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322" r:id="rId2"/>
    <p:sldId id="341" r:id="rId3"/>
    <p:sldId id="323" r:id="rId4"/>
    <p:sldId id="342" r:id="rId5"/>
    <p:sldId id="259" r:id="rId6"/>
    <p:sldId id="292" r:id="rId7"/>
    <p:sldId id="260" r:id="rId8"/>
    <p:sldId id="293" r:id="rId9"/>
    <p:sldId id="294" r:id="rId10"/>
    <p:sldId id="261" r:id="rId11"/>
    <p:sldId id="295" r:id="rId12"/>
    <p:sldId id="262" r:id="rId13"/>
    <p:sldId id="296" r:id="rId14"/>
    <p:sldId id="263" r:id="rId15"/>
    <p:sldId id="264" r:id="rId16"/>
    <p:sldId id="315" r:id="rId17"/>
    <p:sldId id="265" r:id="rId18"/>
    <p:sldId id="297" r:id="rId19"/>
    <p:sldId id="298" r:id="rId20"/>
    <p:sldId id="266" r:id="rId21"/>
    <p:sldId id="299" r:id="rId22"/>
    <p:sldId id="300" r:id="rId23"/>
    <p:sldId id="301" r:id="rId24"/>
    <p:sldId id="267" r:id="rId25"/>
    <p:sldId id="343" r:id="rId26"/>
    <p:sldId id="268" r:id="rId27"/>
    <p:sldId id="302" r:id="rId28"/>
    <p:sldId id="269" r:id="rId29"/>
    <p:sldId id="303" r:id="rId30"/>
    <p:sldId id="270" r:id="rId31"/>
    <p:sldId id="304" r:id="rId32"/>
    <p:sldId id="271" r:id="rId33"/>
    <p:sldId id="305" r:id="rId34"/>
    <p:sldId id="272" r:id="rId35"/>
    <p:sldId id="306" r:id="rId36"/>
    <p:sldId id="273" r:id="rId37"/>
    <p:sldId id="307" r:id="rId38"/>
    <p:sldId id="274" r:id="rId39"/>
    <p:sldId id="275" r:id="rId40"/>
    <p:sldId id="308" r:id="rId41"/>
    <p:sldId id="276" r:id="rId42"/>
    <p:sldId id="316" r:id="rId43"/>
    <p:sldId id="278" r:id="rId44"/>
    <p:sldId id="317" r:id="rId45"/>
    <p:sldId id="344" r:id="rId46"/>
    <p:sldId id="277" r:id="rId47"/>
    <p:sldId id="309" r:id="rId48"/>
    <p:sldId id="318" r:id="rId49"/>
    <p:sldId id="279" r:id="rId50"/>
    <p:sldId id="281" r:id="rId51"/>
    <p:sldId id="280" r:id="rId52"/>
    <p:sldId id="310" r:id="rId53"/>
    <p:sldId id="282" r:id="rId54"/>
    <p:sldId id="320" r:id="rId55"/>
    <p:sldId id="324" r:id="rId56"/>
    <p:sldId id="325" r:id="rId57"/>
    <p:sldId id="326" r:id="rId58"/>
    <p:sldId id="327" r:id="rId59"/>
    <p:sldId id="328" r:id="rId60"/>
    <p:sldId id="329" r:id="rId61"/>
    <p:sldId id="330" r:id="rId62"/>
    <p:sldId id="331" r:id="rId63"/>
    <p:sldId id="332" r:id="rId64"/>
    <p:sldId id="311" r:id="rId65"/>
    <p:sldId id="283" r:id="rId66"/>
    <p:sldId id="312" r:id="rId67"/>
    <p:sldId id="319" r:id="rId68"/>
    <p:sldId id="284" r:id="rId69"/>
    <p:sldId id="291"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8F903-29DE-499D-8A99-73F1532B5329}" type="datetimeFigureOut">
              <a:rPr lang="en-US" smtClean="0"/>
              <a:pPr/>
              <a:t>9/14/2020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D5A6A-4C52-470A-8AA4-2306CB480EC7}" type="slidenum">
              <a:rPr lang="en-US" smtClean="0"/>
              <a:pPr/>
              <a:t>‹#›</a:t>
            </a:fld>
            <a:endParaRPr lang="en-US"/>
          </a:p>
        </p:txBody>
      </p:sp>
    </p:spTree>
    <p:extLst>
      <p:ext uri="{BB962C8B-B14F-4D97-AF65-F5344CB8AC3E}">
        <p14:creationId xmlns:p14="http://schemas.microsoft.com/office/powerpoint/2010/main" val="1249631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rgbClr val="FF0000"/>
                </a:solidFill>
                <a:latin typeface="+mn-lt"/>
                <a:ea typeface="+mn-ea"/>
                <a:cs typeface="+mn-cs"/>
              </a:rPr>
              <a:t>Evangelizer = </a:t>
            </a:r>
            <a:r>
              <a:rPr lang="fa-IR" sz="1200" kern="1200" dirty="0" smtClean="0">
                <a:solidFill>
                  <a:srgbClr val="FF0000"/>
                </a:solidFill>
                <a:latin typeface="+mn-lt"/>
                <a:ea typeface="+mn-ea"/>
                <a:cs typeface="+mn-cs"/>
              </a:rPr>
              <a:t>بشارت</a:t>
            </a:r>
            <a:r>
              <a:rPr lang="fa-IR" sz="1200" kern="1200" baseline="0" dirty="0" smtClean="0">
                <a:solidFill>
                  <a:srgbClr val="FF0000"/>
                </a:solidFill>
                <a:latin typeface="+mn-lt"/>
                <a:ea typeface="+mn-ea"/>
                <a:cs typeface="+mn-cs"/>
              </a:rPr>
              <a:t> دهنده </a:t>
            </a:r>
            <a:endParaRPr lang="fa-IR" dirty="0"/>
          </a:p>
        </p:txBody>
      </p:sp>
      <p:sp>
        <p:nvSpPr>
          <p:cNvPr id="4" name="Slide Number Placeholder 3"/>
          <p:cNvSpPr>
            <a:spLocks noGrp="1"/>
          </p:cNvSpPr>
          <p:nvPr>
            <p:ph type="sldNum" sz="quarter" idx="10"/>
          </p:nvPr>
        </p:nvSpPr>
        <p:spPr/>
        <p:txBody>
          <a:bodyPr/>
          <a:lstStyle/>
          <a:p>
            <a:fld id="{B19D5A6A-4C52-470A-8AA4-2306CB480EC7}" type="slidenum">
              <a:rPr lang="en-US" smtClean="0"/>
              <a:pPr/>
              <a:t>62</a:t>
            </a:fld>
            <a:endParaRPr lang="en-US"/>
          </a:p>
        </p:txBody>
      </p:sp>
    </p:spTree>
    <p:extLst>
      <p:ext uri="{BB962C8B-B14F-4D97-AF65-F5344CB8AC3E}">
        <p14:creationId xmlns:p14="http://schemas.microsoft.com/office/powerpoint/2010/main" val="556651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B501DE-AE25-4502-9F08-DFAA8EA0A500}" type="datetime1">
              <a:rPr lang="en-US" smtClean="0"/>
              <a:pPr/>
              <a:t>9/14/2020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384F24-9843-4FFE-A06E-5D0DE5713C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25242D-FC66-4422-A158-14E84AEC4F0F}" type="datetime1">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8245E2-0118-4A27-B101-4C4BCDB40D2E}" type="datetime1">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B9BE7A-DD2A-4B54-A6C7-842DB47C873E}" type="datetime1">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DD91A1-D8AD-4A4A-A671-F4912139AD67}" type="datetime1">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84F24-9843-4FFE-A06E-5D0DE5713C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07DC96-1F00-4DAD-BA5D-42BBE9509803}" type="datetime1">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EDF5E3-4E9F-4BEC-AEEE-678AC5A13958}" type="datetime1">
              <a:rPr lang="en-US" smtClean="0"/>
              <a:pPr/>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6C8A5C-25E6-4465-97B0-115A642790D1}" type="datetime1">
              <a:rPr lang="en-US" smtClean="0"/>
              <a:pPr/>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FEB4C-D9A6-46A7-AF6C-EE8C039F0FB9}" type="datetime1">
              <a:rPr lang="en-US" smtClean="0"/>
              <a:pPr/>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215A32D-ABDD-4CEE-A739-5D7AC6A4EB0E}" type="datetime1">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84F24-9843-4FFE-A06E-5D0DE5713C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3ACE6B-02BC-4D12-B695-86A2854DD109}" type="datetime1">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C384F24-9843-4FFE-A06E-5D0DE5713CD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122D640-3FA8-4604-8DC6-F0E4B02DC958}" type="datetime1">
              <a:rPr lang="en-US" smtClean="0"/>
              <a:pPr/>
              <a:t>9/14/2020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384F24-9843-4FFE-A06E-5D0DE5713CD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2043112" cy="184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2" y="3290887"/>
            <a:ext cx="1690688" cy="1811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stretch>
            <a:fillRect/>
          </a:stretch>
        </p:blipFill>
        <p:spPr>
          <a:xfrm>
            <a:off x="4716016" y="836712"/>
            <a:ext cx="4248472" cy="5441312"/>
          </a:xfrm>
          <a:prstGeom prst="rect">
            <a:avLst/>
          </a:prstGeom>
        </p:spPr>
      </p:pic>
    </p:spTree>
    <p:extLst>
      <p:ext uri="{BB962C8B-B14F-4D97-AF65-F5344CB8AC3E}">
        <p14:creationId xmlns:p14="http://schemas.microsoft.com/office/powerpoint/2010/main" val="1543953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a:bodyPr>
          <a:lstStyle/>
          <a:p>
            <a:pPr marL="0" indent="0" algn="just">
              <a:buNone/>
            </a:pPr>
            <a:r>
              <a:rPr lang="en-US" sz="2800" b="1" dirty="0" smtClean="0">
                <a:solidFill>
                  <a:srgbClr val="FF0000"/>
                </a:solidFill>
                <a:latin typeface="+mj-lt"/>
              </a:rPr>
              <a:t>What is marketed? </a:t>
            </a:r>
          </a:p>
          <a:p>
            <a:pPr marL="393192" lvl="1" indent="0" algn="just">
              <a:buNone/>
            </a:pPr>
            <a:r>
              <a:rPr lang="en-US" dirty="0" smtClean="0">
                <a:solidFill>
                  <a:srgbClr val="0070C0"/>
                </a:solidFill>
                <a:latin typeface="+mj-lt"/>
                <a:cs typeface="Times New Roman" panose="02020603050405020304" pitchFamily="18" charset="0"/>
              </a:rPr>
              <a:t>Marketing people market 10 types of entities, namely, </a:t>
            </a:r>
          </a:p>
          <a:p>
            <a:pPr marL="1010412" lvl="2" indent="-342900" algn="just">
              <a:buFont typeface="+mj-lt"/>
              <a:buAutoNum type="arabicPeriod"/>
            </a:pPr>
            <a:r>
              <a:rPr lang="en-US" sz="2400" b="1" dirty="0" smtClean="0">
                <a:solidFill>
                  <a:srgbClr val="FF0000"/>
                </a:solidFill>
                <a:latin typeface="+mj-lt"/>
                <a:cs typeface="Times New Roman" pitchFamily="18" charset="0"/>
              </a:rPr>
              <a:t>Goods</a:t>
            </a:r>
            <a:r>
              <a:rPr lang="en-US" sz="1800" dirty="0" smtClean="0">
                <a:latin typeface="+mj-lt"/>
                <a:cs typeface="Times New Roman" pitchFamily="18" charset="0"/>
              </a:rPr>
              <a:t>; </a:t>
            </a:r>
            <a:r>
              <a:rPr lang="en-US" sz="1800" dirty="0" smtClean="0">
                <a:solidFill>
                  <a:srgbClr val="0070C0"/>
                </a:solidFill>
                <a:latin typeface="+mj-lt"/>
                <a:cs typeface="Times New Roman" pitchFamily="18" charset="0"/>
              </a:rPr>
              <a:t>physical goods constitute the bulk of most countries production and marketing efforts. </a:t>
            </a:r>
          </a:p>
          <a:p>
            <a:pPr marL="1010412" lvl="2" indent="-342900" algn="just">
              <a:buFont typeface="+mj-lt"/>
              <a:buAutoNum type="arabicPeriod"/>
            </a:pPr>
            <a:endParaRPr lang="en-US" sz="2400" dirty="0" smtClean="0">
              <a:latin typeface="+mj-lt"/>
              <a:cs typeface="Times New Roman" pitchFamily="18" charset="0"/>
            </a:endParaRPr>
          </a:p>
          <a:p>
            <a:pPr marL="1010412" lvl="2" indent="-342900" algn="just">
              <a:buFont typeface="+mj-lt"/>
              <a:buAutoNum type="arabicPeriod"/>
            </a:pPr>
            <a:r>
              <a:rPr lang="en-US" sz="2400" b="1" dirty="0" smtClean="0">
                <a:solidFill>
                  <a:srgbClr val="FF0000"/>
                </a:solidFill>
                <a:latin typeface="+mj-lt"/>
                <a:cs typeface="Times New Roman" pitchFamily="18" charset="0"/>
              </a:rPr>
              <a:t>Services</a:t>
            </a:r>
            <a:r>
              <a:rPr lang="en-US" sz="1800" dirty="0" smtClean="0">
                <a:latin typeface="+mj-lt"/>
                <a:cs typeface="Times New Roman" pitchFamily="18" charset="0"/>
              </a:rPr>
              <a:t>; </a:t>
            </a:r>
            <a:r>
              <a:rPr lang="en-US" sz="1800" dirty="0" smtClean="0">
                <a:solidFill>
                  <a:srgbClr val="0070C0"/>
                </a:solidFill>
                <a:latin typeface="+mj-lt"/>
                <a:cs typeface="Times New Roman" pitchFamily="18" charset="0"/>
              </a:rPr>
              <a:t>as economies advance, a growing proportion of their activities focuses on the production of services. </a:t>
            </a:r>
          </a:p>
          <a:p>
            <a:pPr marL="1010412" lvl="2" indent="-342900" algn="just">
              <a:buFont typeface="+mj-lt"/>
              <a:buAutoNum type="arabicPeriod"/>
            </a:pPr>
            <a:endParaRPr lang="en-US" sz="2400" dirty="0" smtClean="0">
              <a:latin typeface="+mj-lt"/>
              <a:cs typeface="Times New Roman" pitchFamily="18" charset="0"/>
            </a:endParaRPr>
          </a:p>
          <a:p>
            <a:pPr marL="1010412" lvl="2" indent="-342900" algn="just">
              <a:buFont typeface="+mj-lt"/>
              <a:buAutoNum type="arabicPeriod"/>
            </a:pPr>
            <a:r>
              <a:rPr lang="en-US" sz="2400" b="1" dirty="0" smtClean="0">
                <a:solidFill>
                  <a:srgbClr val="FF0000"/>
                </a:solidFill>
                <a:latin typeface="+mj-lt"/>
                <a:cs typeface="Times New Roman" pitchFamily="18" charset="0"/>
              </a:rPr>
              <a:t>Events</a:t>
            </a:r>
            <a:r>
              <a:rPr lang="en-US" sz="1800" dirty="0" smtClean="0">
                <a:latin typeface="+mj-lt"/>
                <a:cs typeface="Times New Roman" pitchFamily="18" charset="0"/>
              </a:rPr>
              <a:t>; </a:t>
            </a:r>
            <a:r>
              <a:rPr lang="en-US" sz="1800" dirty="0" smtClean="0">
                <a:solidFill>
                  <a:srgbClr val="0070C0"/>
                </a:solidFill>
                <a:latin typeface="+mj-lt"/>
                <a:cs typeface="Times New Roman" pitchFamily="18" charset="0"/>
              </a:rPr>
              <a:t>marketers promote time-based events, such as major trade shows, artistic performances, and company anniversaries. </a:t>
            </a:r>
          </a:p>
          <a:p>
            <a:pPr lvl="2" algn="just">
              <a:buFont typeface="Wingdings" pitchFamily="2" charset="2"/>
              <a:buChar char="ü"/>
            </a:pPr>
            <a:endParaRPr lang="en-US" sz="2400" dirty="0" smtClean="0">
              <a:solidFill>
                <a:srgbClr val="00206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10</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788695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43400"/>
          </a:xfrm>
        </p:spPr>
        <p:txBody>
          <a:bodyPr>
            <a:normAutofit/>
          </a:bodyPr>
          <a:lstStyle/>
          <a:p>
            <a:pPr marL="736092" lvl="1" indent="-342900" algn="just">
              <a:buFont typeface="+mj-lt"/>
              <a:buAutoNum type="arabicPeriod" startAt="4"/>
            </a:pPr>
            <a:r>
              <a:rPr lang="en-US" b="1" dirty="0" smtClean="0">
                <a:solidFill>
                  <a:srgbClr val="FF0000"/>
                </a:solidFill>
                <a:latin typeface="+mj-lt"/>
                <a:cs typeface="Times New Roman" pitchFamily="18" charset="0"/>
              </a:rPr>
              <a:t>Persons</a:t>
            </a:r>
            <a:r>
              <a:rPr lang="en-US" sz="1800" dirty="0">
                <a:latin typeface="+mj-lt"/>
                <a:cs typeface="Times New Roman" pitchFamily="18" charset="0"/>
              </a:rPr>
              <a:t>; </a:t>
            </a:r>
            <a:r>
              <a:rPr lang="en-US" sz="1800" dirty="0">
                <a:solidFill>
                  <a:srgbClr val="0070C0"/>
                </a:solidFill>
                <a:latin typeface="+mj-lt"/>
                <a:cs typeface="Times New Roman" pitchFamily="18" charset="0"/>
              </a:rPr>
              <a:t>celebrity marketing is a major business. Artists, musicians, CEOs, physicians, high profile lawyers and financiers, and other professionals all get help from celebrity marketers. </a:t>
            </a:r>
          </a:p>
          <a:p>
            <a:pPr marL="1010412" lvl="2" indent="-342900" algn="just">
              <a:buFont typeface="+mj-lt"/>
              <a:buAutoNum type="arabicPeriod" startAt="4"/>
            </a:pPr>
            <a:endParaRPr lang="en-US" sz="1800" dirty="0">
              <a:latin typeface="Times New Roman" pitchFamily="18" charset="0"/>
              <a:cs typeface="Times New Roman" pitchFamily="18" charset="0"/>
            </a:endParaRPr>
          </a:p>
          <a:p>
            <a:pPr marL="736092" lvl="1" indent="-342900" algn="just">
              <a:buFont typeface="+mj-lt"/>
              <a:buAutoNum type="arabicPeriod" startAt="4"/>
            </a:pPr>
            <a:r>
              <a:rPr lang="en-US" b="1" dirty="0">
                <a:solidFill>
                  <a:srgbClr val="FF0000"/>
                </a:solidFill>
                <a:latin typeface="+mj-lt"/>
                <a:cs typeface="Times New Roman" pitchFamily="18" charset="0"/>
              </a:rPr>
              <a:t>Places</a:t>
            </a:r>
            <a:r>
              <a:rPr lang="en-US" sz="1800" dirty="0">
                <a:latin typeface="+mj-lt"/>
                <a:cs typeface="Times New Roman" pitchFamily="18" charset="0"/>
              </a:rPr>
              <a:t>; </a:t>
            </a:r>
            <a:r>
              <a:rPr lang="en-US" sz="1800" dirty="0">
                <a:solidFill>
                  <a:srgbClr val="0070C0"/>
                </a:solidFill>
                <a:latin typeface="+mj-lt"/>
                <a:cs typeface="Times New Roman" pitchFamily="18" charset="0"/>
              </a:rPr>
              <a:t>cities, states, regions, and whole nations compete actively to attract tourists, factories, company headquarters, and new residents. </a:t>
            </a:r>
            <a:endParaRPr lang="en-US" sz="1800" dirty="0" smtClean="0">
              <a:solidFill>
                <a:srgbClr val="0070C0"/>
              </a:solidFill>
              <a:latin typeface="+mj-lt"/>
              <a:cs typeface="Times New Roman" pitchFamily="18" charset="0"/>
            </a:endParaRPr>
          </a:p>
          <a:p>
            <a:pPr lvl="2" algn="just">
              <a:buFont typeface="Wingdings" pitchFamily="2" charset="2"/>
              <a:buChar char="v"/>
            </a:pPr>
            <a:r>
              <a:rPr lang="en-US" sz="1800" dirty="0" smtClean="0">
                <a:solidFill>
                  <a:srgbClr val="C00000"/>
                </a:solidFill>
                <a:latin typeface="+mj-lt"/>
                <a:cs typeface="Times New Roman" pitchFamily="18" charset="0"/>
              </a:rPr>
              <a:t>Place </a:t>
            </a:r>
            <a:r>
              <a:rPr lang="en-US" sz="1800" dirty="0">
                <a:solidFill>
                  <a:srgbClr val="C00000"/>
                </a:solidFill>
                <a:latin typeface="+mj-lt"/>
                <a:cs typeface="Times New Roman" pitchFamily="18" charset="0"/>
              </a:rPr>
              <a:t>marketers </a:t>
            </a:r>
            <a:r>
              <a:rPr lang="en-US" sz="1800" dirty="0">
                <a:solidFill>
                  <a:srgbClr val="7030A0"/>
                </a:solidFill>
                <a:latin typeface="+mj-lt"/>
                <a:cs typeface="Times New Roman" pitchFamily="18" charset="0"/>
              </a:rPr>
              <a:t>include economic development specialists, real state agents, commercial banks, local business associations, and advertising and public relations agencies.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11</a:t>
            </a:fld>
            <a:endParaRPr lang="en-US"/>
          </a:p>
        </p:txBody>
      </p:sp>
      <p:sp>
        <p:nvSpPr>
          <p:cNvPr id="5"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3450005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53000"/>
          </a:xfrm>
        </p:spPr>
        <p:txBody>
          <a:bodyPr>
            <a:normAutofit/>
          </a:bodyPr>
          <a:lstStyle/>
          <a:p>
            <a:pPr marL="369888" lvl="1" indent="-342900" algn="just">
              <a:buClr>
                <a:schemeClr val="accent3"/>
              </a:buClr>
              <a:buSzPct val="95000"/>
              <a:buFont typeface="+mj-lt"/>
              <a:buAutoNum type="arabicPeriod" startAt="6"/>
            </a:pPr>
            <a:r>
              <a:rPr lang="en-US" b="1" dirty="0" smtClean="0">
                <a:solidFill>
                  <a:srgbClr val="FF0000"/>
                </a:solidFill>
                <a:latin typeface="+mj-lt"/>
                <a:cs typeface="Times New Roman" pitchFamily="18" charset="0"/>
              </a:rPr>
              <a:t>Experiences</a:t>
            </a:r>
            <a:r>
              <a:rPr lang="en-US" sz="1800" dirty="0">
                <a:latin typeface="+mj-lt"/>
                <a:cs typeface="Times New Roman" pitchFamily="18" charset="0"/>
              </a:rPr>
              <a:t>; </a:t>
            </a:r>
            <a:r>
              <a:rPr lang="en-US" sz="1800" dirty="0">
                <a:solidFill>
                  <a:srgbClr val="0070C0"/>
                </a:solidFill>
                <a:latin typeface="+mj-lt"/>
                <a:cs typeface="Times New Roman" pitchFamily="18" charset="0"/>
              </a:rPr>
              <a:t>by orchestrating several services and goods, a firm can create, stage, and market experience. An amusement part or water park represent experiential marketing.</a:t>
            </a:r>
            <a:r>
              <a:rPr lang="en-US" sz="2200" dirty="0">
                <a:solidFill>
                  <a:srgbClr val="0070C0"/>
                </a:solidFill>
                <a:latin typeface="Times New Roman" pitchFamily="18" charset="0"/>
                <a:cs typeface="Times New Roman" pitchFamily="18" charset="0"/>
              </a:rPr>
              <a:t> </a:t>
            </a:r>
          </a:p>
          <a:p>
            <a:pPr marL="370332" indent="-342900" algn="just">
              <a:buFont typeface="+mj-lt"/>
              <a:buAutoNum type="arabicPeriod" startAt="7"/>
            </a:pPr>
            <a:endParaRPr lang="en-US" sz="1200" b="1" dirty="0">
              <a:solidFill>
                <a:srgbClr val="FF0000"/>
              </a:solidFill>
              <a:latin typeface="Times New Roman" pitchFamily="18" charset="0"/>
              <a:cs typeface="Times New Roman" pitchFamily="18" charset="0"/>
            </a:endParaRPr>
          </a:p>
          <a:p>
            <a:pPr marL="369888" indent="-342900" algn="just">
              <a:buFont typeface="+mj-lt"/>
              <a:buAutoNum type="arabicPeriod" startAt="7"/>
            </a:pPr>
            <a:r>
              <a:rPr lang="en-US" sz="2400" b="1" dirty="0" smtClean="0">
                <a:solidFill>
                  <a:srgbClr val="FF0000"/>
                </a:solidFill>
                <a:latin typeface="+mj-lt"/>
                <a:cs typeface="Times New Roman" pitchFamily="18" charset="0"/>
              </a:rPr>
              <a:t>Properties</a:t>
            </a:r>
            <a:r>
              <a:rPr lang="en-US" sz="1800" dirty="0">
                <a:latin typeface="+mj-lt"/>
                <a:cs typeface="Times New Roman" pitchFamily="18" charset="0"/>
              </a:rPr>
              <a:t>; </a:t>
            </a:r>
            <a:r>
              <a:rPr lang="en-US" sz="1800" dirty="0">
                <a:solidFill>
                  <a:srgbClr val="0070C0"/>
                </a:solidFill>
                <a:latin typeface="+mj-lt"/>
                <a:cs typeface="Times New Roman" pitchFamily="18" charset="0"/>
              </a:rPr>
              <a:t>properties are intangible rights of ownership of either real property (real state) or financial property (stocks and bonds). Properties are bought and sold, and these exchanges require marketing. </a:t>
            </a:r>
            <a:endParaRPr lang="en-US" sz="1800" b="1" dirty="0" smtClean="0">
              <a:solidFill>
                <a:srgbClr val="0070C0"/>
              </a:solidFill>
              <a:latin typeface="+mj-lt"/>
              <a:cs typeface="Times New Roman" pitchFamily="18" charset="0"/>
            </a:endParaRPr>
          </a:p>
          <a:p>
            <a:pPr marL="1010412" lvl="2" indent="-342900" algn="just">
              <a:buFont typeface="+mj-lt"/>
              <a:buAutoNum type="arabicPeriod" startAt="7"/>
            </a:pPr>
            <a:endParaRPr lang="en-US" sz="1200" b="1" dirty="0">
              <a:solidFill>
                <a:srgbClr val="FF0000"/>
              </a:solidFill>
              <a:latin typeface="Times New Roman" pitchFamily="18" charset="0"/>
              <a:cs typeface="Times New Roman" pitchFamily="18" charset="0"/>
            </a:endParaRPr>
          </a:p>
          <a:p>
            <a:pPr marL="369888" indent="-342900" algn="just">
              <a:buFont typeface="+mj-lt"/>
              <a:buAutoNum type="arabicPeriod" startAt="7"/>
            </a:pPr>
            <a:r>
              <a:rPr lang="en-US" sz="2400" b="1" dirty="0" smtClean="0">
                <a:solidFill>
                  <a:srgbClr val="FF0000"/>
                </a:solidFill>
                <a:latin typeface="+mj-lt"/>
                <a:cs typeface="Times New Roman" pitchFamily="18" charset="0"/>
              </a:rPr>
              <a:t>Organizations</a:t>
            </a:r>
            <a:r>
              <a:rPr lang="en-US" sz="1800" dirty="0">
                <a:latin typeface="+mj-lt"/>
                <a:cs typeface="Times New Roman" pitchFamily="18" charset="0"/>
              </a:rPr>
              <a:t>; </a:t>
            </a:r>
            <a:r>
              <a:rPr lang="en-US" sz="1800" dirty="0">
                <a:solidFill>
                  <a:srgbClr val="0070C0"/>
                </a:solidFill>
                <a:latin typeface="+mj-lt"/>
                <a:cs typeface="Times New Roman" pitchFamily="18" charset="0"/>
              </a:rPr>
              <a:t>organizations actively work to build a strong, favourable and unique image in the minds of their target publics. Universities, museums, performing arts organizations, and nonprofits all use marketing to boost their public images and to compete for audiences and funds. </a:t>
            </a:r>
            <a:endParaRPr lang="en-US" sz="1800" dirty="0" smtClean="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12</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524778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6880"/>
            <a:ext cx="8229600" cy="4389120"/>
          </a:xfrm>
        </p:spPr>
        <p:txBody>
          <a:bodyPr>
            <a:normAutofit/>
          </a:bodyPr>
          <a:lstStyle/>
          <a:p>
            <a:pPr marL="736092" lvl="1" indent="-342900" algn="just">
              <a:buFont typeface="+mj-lt"/>
              <a:buAutoNum type="arabicPeriod" startAt="9"/>
            </a:pPr>
            <a:r>
              <a:rPr lang="en-US" b="1" dirty="0">
                <a:solidFill>
                  <a:srgbClr val="FF0000"/>
                </a:solidFill>
                <a:latin typeface="+mj-lt"/>
                <a:cs typeface="Times New Roman" pitchFamily="18" charset="0"/>
              </a:rPr>
              <a:t>Information</a:t>
            </a:r>
            <a:r>
              <a:rPr lang="en-US" sz="1800" dirty="0">
                <a:latin typeface="+mj-lt"/>
                <a:cs typeface="Times New Roman" pitchFamily="18" charset="0"/>
              </a:rPr>
              <a:t>; </a:t>
            </a:r>
            <a:r>
              <a:rPr lang="en-US" sz="1800" dirty="0">
                <a:solidFill>
                  <a:srgbClr val="0070C0"/>
                </a:solidFill>
                <a:latin typeface="+mj-lt"/>
                <a:cs typeface="Times New Roman" pitchFamily="18" charset="0"/>
              </a:rPr>
              <a:t>information is essentially what books, schools, and universities produce, market, and distribute at a price to parents, students, and communities. </a:t>
            </a:r>
            <a:endParaRPr lang="en-US" sz="1800" dirty="0" smtClean="0">
              <a:solidFill>
                <a:srgbClr val="0070C0"/>
              </a:solidFill>
              <a:latin typeface="+mj-lt"/>
              <a:cs typeface="Times New Roman" pitchFamily="18" charset="0"/>
            </a:endParaRPr>
          </a:p>
          <a:p>
            <a:pPr lvl="3" algn="just">
              <a:buFont typeface="Wingdings" pitchFamily="2" charset="2"/>
              <a:buChar char="v"/>
            </a:pPr>
            <a:r>
              <a:rPr lang="en-US" sz="1700" dirty="0" smtClean="0">
                <a:solidFill>
                  <a:srgbClr val="7030A0"/>
                </a:solidFill>
                <a:latin typeface="+mj-lt"/>
                <a:cs typeface="Times New Roman" pitchFamily="18" charset="0"/>
              </a:rPr>
              <a:t>The </a:t>
            </a:r>
            <a:r>
              <a:rPr lang="en-US" sz="1700" dirty="0">
                <a:solidFill>
                  <a:srgbClr val="7030A0"/>
                </a:solidFill>
                <a:latin typeface="+mj-lt"/>
                <a:cs typeface="Times New Roman" pitchFamily="18" charset="0"/>
              </a:rPr>
              <a:t>production, packaging, and distribution of information are some of our society’s major industries. </a:t>
            </a:r>
            <a:endParaRPr lang="en-US" sz="1700" dirty="0" smtClean="0">
              <a:solidFill>
                <a:srgbClr val="7030A0"/>
              </a:solidFill>
              <a:latin typeface="+mj-lt"/>
              <a:cs typeface="Times New Roman" pitchFamily="18" charset="0"/>
            </a:endParaRPr>
          </a:p>
          <a:p>
            <a:pPr lvl="3" algn="just">
              <a:buFont typeface="Wingdings" pitchFamily="2" charset="2"/>
              <a:buChar char="v"/>
            </a:pPr>
            <a:r>
              <a:rPr lang="en-US" sz="1700" dirty="0" smtClean="0">
                <a:solidFill>
                  <a:srgbClr val="7030A0"/>
                </a:solidFill>
                <a:latin typeface="+mj-lt"/>
                <a:cs typeface="Times New Roman" pitchFamily="18" charset="0"/>
              </a:rPr>
              <a:t>Even </a:t>
            </a:r>
            <a:r>
              <a:rPr lang="en-US" sz="1700" dirty="0">
                <a:solidFill>
                  <a:srgbClr val="7030A0"/>
                </a:solidFill>
                <a:latin typeface="+mj-lt"/>
                <a:cs typeface="Times New Roman" pitchFamily="18" charset="0"/>
              </a:rPr>
              <a:t>companies selling physical products attempt to add value through the use of information. </a:t>
            </a:r>
          </a:p>
          <a:p>
            <a:pPr marL="1010412" lvl="2" indent="-342900" algn="just">
              <a:buFont typeface="+mj-lt"/>
              <a:buAutoNum type="arabicPeriod" startAt="9"/>
            </a:pPr>
            <a:endParaRPr lang="en-US" sz="1600" dirty="0">
              <a:latin typeface="Times New Roman" pitchFamily="18" charset="0"/>
              <a:cs typeface="Times New Roman" pitchFamily="18" charset="0"/>
            </a:endParaRPr>
          </a:p>
          <a:p>
            <a:pPr marL="736092" lvl="1" indent="-342900" algn="just">
              <a:buFont typeface="+mj-lt"/>
              <a:buAutoNum type="arabicPeriod" startAt="9"/>
            </a:pPr>
            <a:r>
              <a:rPr lang="en-US" b="1" dirty="0">
                <a:solidFill>
                  <a:srgbClr val="FF0000"/>
                </a:solidFill>
                <a:latin typeface="+mj-lt"/>
                <a:cs typeface="Times New Roman" pitchFamily="18" charset="0"/>
              </a:rPr>
              <a:t>Ideas</a:t>
            </a:r>
            <a:r>
              <a:rPr lang="en-US" sz="1800" dirty="0">
                <a:latin typeface="+mj-lt"/>
                <a:cs typeface="Times New Roman" pitchFamily="18" charset="0"/>
              </a:rPr>
              <a:t>; </a:t>
            </a:r>
            <a:r>
              <a:rPr lang="en-US" sz="1800" dirty="0">
                <a:solidFill>
                  <a:srgbClr val="0070C0"/>
                </a:solidFill>
                <a:latin typeface="+mj-lt"/>
                <a:cs typeface="Times New Roman" pitchFamily="18" charset="0"/>
              </a:rPr>
              <a:t>every market offering includes a basic idea. </a:t>
            </a:r>
            <a:endParaRPr lang="en-US" sz="1800" dirty="0" smtClean="0">
              <a:solidFill>
                <a:srgbClr val="0070C0"/>
              </a:solidFill>
              <a:latin typeface="+mj-lt"/>
              <a:cs typeface="Times New Roman" pitchFamily="18" charset="0"/>
            </a:endParaRPr>
          </a:p>
          <a:p>
            <a:pPr lvl="3" algn="just">
              <a:buFont typeface="Wingdings" pitchFamily="2" charset="2"/>
              <a:buChar char="v"/>
            </a:pPr>
            <a:r>
              <a:rPr lang="en-US" sz="1700" dirty="0" smtClean="0">
                <a:solidFill>
                  <a:srgbClr val="7030A0"/>
                </a:solidFill>
                <a:latin typeface="+mj-lt"/>
                <a:cs typeface="Times New Roman" pitchFamily="18" charset="0"/>
              </a:rPr>
              <a:t>Charles </a:t>
            </a:r>
            <a:r>
              <a:rPr lang="en-US" sz="1700" dirty="0">
                <a:solidFill>
                  <a:srgbClr val="7030A0"/>
                </a:solidFill>
                <a:latin typeface="+mj-lt"/>
                <a:cs typeface="Times New Roman" pitchFamily="18" charset="0"/>
              </a:rPr>
              <a:t>Revson of Revlon once observed; “</a:t>
            </a:r>
            <a:r>
              <a:rPr lang="en-US" sz="1700" dirty="0">
                <a:solidFill>
                  <a:srgbClr val="C00000"/>
                </a:solidFill>
                <a:latin typeface="+mj-lt"/>
                <a:cs typeface="Times New Roman" pitchFamily="18" charset="0"/>
              </a:rPr>
              <a:t>in the factory we make cosmetics; in the store we sell hope.</a:t>
            </a:r>
            <a:r>
              <a:rPr lang="en-US" sz="1700" dirty="0">
                <a:solidFill>
                  <a:srgbClr val="7030A0"/>
                </a:solidFill>
                <a:latin typeface="+mj-lt"/>
                <a:cs typeface="Times New Roman" pitchFamily="18" charset="0"/>
              </a:rPr>
              <a:t>” </a:t>
            </a:r>
            <a:endParaRPr lang="en-US" sz="1700" dirty="0" smtClean="0">
              <a:solidFill>
                <a:srgbClr val="7030A0"/>
              </a:solidFill>
              <a:latin typeface="+mj-lt"/>
              <a:cs typeface="Times New Roman" pitchFamily="18" charset="0"/>
            </a:endParaRPr>
          </a:p>
          <a:p>
            <a:pPr lvl="3" algn="just">
              <a:buFont typeface="Wingdings" pitchFamily="2" charset="2"/>
              <a:buChar char="v"/>
            </a:pPr>
            <a:r>
              <a:rPr lang="en-US" sz="1700" dirty="0" smtClean="0">
                <a:solidFill>
                  <a:srgbClr val="7030A0"/>
                </a:solidFill>
                <a:latin typeface="+mj-lt"/>
                <a:cs typeface="Times New Roman" pitchFamily="18" charset="0"/>
              </a:rPr>
              <a:t>products </a:t>
            </a:r>
            <a:r>
              <a:rPr lang="en-US" sz="1700" dirty="0">
                <a:solidFill>
                  <a:srgbClr val="7030A0"/>
                </a:solidFill>
                <a:latin typeface="+mj-lt"/>
                <a:cs typeface="Times New Roman" pitchFamily="18" charset="0"/>
              </a:rPr>
              <a:t>and services are platforms for delivering some idea or benefits. </a:t>
            </a:r>
          </a:p>
          <a:p>
            <a:pPr marL="514350" indent="-514350">
              <a:buFont typeface="+mj-lt"/>
              <a:buAutoNum type="arabicPeriod" startAt="9"/>
            </a:pPr>
            <a:endParaRPr lang="en-US" sz="32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13</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3809454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53000"/>
          </a:xfrm>
        </p:spPr>
        <p:txBody>
          <a:bodyPr>
            <a:normAutofit/>
          </a:bodyPr>
          <a:lstStyle/>
          <a:p>
            <a:pPr marL="0" indent="0" algn="just">
              <a:buNone/>
            </a:pPr>
            <a:r>
              <a:rPr lang="en-US" sz="2800" b="1" dirty="0" smtClean="0">
                <a:solidFill>
                  <a:srgbClr val="FF0000"/>
                </a:solidFill>
                <a:latin typeface="+mj-lt"/>
              </a:rPr>
              <a:t>Who Markets? </a:t>
            </a:r>
          </a:p>
          <a:p>
            <a:pPr marL="393192" lvl="1" indent="0" algn="just">
              <a:buNone/>
            </a:pPr>
            <a:r>
              <a:rPr lang="en-US" sz="2000" dirty="0" smtClean="0">
                <a:latin typeface="+mj-lt"/>
              </a:rPr>
              <a:t>Marketers &amp; Prospects </a:t>
            </a:r>
          </a:p>
          <a:p>
            <a:pPr lvl="2" algn="just">
              <a:buFont typeface="Wingdings" panose="05000000000000000000" pitchFamily="2" charset="2"/>
              <a:buChar char="ü"/>
            </a:pPr>
            <a:r>
              <a:rPr lang="en-US" sz="1600" dirty="0" smtClean="0">
                <a:solidFill>
                  <a:srgbClr val="7030A0"/>
                </a:solidFill>
                <a:latin typeface="+mj-lt"/>
                <a:cs typeface="Times New Roman" pitchFamily="18" charset="0"/>
              </a:rPr>
              <a:t>A </a:t>
            </a:r>
            <a:r>
              <a:rPr lang="en-US" sz="1600" b="1" dirty="0" smtClean="0">
                <a:solidFill>
                  <a:srgbClr val="C00000"/>
                </a:solidFill>
                <a:latin typeface="+mj-lt"/>
                <a:cs typeface="Times New Roman" pitchFamily="18" charset="0"/>
              </a:rPr>
              <a:t>marketer</a:t>
            </a:r>
            <a:r>
              <a:rPr lang="en-US" sz="1600" dirty="0" smtClean="0">
                <a:solidFill>
                  <a:srgbClr val="C00000"/>
                </a:solidFill>
                <a:latin typeface="+mj-lt"/>
                <a:cs typeface="Times New Roman" pitchFamily="18" charset="0"/>
              </a:rPr>
              <a:t> </a:t>
            </a:r>
            <a:r>
              <a:rPr lang="en-US" sz="1600" dirty="0" smtClean="0">
                <a:solidFill>
                  <a:srgbClr val="7030A0"/>
                </a:solidFill>
                <a:latin typeface="+mj-lt"/>
                <a:cs typeface="Times New Roman" pitchFamily="18" charset="0"/>
              </a:rPr>
              <a:t>is someone who seeks a response—attention, a purchase, a vote, a donation—from another party, called the </a:t>
            </a:r>
            <a:r>
              <a:rPr lang="en-US" sz="1600" b="1" dirty="0" smtClean="0">
                <a:solidFill>
                  <a:srgbClr val="C00000"/>
                </a:solidFill>
                <a:latin typeface="+mj-lt"/>
                <a:cs typeface="Times New Roman" pitchFamily="18" charset="0"/>
              </a:rPr>
              <a:t>prospect</a:t>
            </a:r>
            <a:r>
              <a:rPr lang="en-US" sz="1600" dirty="0" smtClean="0">
                <a:solidFill>
                  <a:srgbClr val="7030A0"/>
                </a:solidFill>
                <a:latin typeface="+mj-lt"/>
                <a:cs typeface="Times New Roman" pitchFamily="18" charset="0"/>
              </a:rPr>
              <a:t>. If two parties are seeking to sell something to each other, we call them both marketers. </a:t>
            </a:r>
          </a:p>
          <a:p>
            <a:pPr lvl="1" algn="just"/>
            <a:endParaRPr lang="en-US" sz="2000" dirty="0">
              <a:solidFill>
                <a:srgbClr val="00206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Marketers are indeed skilled at stimulating demand for their company’s product, but that’s too limited a view of the tasks they perform. </a:t>
            </a:r>
          </a:p>
          <a:p>
            <a:pPr lvl="8" algn="just">
              <a:buFont typeface="Wingdings" panose="05000000000000000000" pitchFamily="2" charset="2"/>
              <a:buChar char="ü"/>
            </a:pPr>
            <a:endParaRPr lang="en-US" sz="1000" dirty="0">
              <a:solidFill>
                <a:srgbClr val="00206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Just as production and logistics professionals are responsible for supply management, marketers are responsible for demand management. </a:t>
            </a:r>
          </a:p>
          <a:p>
            <a:pPr lvl="8" algn="just">
              <a:buFont typeface="Wingdings" panose="05000000000000000000" pitchFamily="2" charset="2"/>
              <a:buChar char="ü"/>
            </a:pPr>
            <a:endParaRPr lang="en-US" sz="1000" dirty="0">
              <a:solidFill>
                <a:srgbClr val="00206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Marketing managers seek to influence the </a:t>
            </a:r>
            <a:r>
              <a:rPr lang="en-US" sz="1800" u="sng" dirty="0" smtClean="0">
                <a:solidFill>
                  <a:srgbClr val="002060"/>
                </a:solidFill>
                <a:latin typeface="+mj-lt"/>
                <a:cs typeface="Times New Roman" pitchFamily="18" charset="0"/>
              </a:rPr>
              <a:t>level</a:t>
            </a:r>
            <a:r>
              <a:rPr lang="en-US" sz="2000" b="1" dirty="0" smtClean="0">
                <a:solidFill>
                  <a:srgbClr val="0070C0"/>
                </a:solidFill>
                <a:latin typeface="+mj-lt"/>
                <a:cs typeface="Times New Roman" pitchFamily="18" charset="0"/>
              </a:rPr>
              <a:t>, </a:t>
            </a:r>
            <a:r>
              <a:rPr lang="en-US" sz="1800" u="sng" dirty="0" smtClean="0">
                <a:solidFill>
                  <a:srgbClr val="002060"/>
                </a:solidFill>
                <a:latin typeface="+mj-lt"/>
                <a:cs typeface="Times New Roman" pitchFamily="18" charset="0"/>
              </a:rPr>
              <a:t>timing</a:t>
            </a:r>
            <a:r>
              <a:rPr lang="en-US" sz="2000" b="1" dirty="0" smtClean="0">
                <a:solidFill>
                  <a:srgbClr val="0070C0"/>
                </a:solidFill>
                <a:latin typeface="+mj-lt"/>
                <a:cs typeface="Times New Roman" pitchFamily="18" charset="0"/>
              </a:rPr>
              <a:t>,</a:t>
            </a:r>
            <a:r>
              <a:rPr lang="en-US" sz="2000" dirty="0" smtClean="0">
                <a:solidFill>
                  <a:srgbClr val="0070C0"/>
                </a:solidFill>
                <a:latin typeface="+mj-lt"/>
                <a:cs typeface="Times New Roman" pitchFamily="18" charset="0"/>
              </a:rPr>
              <a:t> and </a:t>
            </a:r>
            <a:r>
              <a:rPr lang="en-US" sz="1800" u="sng" dirty="0" smtClean="0">
                <a:solidFill>
                  <a:srgbClr val="002060"/>
                </a:solidFill>
                <a:latin typeface="+mj-lt"/>
                <a:cs typeface="Times New Roman" pitchFamily="18" charset="0"/>
              </a:rPr>
              <a:t>composition</a:t>
            </a:r>
            <a:r>
              <a:rPr lang="en-US" sz="1800" dirty="0" smtClean="0">
                <a:solidFill>
                  <a:srgbClr val="002060"/>
                </a:solidFill>
                <a:latin typeface="+mj-lt"/>
                <a:cs typeface="Times New Roman" pitchFamily="18" charset="0"/>
              </a:rPr>
              <a:t> </a:t>
            </a:r>
            <a:r>
              <a:rPr lang="en-US" sz="2000" dirty="0" smtClean="0">
                <a:solidFill>
                  <a:srgbClr val="0070C0"/>
                </a:solidFill>
                <a:latin typeface="+mj-lt"/>
                <a:cs typeface="Times New Roman" pitchFamily="18" charset="0"/>
              </a:rPr>
              <a:t>of demand to meet the organization’s objectives. </a:t>
            </a:r>
            <a:endParaRPr lang="en-US" sz="20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14</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2390813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marL="0" indent="0" algn="just">
              <a:buNone/>
            </a:pPr>
            <a:r>
              <a:rPr lang="en-US" sz="2800" b="1" dirty="0" smtClean="0">
                <a:solidFill>
                  <a:srgbClr val="FF0000"/>
                </a:solidFill>
                <a:latin typeface="+mj-lt"/>
              </a:rPr>
              <a:t>Market </a:t>
            </a: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Traditionally, a market was a physical place where buyers and sellers gathered to buy and sell goods. </a:t>
            </a:r>
          </a:p>
          <a:p>
            <a:pPr lvl="1" algn="just"/>
            <a:endParaRPr lang="en-US" sz="2800" dirty="0">
              <a:latin typeface="+mj-lt"/>
              <a:cs typeface="Times New Roman" pitchFamily="18" charset="0"/>
            </a:endParaRPr>
          </a:p>
          <a:p>
            <a:pPr lvl="1" algn="just">
              <a:buFont typeface="Wingdings" panose="05000000000000000000" pitchFamily="2" charset="2"/>
              <a:buChar char="ü"/>
            </a:pPr>
            <a:r>
              <a:rPr lang="en-US" sz="2000" dirty="0" smtClean="0">
                <a:solidFill>
                  <a:srgbClr val="C00000"/>
                </a:solidFill>
                <a:latin typeface="+mj-lt"/>
                <a:cs typeface="Times New Roman" pitchFamily="18" charset="0"/>
              </a:rPr>
              <a:t>Economists </a:t>
            </a:r>
            <a:r>
              <a:rPr lang="en-US" sz="2000" dirty="0" smtClean="0">
                <a:solidFill>
                  <a:srgbClr val="0070C0"/>
                </a:solidFill>
                <a:latin typeface="+mj-lt"/>
                <a:cs typeface="Times New Roman" pitchFamily="18" charset="0"/>
              </a:rPr>
              <a:t>describe a market as a collection of buyers and sellers who transact over a particular product or product class. </a:t>
            </a:r>
            <a:endParaRPr lang="en-US" sz="2000" b="1" dirty="0">
              <a:latin typeface="+mj-lt"/>
              <a:cs typeface="Times New Roman" pitchFamily="18" charset="0"/>
            </a:endParaRP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Five basic markets and their connecting flows are shown in the following figure; </a:t>
            </a:r>
            <a:endParaRPr lang="en-US" sz="1800" dirty="0">
              <a:solidFill>
                <a:srgbClr val="7030A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15</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23632608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384F24-9843-4FFE-A06E-5D0DE5713CDD}" type="slidenum">
              <a:rPr lang="en-US" smtClean="0"/>
              <a:pPr/>
              <a:t>16</a:t>
            </a:fld>
            <a:endParaRPr lang="en-US"/>
          </a:p>
        </p:txBody>
      </p:sp>
      <p:sp>
        <p:nvSpPr>
          <p:cNvPr id="6"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pic>
        <p:nvPicPr>
          <p:cNvPr id="2" name="Picture 1"/>
          <p:cNvPicPr>
            <a:picLocks noChangeAspect="1"/>
          </p:cNvPicPr>
          <p:nvPr/>
        </p:nvPicPr>
        <p:blipFill>
          <a:blip r:embed="rId2"/>
          <a:stretch>
            <a:fillRect/>
          </a:stretch>
        </p:blipFill>
        <p:spPr>
          <a:xfrm>
            <a:off x="1177308" y="2060848"/>
            <a:ext cx="6636984" cy="4171463"/>
          </a:xfrm>
          <a:prstGeom prst="rect">
            <a:avLst/>
          </a:prstGeom>
        </p:spPr>
      </p:pic>
    </p:spTree>
    <p:extLst>
      <p:ext uri="{BB962C8B-B14F-4D97-AF65-F5344CB8AC3E}">
        <p14:creationId xmlns:p14="http://schemas.microsoft.com/office/powerpoint/2010/main" val="1807449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1981200"/>
          </a:xfrm>
        </p:spPr>
        <p:txBody>
          <a:bodyPr>
            <a:normAutofit/>
          </a:bodyPr>
          <a:lstStyle/>
          <a:p>
            <a:pPr marL="285750" lvl="1" indent="-246063" algn="just">
              <a:buFont typeface="Wingdings" panose="05000000000000000000" pitchFamily="2" charset="2"/>
              <a:buChar char="v"/>
            </a:pPr>
            <a:r>
              <a:rPr lang="en-US" sz="2000" dirty="0" smtClean="0">
                <a:solidFill>
                  <a:srgbClr val="0070C0"/>
                </a:solidFill>
                <a:latin typeface="+mj-lt"/>
                <a:cs typeface="Times New Roman" pitchFamily="18" charset="0"/>
              </a:rPr>
              <a:t>Marketers often use the term market to cover various groupings of customers; they view sellers as constituting the industry and buyers as constituting the market. </a:t>
            </a:r>
          </a:p>
          <a:p>
            <a:pPr lvl="1" algn="just">
              <a:buFont typeface="Wingdings" pitchFamily="2" charset="2"/>
              <a:buChar char="ü"/>
            </a:pPr>
            <a:endParaRPr lang="en-US" sz="1600" dirty="0">
              <a:latin typeface="Lucida Calligraphy" pitchFamily="66" charset="0"/>
            </a:endParaRPr>
          </a:p>
          <a:p>
            <a:pPr lvl="1" algn="just">
              <a:buFont typeface="Wingdings" pitchFamily="2" charset="2"/>
              <a:buChar char="ü"/>
            </a:pPr>
            <a:endParaRPr lang="en-US" sz="1600" dirty="0" smtClean="0">
              <a:latin typeface="Lucida Calligraphy" pitchFamily="66" charset="0"/>
            </a:endParaRPr>
          </a:p>
          <a:p>
            <a:pPr lvl="1" algn="just">
              <a:buFont typeface="Wingdings" pitchFamily="2" charset="2"/>
              <a:buChar char="ü"/>
            </a:pPr>
            <a:endParaRPr lang="en-US" sz="1600" dirty="0">
              <a:latin typeface="Lucida Calligraphy" pitchFamily="66" charset="0"/>
            </a:endParaRPr>
          </a:p>
          <a:p>
            <a:pPr lvl="1" algn="just">
              <a:buFont typeface="Wingdings" pitchFamily="2" charset="2"/>
              <a:buChar char="ü"/>
            </a:pPr>
            <a:endParaRPr lang="en-US" sz="1600" dirty="0" smtClean="0">
              <a:latin typeface="Lucida Calligraphy" pitchFamily="66" charset="0"/>
            </a:endParaRPr>
          </a:p>
          <a:p>
            <a:pPr lvl="1" algn="just">
              <a:buFont typeface="Wingdings" pitchFamily="2" charset="2"/>
              <a:buChar char="ü"/>
            </a:pPr>
            <a:endParaRPr lang="en-US" sz="1600" dirty="0">
              <a:latin typeface="Lucida Calligraphy" pitchFamily="66" charset="0"/>
            </a:endParaRPr>
          </a:p>
          <a:p>
            <a:pPr lvl="1" algn="just">
              <a:buFont typeface="Wingdings" pitchFamily="2" charset="2"/>
              <a:buChar char="ü"/>
            </a:pPr>
            <a:endParaRPr lang="en-US" sz="1600" dirty="0" smtClean="0">
              <a:latin typeface="Lucida Calligraphy" pitchFamily="66" charset="0"/>
            </a:endParaRPr>
          </a:p>
          <a:p>
            <a:pPr lvl="1" algn="just">
              <a:buFont typeface="Wingdings" pitchFamily="2" charset="2"/>
              <a:buChar char="ü"/>
            </a:pPr>
            <a:endParaRPr lang="en-US" sz="1600" dirty="0">
              <a:latin typeface="Lucida Calligraphy" pitchFamily="66" charset="0"/>
            </a:endParaRPr>
          </a:p>
          <a:p>
            <a:pPr lvl="3" algn="just">
              <a:buFont typeface="Wingdings" pitchFamily="2" charset="2"/>
              <a:buChar char="ü"/>
            </a:pPr>
            <a:endParaRPr lang="en-US" sz="1200" dirty="0" smtClean="0">
              <a:latin typeface="Lucida Calligraphy" pitchFamily="66" charset="0"/>
            </a:endParaRPr>
          </a:p>
          <a:p>
            <a:pPr lvl="1" algn="just">
              <a:buFont typeface="Wingdings" pitchFamily="2" charset="2"/>
              <a:buChar char="ü"/>
            </a:pPr>
            <a:endParaRPr lang="en-US" sz="1600" dirty="0">
              <a:latin typeface="Lucida Calligraphy" pitchFamily="66" charset="0"/>
            </a:endParaRPr>
          </a:p>
          <a:p>
            <a:pPr lvl="1" algn="just">
              <a:buFont typeface="Wingdings" pitchFamily="2" charset="2"/>
              <a:buChar char="ü"/>
            </a:pPr>
            <a:endParaRPr lang="en-US" sz="1600" dirty="0" smtClean="0">
              <a:latin typeface="Lucida Calligraphy" pitchFamily="66" charset="0"/>
            </a:endParaRPr>
          </a:p>
          <a:p>
            <a:pPr lvl="1" algn="just">
              <a:buFont typeface="Wingdings" pitchFamily="2" charset="2"/>
              <a:buChar char="ü"/>
            </a:pPr>
            <a:endParaRPr lang="en-US" sz="1600" dirty="0">
              <a:latin typeface="Lucida Calligraphy" pitchFamily="66" charset="0"/>
            </a:endParaRPr>
          </a:p>
          <a:p>
            <a:pPr lvl="1" algn="just">
              <a:buFont typeface="Wingdings" pitchFamily="2" charset="2"/>
              <a:buChar char="ü"/>
            </a:pPr>
            <a:endParaRPr lang="en-US" sz="1600" dirty="0">
              <a:latin typeface="Lucida Calligraphy" pitchFamily="66" charset="0"/>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17</a:t>
            </a:fld>
            <a:endParaRPr lang="en-US"/>
          </a:p>
        </p:txBody>
      </p:sp>
      <p:sp>
        <p:nvSpPr>
          <p:cNvPr id="5"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pic>
        <p:nvPicPr>
          <p:cNvPr id="2" name="Picture 1"/>
          <p:cNvPicPr>
            <a:picLocks noChangeAspect="1"/>
          </p:cNvPicPr>
          <p:nvPr/>
        </p:nvPicPr>
        <p:blipFill>
          <a:blip r:embed="rId2"/>
          <a:stretch>
            <a:fillRect/>
          </a:stretch>
        </p:blipFill>
        <p:spPr>
          <a:xfrm>
            <a:off x="2085975" y="4149080"/>
            <a:ext cx="4819650" cy="1781175"/>
          </a:xfrm>
          <a:prstGeom prst="rect">
            <a:avLst/>
          </a:prstGeom>
        </p:spPr>
      </p:pic>
    </p:spTree>
    <p:extLst>
      <p:ext uri="{BB962C8B-B14F-4D97-AF65-F5344CB8AC3E}">
        <p14:creationId xmlns:p14="http://schemas.microsoft.com/office/powerpoint/2010/main" val="101772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322320"/>
          </a:xfrm>
        </p:spPr>
        <p:txBody>
          <a:bodyPr>
            <a:normAutofit/>
          </a:bodyPr>
          <a:lstStyle/>
          <a:p>
            <a:pPr algn="just">
              <a:buFont typeface="Wingdings" panose="05000000000000000000" pitchFamily="2" charset="2"/>
              <a:buChar char="ü"/>
            </a:pPr>
            <a:r>
              <a:rPr lang="en-US" sz="2200" dirty="0">
                <a:solidFill>
                  <a:srgbClr val="0070C0"/>
                </a:solidFill>
                <a:latin typeface="+mj-lt"/>
                <a:cs typeface="Times New Roman" pitchFamily="18" charset="0"/>
              </a:rPr>
              <a:t>Sellers &amp; buyers are connected by four flows; </a:t>
            </a:r>
          </a:p>
          <a:p>
            <a:pPr lvl="2" algn="just">
              <a:buFont typeface="Wingdings" panose="05000000000000000000" pitchFamily="2" charset="2"/>
              <a:buChar char="ü"/>
            </a:pPr>
            <a:r>
              <a:rPr lang="en-US" sz="1800" dirty="0">
                <a:solidFill>
                  <a:srgbClr val="7030A0"/>
                </a:solidFill>
                <a:latin typeface="+mj-lt"/>
                <a:cs typeface="Times New Roman" pitchFamily="18" charset="0"/>
              </a:rPr>
              <a:t>The sellers send goods and services &amp; communications such as ads &amp; direct mail to the market. </a:t>
            </a:r>
          </a:p>
          <a:p>
            <a:pPr lvl="2" algn="just">
              <a:buFont typeface="Wingdings" panose="05000000000000000000" pitchFamily="2" charset="2"/>
              <a:buChar char="ü"/>
            </a:pPr>
            <a:r>
              <a:rPr lang="en-US" sz="1800" dirty="0">
                <a:solidFill>
                  <a:srgbClr val="7030A0"/>
                </a:solidFill>
                <a:latin typeface="+mj-lt"/>
                <a:cs typeface="Times New Roman" pitchFamily="18" charset="0"/>
              </a:rPr>
              <a:t>In return, they receive money &amp; information such as customers’ attitudes &amp; sales data.</a:t>
            </a:r>
          </a:p>
          <a:p>
            <a:pPr lvl="2" algn="just">
              <a:buFont typeface="Wingdings" panose="05000000000000000000" pitchFamily="2" charset="2"/>
              <a:buChar char="ü"/>
            </a:pPr>
            <a:r>
              <a:rPr lang="en-US" sz="1800" dirty="0">
                <a:solidFill>
                  <a:srgbClr val="7030A0"/>
                </a:solidFill>
                <a:latin typeface="+mj-lt"/>
                <a:cs typeface="Times New Roman" pitchFamily="18" charset="0"/>
              </a:rPr>
              <a:t>The inner loop shows an exchange of money for goods &amp; services; the outer loop shows an exchange of information.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18</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3964751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855720"/>
          </a:xfrm>
        </p:spPr>
        <p:txBody>
          <a:bodyPr>
            <a:normAutofit/>
          </a:bodyPr>
          <a:lstStyle/>
          <a:p>
            <a:pPr marL="0" indent="0" algn="just">
              <a:buNone/>
            </a:pPr>
            <a:r>
              <a:rPr lang="en-US" sz="2000" dirty="0">
                <a:solidFill>
                  <a:srgbClr val="0070C0"/>
                </a:solidFill>
                <a:latin typeface="+mj-lt"/>
                <a:cs typeface="Times New Roman" pitchFamily="18" charset="0"/>
              </a:rPr>
              <a:t>Marketers talk about </a:t>
            </a:r>
          </a:p>
          <a:p>
            <a:pPr marL="1010412" lvl="2" indent="-342900" algn="just">
              <a:buFont typeface="+mj-lt"/>
              <a:buAutoNum type="arabicPeriod"/>
            </a:pPr>
            <a:r>
              <a:rPr lang="en-US" sz="2000" dirty="0">
                <a:solidFill>
                  <a:srgbClr val="0070C0"/>
                </a:solidFill>
                <a:latin typeface="+mj-lt"/>
                <a:cs typeface="Times New Roman" pitchFamily="18" charset="0"/>
              </a:rPr>
              <a:t>Need Markets (</a:t>
            </a:r>
            <a:r>
              <a:rPr lang="en-US" sz="1800" u="sng" dirty="0">
                <a:solidFill>
                  <a:srgbClr val="7030A0"/>
                </a:solidFill>
                <a:latin typeface="+mj-lt"/>
                <a:cs typeface="Times New Roman" pitchFamily="18" charset="0"/>
              </a:rPr>
              <a:t>the Diet-Seeking Market</a:t>
            </a:r>
            <a:r>
              <a:rPr lang="en-US" sz="2000" dirty="0">
                <a:solidFill>
                  <a:srgbClr val="0070C0"/>
                </a:solidFill>
                <a:latin typeface="+mj-lt"/>
                <a:cs typeface="Times New Roman" pitchFamily="18" charset="0"/>
              </a:rPr>
              <a:t>)</a:t>
            </a:r>
          </a:p>
          <a:p>
            <a:pPr marL="1010412" lvl="2" indent="-342900" algn="just">
              <a:buFont typeface="+mj-lt"/>
              <a:buAutoNum type="arabicPeriod"/>
            </a:pPr>
            <a:r>
              <a:rPr lang="en-US" sz="2000" dirty="0">
                <a:solidFill>
                  <a:srgbClr val="0070C0"/>
                </a:solidFill>
                <a:latin typeface="+mj-lt"/>
                <a:cs typeface="Times New Roman" pitchFamily="18" charset="0"/>
              </a:rPr>
              <a:t>Product Markets (</a:t>
            </a:r>
            <a:r>
              <a:rPr lang="en-US" sz="1800" u="sng" dirty="0">
                <a:solidFill>
                  <a:srgbClr val="7030A0"/>
                </a:solidFill>
                <a:latin typeface="+mj-lt"/>
                <a:cs typeface="Times New Roman" pitchFamily="18" charset="0"/>
              </a:rPr>
              <a:t>the Shoe Market</a:t>
            </a:r>
            <a:r>
              <a:rPr lang="en-US" sz="2000" dirty="0">
                <a:solidFill>
                  <a:srgbClr val="0070C0"/>
                </a:solidFill>
                <a:latin typeface="+mj-lt"/>
                <a:cs typeface="Times New Roman" pitchFamily="18" charset="0"/>
              </a:rPr>
              <a:t>)</a:t>
            </a:r>
          </a:p>
          <a:p>
            <a:pPr marL="1010412" lvl="2" indent="-342900" algn="just">
              <a:buFont typeface="+mj-lt"/>
              <a:buAutoNum type="arabicPeriod"/>
            </a:pPr>
            <a:r>
              <a:rPr lang="en-US" sz="2000" dirty="0">
                <a:solidFill>
                  <a:srgbClr val="0070C0"/>
                </a:solidFill>
                <a:latin typeface="+mj-lt"/>
                <a:cs typeface="Times New Roman" pitchFamily="18" charset="0"/>
              </a:rPr>
              <a:t>Demographic Markets (</a:t>
            </a:r>
            <a:r>
              <a:rPr lang="en-US" sz="1800" u="sng" dirty="0">
                <a:solidFill>
                  <a:srgbClr val="7030A0"/>
                </a:solidFill>
                <a:latin typeface="+mj-lt"/>
                <a:cs typeface="Times New Roman" pitchFamily="18" charset="0"/>
              </a:rPr>
              <a:t>the Youth Market</a:t>
            </a:r>
            <a:r>
              <a:rPr lang="en-US" sz="2000" dirty="0">
                <a:solidFill>
                  <a:srgbClr val="0070C0"/>
                </a:solidFill>
                <a:latin typeface="+mj-lt"/>
                <a:cs typeface="Times New Roman" pitchFamily="18" charset="0"/>
              </a:rPr>
              <a:t>), &amp; </a:t>
            </a:r>
          </a:p>
          <a:p>
            <a:pPr marL="1010412" lvl="2" indent="-342900" algn="just">
              <a:buFont typeface="+mj-lt"/>
              <a:buAutoNum type="arabicPeriod"/>
            </a:pPr>
            <a:r>
              <a:rPr lang="en-US" sz="2000" dirty="0">
                <a:solidFill>
                  <a:srgbClr val="0070C0"/>
                </a:solidFill>
                <a:latin typeface="+mj-lt"/>
                <a:cs typeface="Times New Roman" pitchFamily="18" charset="0"/>
              </a:rPr>
              <a:t>Geographic Markets (</a:t>
            </a:r>
            <a:r>
              <a:rPr lang="en-US" sz="1800" u="sng" dirty="0">
                <a:solidFill>
                  <a:srgbClr val="7030A0"/>
                </a:solidFill>
                <a:latin typeface="+mj-lt"/>
                <a:cs typeface="Times New Roman" pitchFamily="18" charset="0"/>
              </a:rPr>
              <a:t>the French Market</a:t>
            </a:r>
            <a:r>
              <a:rPr lang="en-US" sz="2000" dirty="0" smtClean="0">
                <a:solidFill>
                  <a:srgbClr val="0070C0"/>
                </a:solidFill>
                <a:latin typeface="+mj-lt"/>
                <a:cs typeface="Times New Roman" pitchFamily="18" charset="0"/>
              </a:rPr>
              <a:t>)</a:t>
            </a:r>
            <a:endParaRPr lang="en-US" sz="20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19</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1709490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384F24-9843-4FFE-A06E-5D0DE5713CDD}" type="slidenum">
              <a:rPr lang="en-US" smtClean="0"/>
              <a:pPr/>
              <a:t>2</a:t>
            </a:fld>
            <a:endParaRPr lang="en-US"/>
          </a:p>
        </p:txBody>
      </p:sp>
      <p:sp>
        <p:nvSpPr>
          <p:cNvPr id="5" name="Content Placeholder 2"/>
          <p:cNvSpPr>
            <a:spLocks noGrp="1"/>
          </p:cNvSpPr>
          <p:nvPr>
            <p:ph idx="1"/>
          </p:nvPr>
        </p:nvSpPr>
        <p:spPr>
          <a:xfrm>
            <a:off x="0" y="3722624"/>
            <a:ext cx="5351512" cy="1866615"/>
          </a:xfrm>
          <a:effectLst>
            <a:softEdge rad="635000"/>
          </a:effectLst>
        </p:spPr>
        <p:style>
          <a:lnRef idx="2">
            <a:schemeClr val="accent1"/>
          </a:lnRef>
          <a:fillRef idx="1">
            <a:schemeClr val="lt1"/>
          </a:fillRef>
          <a:effectRef idx="0">
            <a:schemeClr val="accent1"/>
          </a:effectRef>
          <a:fontRef idx="minor">
            <a:schemeClr val="dk1"/>
          </a:fontRef>
        </p:style>
        <p:txBody>
          <a:bodyPr/>
          <a:lstStyle/>
          <a:p>
            <a:pPr marL="0" indent="0" algn="ctr">
              <a:buFont typeface="Wingdings 2" pitchFamily="18" charset="2"/>
              <a:buNone/>
              <a:defRPr/>
            </a:pPr>
            <a:r>
              <a:rPr lang="en-US" sz="2000" b="1" dirty="0" smtClean="0">
                <a:solidFill>
                  <a:srgbClr val="C00000"/>
                </a:solidFill>
                <a:latin typeface="+mj-lt"/>
              </a:rPr>
              <a:t>Instructor </a:t>
            </a:r>
          </a:p>
          <a:p>
            <a:pPr marL="0" indent="0" algn="ctr">
              <a:buFont typeface="Wingdings 2" pitchFamily="18" charset="2"/>
              <a:buNone/>
              <a:defRPr/>
            </a:pPr>
            <a:r>
              <a:rPr lang="en-US" b="1" dirty="0" smtClean="0">
                <a:solidFill>
                  <a:srgbClr val="0070C0"/>
                </a:solidFill>
                <a:latin typeface="+mj-lt"/>
              </a:rPr>
              <a:t>Morteza Maleki Minbashrazgah</a:t>
            </a:r>
          </a:p>
          <a:p>
            <a:pPr marL="0" indent="0" algn="ctr">
              <a:buNone/>
              <a:defRPr/>
            </a:pPr>
            <a:r>
              <a:rPr lang="en-US" sz="1600" b="1" dirty="0" smtClean="0">
                <a:solidFill>
                  <a:srgbClr val="0070C0"/>
                </a:solidFill>
                <a:latin typeface="+mj-lt"/>
              </a:rPr>
              <a:t>PhD in Business Administration</a:t>
            </a:r>
            <a:endParaRPr lang="en-US" sz="1600" b="1" dirty="0">
              <a:solidFill>
                <a:srgbClr val="0070C0"/>
              </a:solidFill>
              <a:latin typeface="+mj-lt"/>
            </a:endParaRPr>
          </a:p>
        </p:txBody>
      </p:sp>
    </p:spTree>
    <p:extLst>
      <p:ext uri="{BB962C8B-B14F-4D97-AF65-F5344CB8AC3E}">
        <p14:creationId xmlns:p14="http://schemas.microsoft.com/office/powerpoint/2010/main" val="2153104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3124200"/>
          </a:xfrm>
        </p:spPr>
        <p:txBody>
          <a:bodyPr>
            <a:normAutofit/>
          </a:bodyPr>
          <a:lstStyle/>
          <a:p>
            <a:pPr marL="370332" indent="-342900" algn="just">
              <a:buFont typeface="+mj-lt"/>
              <a:buAutoNum type="arabicPeriod"/>
            </a:pPr>
            <a:r>
              <a:rPr lang="en-US" sz="2200" dirty="0" smtClean="0">
                <a:solidFill>
                  <a:srgbClr val="FF0000"/>
                </a:solidFill>
                <a:latin typeface="+mj-lt"/>
                <a:cs typeface="Times New Roman" pitchFamily="18" charset="0"/>
              </a:rPr>
              <a:t>Consumer Markets </a:t>
            </a:r>
          </a:p>
          <a:p>
            <a:pPr marL="811213" lvl="2" indent="-246063" algn="just">
              <a:buFont typeface="Wingdings" pitchFamily="2" charset="2"/>
              <a:buChar char="v"/>
            </a:pPr>
            <a:r>
              <a:rPr lang="en-US" sz="2000" dirty="0" smtClean="0">
                <a:solidFill>
                  <a:srgbClr val="0070C0"/>
                </a:solidFill>
                <a:latin typeface="+mj-lt"/>
                <a:cs typeface="Times New Roman" pitchFamily="18" charset="0"/>
              </a:rPr>
              <a:t>Companies selling mass consumer goods and services like drinks, cosmetics, etc., spend a great deal of time trying to establish a superior brand image. </a:t>
            </a:r>
          </a:p>
          <a:p>
            <a:pPr marL="2365693" lvl="8" indent="-246063" algn="just">
              <a:buFont typeface="Wingdings" pitchFamily="2" charset="2"/>
              <a:buChar char="v"/>
            </a:pPr>
            <a:endParaRPr lang="en-US" sz="1300" dirty="0" smtClean="0">
              <a:solidFill>
                <a:srgbClr val="0070C0"/>
              </a:solidFill>
              <a:latin typeface="+mj-lt"/>
              <a:cs typeface="Times New Roman" pitchFamily="18" charset="0"/>
            </a:endParaRPr>
          </a:p>
          <a:p>
            <a:pPr marL="811213" lvl="2" indent="-246063" algn="just">
              <a:buFont typeface="Wingdings" pitchFamily="2" charset="2"/>
              <a:buChar char="v"/>
            </a:pPr>
            <a:r>
              <a:rPr lang="en-US" sz="2000" dirty="0" smtClean="0">
                <a:solidFill>
                  <a:srgbClr val="0070C0"/>
                </a:solidFill>
                <a:latin typeface="+mj-lt"/>
                <a:cs typeface="Times New Roman" pitchFamily="18" charset="0"/>
              </a:rPr>
              <a:t>Much of the brand’s strength depends on developing a superior product &amp; packaging, ensuring its availability, and backing it with engaging communications &amp; reliable services.</a:t>
            </a:r>
            <a:endParaRPr lang="en-US" sz="2000" dirty="0">
              <a:solidFill>
                <a:srgbClr val="002060"/>
              </a:solidFill>
              <a:latin typeface="+mj-lt"/>
              <a:cs typeface="Times New Roman" pitchFamily="18" charset="0"/>
            </a:endParaRPr>
          </a:p>
          <a:p>
            <a:pPr lvl="2" algn="just">
              <a:buFont typeface="Wingdings" pitchFamily="2" charset="2"/>
              <a:buChar char="ü"/>
            </a:pPr>
            <a:endParaRPr lang="en-US" sz="2000" dirty="0">
              <a:solidFill>
                <a:srgbClr val="002060"/>
              </a:solidFill>
              <a:latin typeface="+mj-lt"/>
              <a:cs typeface="Times New Roman" pitchFamily="18" charset="0"/>
            </a:endParaRPr>
          </a:p>
          <a:p>
            <a:pPr lvl="1" algn="just">
              <a:buFont typeface="Wingdings" pitchFamily="2" charset="2"/>
              <a:buChar char="ü"/>
            </a:pPr>
            <a:endParaRPr lang="en-US" sz="28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20</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Key Customer Markets</a:t>
            </a:r>
            <a:endParaRPr lang="en-US" sz="3600" dirty="0">
              <a:solidFill>
                <a:srgbClr val="002060"/>
              </a:solidFill>
            </a:endParaRPr>
          </a:p>
        </p:txBody>
      </p:sp>
    </p:spTree>
    <p:extLst>
      <p:ext uri="{BB962C8B-B14F-4D97-AF65-F5344CB8AC3E}">
        <p14:creationId xmlns:p14="http://schemas.microsoft.com/office/powerpoint/2010/main" val="4226916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0679"/>
            <a:ext cx="8229600" cy="5090795"/>
          </a:xfrm>
        </p:spPr>
        <p:txBody>
          <a:bodyPr>
            <a:normAutofit/>
          </a:bodyPr>
          <a:lstStyle/>
          <a:p>
            <a:pPr marL="370332" indent="-342900" algn="just">
              <a:buFont typeface="+mj-lt"/>
              <a:buAutoNum type="arabicPeriod" startAt="2"/>
            </a:pPr>
            <a:r>
              <a:rPr lang="en-US" sz="2200" dirty="0" smtClean="0">
                <a:solidFill>
                  <a:srgbClr val="FF0000"/>
                </a:solidFill>
                <a:latin typeface="+mj-lt"/>
              </a:rPr>
              <a:t>Business Markets</a:t>
            </a:r>
          </a:p>
          <a:p>
            <a:pPr lvl="2" algn="just">
              <a:buFont typeface="Wingdings" pitchFamily="2" charset="2"/>
              <a:buChar char="v"/>
            </a:pPr>
            <a:r>
              <a:rPr lang="en-US" sz="2000" dirty="0" smtClean="0">
                <a:solidFill>
                  <a:srgbClr val="0070C0"/>
                </a:solidFill>
                <a:latin typeface="+mj-lt"/>
                <a:cs typeface="Times New Roman" pitchFamily="18" charset="0"/>
              </a:rPr>
              <a:t>Companies </a:t>
            </a:r>
            <a:r>
              <a:rPr lang="en-US" sz="2000" dirty="0">
                <a:solidFill>
                  <a:srgbClr val="0070C0"/>
                </a:solidFill>
                <a:latin typeface="+mj-lt"/>
                <a:cs typeface="Times New Roman" pitchFamily="18" charset="0"/>
              </a:rPr>
              <a:t>selling business goods and services often face well-trained &amp; well-informed professional buyers who are skilled at evaluating competitive offerings. </a:t>
            </a:r>
            <a:endParaRPr lang="en-US" sz="2000" dirty="0" smtClean="0">
              <a:solidFill>
                <a:srgbClr val="0070C0"/>
              </a:solidFill>
              <a:latin typeface="+mj-lt"/>
              <a:cs typeface="Times New Roman" pitchFamily="18" charset="0"/>
            </a:endParaRPr>
          </a:p>
          <a:p>
            <a:pPr lvl="8" algn="just">
              <a:buFont typeface="Wingdings" pitchFamily="2" charset="2"/>
              <a:buChar char="v"/>
            </a:pPr>
            <a:endParaRPr lang="en-US" sz="1300" dirty="0" smtClean="0">
              <a:solidFill>
                <a:srgbClr val="0070C0"/>
              </a:solidFill>
              <a:latin typeface="+mj-lt"/>
              <a:cs typeface="Times New Roman" pitchFamily="18" charset="0"/>
            </a:endParaRPr>
          </a:p>
          <a:p>
            <a:pPr lvl="2" algn="just">
              <a:buFont typeface="Wingdings" pitchFamily="2" charset="2"/>
              <a:buChar char="v"/>
            </a:pPr>
            <a:r>
              <a:rPr lang="en-US" sz="2000" dirty="0" smtClean="0">
                <a:solidFill>
                  <a:srgbClr val="0070C0"/>
                </a:solidFill>
                <a:latin typeface="+mj-lt"/>
                <a:cs typeface="Times New Roman" pitchFamily="18" charset="0"/>
              </a:rPr>
              <a:t>Business </a:t>
            </a:r>
            <a:r>
              <a:rPr lang="en-US" sz="2000" dirty="0">
                <a:solidFill>
                  <a:srgbClr val="0070C0"/>
                </a:solidFill>
                <a:latin typeface="+mj-lt"/>
                <a:cs typeface="Times New Roman" pitchFamily="18" charset="0"/>
              </a:rPr>
              <a:t>buyers buy goods in order to make or resell a product to others at a profit. </a:t>
            </a:r>
            <a:endParaRPr lang="en-US" sz="2000" dirty="0" smtClean="0">
              <a:solidFill>
                <a:srgbClr val="0070C0"/>
              </a:solidFill>
              <a:latin typeface="+mj-lt"/>
              <a:cs typeface="Times New Roman" pitchFamily="18" charset="0"/>
            </a:endParaRPr>
          </a:p>
          <a:p>
            <a:pPr lvl="2" algn="just">
              <a:buFont typeface="Wingdings" pitchFamily="2" charset="2"/>
              <a:buChar char="v"/>
            </a:pPr>
            <a:endParaRPr lang="en-US" sz="1300" dirty="0" smtClean="0">
              <a:solidFill>
                <a:srgbClr val="0070C0"/>
              </a:solidFill>
              <a:latin typeface="+mj-lt"/>
              <a:cs typeface="Times New Roman" pitchFamily="18" charset="0"/>
            </a:endParaRPr>
          </a:p>
          <a:p>
            <a:pPr lvl="2" algn="just">
              <a:buFont typeface="Wingdings" pitchFamily="2" charset="2"/>
              <a:buChar char="v"/>
            </a:pPr>
            <a:r>
              <a:rPr lang="en-US" sz="2000" dirty="0" smtClean="0">
                <a:solidFill>
                  <a:srgbClr val="0070C0"/>
                </a:solidFill>
                <a:latin typeface="+mj-lt"/>
                <a:cs typeface="Times New Roman" pitchFamily="18" charset="0"/>
              </a:rPr>
              <a:t>Business </a:t>
            </a:r>
            <a:r>
              <a:rPr lang="en-US" sz="2000" dirty="0">
                <a:solidFill>
                  <a:srgbClr val="0070C0"/>
                </a:solidFill>
                <a:latin typeface="+mj-lt"/>
                <a:cs typeface="Times New Roman" pitchFamily="18" charset="0"/>
              </a:rPr>
              <a:t>marketers must demonstrate how their products will help these buyers achieve higher revenue or lower costs. </a:t>
            </a:r>
            <a:endParaRPr lang="en-US" sz="2000" dirty="0" smtClean="0">
              <a:solidFill>
                <a:srgbClr val="0070C0"/>
              </a:solidFill>
              <a:latin typeface="+mj-lt"/>
              <a:cs typeface="Times New Roman" pitchFamily="18" charset="0"/>
            </a:endParaRPr>
          </a:p>
          <a:p>
            <a:pPr lvl="8" algn="just">
              <a:buFont typeface="Wingdings" pitchFamily="2" charset="2"/>
              <a:buChar char="v"/>
            </a:pPr>
            <a:endParaRPr lang="en-US" sz="1300" dirty="0" smtClean="0">
              <a:solidFill>
                <a:srgbClr val="0070C0"/>
              </a:solidFill>
              <a:latin typeface="+mj-lt"/>
              <a:cs typeface="Times New Roman" pitchFamily="18" charset="0"/>
            </a:endParaRPr>
          </a:p>
          <a:p>
            <a:pPr lvl="2" algn="just">
              <a:buFont typeface="Wingdings" pitchFamily="2" charset="2"/>
              <a:buChar char="v"/>
            </a:pPr>
            <a:r>
              <a:rPr lang="en-US" sz="2000" dirty="0" smtClean="0">
                <a:solidFill>
                  <a:srgbClr val="0070C0"/>
                </a:solidFill>
                <a:latin typeface="+mj-lt"/>
                <a:cs typeface="Times New Roman" pitchFamily="18" charset="0"/>
              </a:rPr>
              <a:t>Advertising </a:t>
            </a:r>
            <a:r>
              <a:rPr lang="en-US" sz="2000" dirty="0">
                <a:solidFill>
                  <a:srgbClr val="0070C0"/>
                </a:solidFill>
                <a:latin typeface="+mj-lt"/>
                <a:cs typeface="Times New Roman" pitchFamily="18" charset="0"/>
              </a:rPr>
              <a:t>can play a role, but the sales force, price &amp; the company’s reputation for reliability &amp; quality may play a stronger one</a:t>
            </a:r>
            <a:r>
              <a:rPr lang="en-US" sz="2000" dirty="0" smtClean="0">
                <a:solidFill>
                  <a:srgbClr val="0070C0"/>
                </a:solidFill>
                <a:latin typeface="+mj-lt"/>
                <a:cs typeface="Times New Roman" pitchFamily="18" charset="0"/>
              </a:rPr>
              <a:t>.</a:t>
            </a:r>
            <a:endParaRPr lang="en-US" sz="20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21</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Key Customer Markets</a:t>
            </a:r>
            <a:endParaRPr lang="en-US" sz="3600" dirty="0">
              <a:solidFill>
                <a:srgbClr val="002060"/>
              </a:solidFill>
            </a:endParaRPr>
          </a:p>
        </p:txBody>
      </p:sp>
    </p:spTree>
    <p:extLst>
      <p:ext uri="{BB962C8B-B14F-4D97-AF65-F5344CB8AC3E}">
        <p14:creationId xmlns:p14="http://schemas.microsoft.com/office/powerpoint/2010/main" val="245343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0680"/>
            <a:ext cx="8229600" cy="4822656"/>
          </a:xfrm>
        </p:spPr>
        <p:txBody>
          <a:bodyPr>
            <a:normAutofit/>
          </a:bodyPr>
          <a:lstStyle/>
          <a:p>
            <a:pPr marL="370332" indent="-342900" algn="just">
              <a:buFont typeface="+mj-lt"/>
              <a:buAutoNum type="arabicPeriod" startAt="3"/>
            </a:pPr>
            <a:r>
              <a:rPr lang="en-US" sz="2200" dirty="0">
                <a:solidFill>
                  <a:srgbClr val="FF0000"/>
                </a:solidFill>
                <a:latin typeface="+mj-lt"/>
                <a:cs typeface="Times New Roman" pitchFamily="18" charset="0"/>
              </a:rPr>
              <a:t>Global Markets </a:t>
            </a:r>
          </a:p>
          <a:p>
            <a:pPr marL="811213" lvl="2" indent="-246063" algn="just">
              <a:buFont typeface="Wingdings" pitchFamily="2" charset="2"/>
              <a:buChar char="v"/>
            </a:pPr>
            <a:r>
              <a:rPr lang="en-US" sz="2000" dirty="0">
                <a:solidFill>
                  <a:srgbClr val="0070C0"/>
                </a:solidFill>
                <a:latin typeface="+mj-lt"/>
                <a:cs typeface="Times New Roman" pitchFamily="18" charset="0"/>
              </a:rPr>
              <a:t>Companies that sell goods &amp; services in a global marketplace face additional decisions &amp; challenges. </a:t>
            </a:r>
            <a:endParaRPr lang="en-US" sz="2000" dirty="0" smtClean="0">
              <a:solidFill>
                <a:srgbClr val="0070C0"/>
              </a:solidFill>
              <a:latin typeface="+mj-lt"/>
              <a:cs typeface="Times New Roman" pitchFamily="18" charset="0"/>
            </a:endParaRPr>
          </a:p>
          <a:p>
            <a:pPr marL="2365693" lvl="8" indent="-246063" algn="just">
              <a:buFont typeface="Wingdings" pitchFamily="2" charset="2"/>
              <a:buChar char="v"/>
            </a:pPr>
            <a:endParaRPr lang="en-US" sz="1300" dirty="0" smtClean="0">
              <a:solidFill>
                <a:srgbClr val="0070C0"/>
              </a:solidFill>
              <a:latin typeface="+mj-lt"/>
              <a:cs typeface="Times New Roman" pitchFamily="18" charset="0"/>
            </a:endParaRPr>
          </a:p>
          <a:p>
            <a:pPr marL="811213" lvl="2" indent="-246063" algn="just">
              <a:buFont typeface="Wingdings" pitchFamily="2" charset="2"/>
              <a:buChar char="v"/>
            </a:pPr>
            <a:r>
              <a:rPr lang="en-US" sz="2000" dirty="0" smtClean="0">
                <a:solidFill>
                  <a:srgbClr val="0070C0"/>
                </a:solidFill>
                <a:latin typeface="+mj-lt"/>
                <a:cs typeface="Times New Roman" pitchFamily="18" charset="0"/>
              </a:rPr>
              <a:t>They </a:t>
            </a:r>
            <a:r>
              <a:rPr lang="en-US" sz="2000" dirty="0">
                <a:solidFill>
                  <a:srgbClr val="0070C0"/>
                </a:solidFill>
                <a:latin typeface="+mj-lt"/>
                <a:cs typeface="Times New Roman" pitchFamily="18" charset="0"/>
              </a:rPr>
              <a:t>must decide which country to enter; how to enter; how to adapt their product or service features to each country; how to price their products in different countries; &amp; how to adapt their communications to fit different cultures. </a:t>
            </a:r>
            <a:endParaRPr lang="en-US" sz="2000" dirty="0" smtClean="0">
              <a:solidFill>
                <a:srgbClr val="0070C0"/>
              </a:solidFill>
              <a:latin typeface="+mj-lt"/>
              <a:cs typeface="Times New Roman" pitchFamily="18" charset="0"/>
            </a:endParaRPr>
          </a:p>
          <a:p>
            <a:pPr marL="2365693" lvl="8" indent="-246063" algn="just">
              <a:buFont typeface="Wingdings" pitchFamily="2" charset="2"/>
              <a:buChar char="v"/>
            </a:pPr>
            <a:endParaRPr lang="en-US" sz="1300" dirty="0" smtClean="0">
              <a:solidFill>
                <a:srgbClr val="0070C0"/>
              </a:solidFill>
              <a:latin typeface="+mj-lt"/>
              <a:cs typeface="Times New Roman" pitchFamily="18" charset="0"/>
            </a:endParaRPr>
          </a:p>
          <a:p>
            <a:pPr marL="811213" lvl="2" indent="-246063" algn="just">
              <a:buFont typeface="Wingdings" pitchFamily="2" charset="2"/>
              <a:buChar char="v"/>
            </a:pPr>
            <a:r>
              <a:rPr lang="en-US" sz="2000" dirty="0" smtClean="0">
                <a:solidFill>
                  <a:srgbClr val="0070C0"/>
                </a:solidFill>
                <a:latin typeface="+mj-lt"/>
                <a:cs typeface="Times New Roman" pitchFamily="18" charset="0"/>
              </a:rPr>
              <a:t>They </a:t>
            </a:r>
            <a:r>
              <a:rPr lang="en-US" sz="2000" dirty="0">
                <a:solidFill>
                  <a:srgbClr val="0070C0"/>
                </a:solidFill>
                <a:latin typeface="+mj-lt"/>
                <a:cs typeface="Times New Roman" pitchFamily="18" charset="0"/>
              </a:rPr>
              <a:t>make these decisions in the face of different requirements for buying, negotiating, owning, &amp; disposing of property; different culture, language, &amp; legal &amp; political systems; &amp; currencies that might fluctuate in value. </a:t>
            </a:r>
          </a:p>
          <a:p>
            <a:pPr marL="0" indent="0">
              <a:buNone/>
            </a:pPr>
            <a:endParaRPr lang="en-US" sz="4000"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22</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Key Customer Markets</a:t>
            </a:r>
            <a:endParaRPr lang="en-US" sz="3600" dirty="0">
              <a:solidFill>
                <a:srgbClr val="002060"/>
              </a:solidFill>
            </a:endParaRPr>
          </a:p>
        </p:txBody>
      </p:sp>
    </p:spTree>
    <p:extLst>
      <p:ext uri="{BB962C8B-B14F-4D97-AF65-F5344CB8AC3E}">
        <p14:creationId xmlns:p14="http://schemas.microsoft.com/office/powerpoint/2010/main" val="1624515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0680"/>
            <a:ext cx="8229600" cy="4389120"/>
          </a:xfrm>
        </p:spPr>
        <p:txBody>
          <a:bodyPr>
            <a:normAutofit/>
          </a:bodyPr>
          <a:lstStyle/>
          <a:p>
            <a:pPr marL="370332" indent="-342900" algn="just">
              <a:buFont typeface="+mj-lt"/>
              <a:buAutoNum type="arabicPeriod" startAt="4"/>
            </a:pPr>
            <a:r>
              <a:rPr lang="en-US" sz="2200" dirty="0">
                <a:solidFill>
                  <a:srgbClr val="FF0000"/>
                </a:solidFill>
                <a:latin typeface="+mj-lt"/>
              </a:rPr>
              <a:t>Nonprofit &amp; Governmental Markets </a:t>
            </a:r>
          </a:p>
          <a:p>
            <a:pPr lvl="2" algn="just">
              <a:buFont typeface="Wingdings" pitchFamily="2" charset="2"/>
              <a:buChar char="v"/>
            </a:pPr>
            <a:r>
              <a:rPr lang="en-US" sz="2000" dirty="0">
                <a:solidFill>
                  <a:srgbClr val="0070C0"/>
                </a:solidFill>
                <a:latin typeface="+mj-lt"/>
                <a:cs typeface="Times New Roman" pitchFamily="18" charset="0"/>
              </a:rPr>
              <a:t>Companies selling their goods to nonprofit organizations such as churches, universities, charitable organizations, &amp; government agencies need to price carefully because these buyers have limited purchasing power. </a:t>
            </a:r>
            <a:endParaRPr lang="en-US" sz="2000" dirty="0" smtClean="0">
              <a:solidFill>
                <a:srgbClr val="0070C0"/>
              </a:solidFill>
              <a:latin typeface="+mj-lt"/>
              <a:cs typeface="Times New Roman" pitchFamily="18" charset="0"/>
            </a:endParaRPr>
          </a:p>
          <a:p>
            <a:pPr lvl="8" algn="just">
              <a:buFont typeface="Wingdings" pitchFamily="2" charset="2"/>
              <a:buChar char="v"/>
            </a:pPr>
            <a:endParaRPr lang="en-US" sz="1300" dirty="0" smtClean="0">
              <a:solidFill>
                <a:srgbClr val="0070C0"/>
              </a:solidFill>
              <a:latin typeface="+mj-lt"/>
              <a:cs typeface="Times New Roman" pitchFamily="18" charset="0"/>
            </a:endParaRPr>
          </a:p>
          <a:p>
            <a:pPr lvl="2" algn="just">
              <a:buFont typeface="Wingdings" pitchFamily="2" charset="2"/>
              <a:buChar char="v"/>
            </a:pPr>
            <a:r>
              <a:rPr lang="en-US" sz="2000" dirty="0" smtClean="0">
                <a:solidFill>
                  <a:srgbClr val="0070C0"/>
                </a:solidFill>
                <a:latin typeface="+mj-lt"/>
                <a:cs typeface="Times New Roman" pitchFamily="18" charset="0"/>
              </a:rPr>
              <a:t>Lower </a:t>
            </a:r>
            <a:r>
              <a:rPr lang="en-US" sz="2000" dirty="0">
                <a:solidFill>
                  <a:srgbClr val="0070C0"/>
                </a:solidFill>
                <a:latin typeface="+mj-lt"/>
                <a:cs typeface="Times New Roman" pitchFamily="18" charset="0"/>
              </a:rPr>
              <a:t>selling prices affect the features and quality the seller can built into the offering. </a:t>
            </a:r>
            <a:endParaRPr lang="en-US" sz="2000" dirty="0" smtClean="0">
              <a:solidFill>
                <a:srgbClr val="0070C0"/>
              </a:solidFill>
              <a:latin typeface="+mj-lt"/>
              <a:cs typeface="Times New Roman" pitchFamily="18" charset="0"/>
            </a:endParaRPr>
          </a:p>
          <a:p>
            <a:pPr lvl="8" algn="just">
              <a:buFont typeface="Wingdings" pitchFamily="2" charset="2"/>
              <a:buChar char="v"/>
            </a:pPr>
            <a:endParaRPr lang="en-US" sz="1300" dirty="0" smtClean="0">
              <a:solidFill>
                <a:srgbClr val="0070C0"/>
              </a:solidFill>
              <a:latin typeface="+mj-lt"/>
              <a:cs typeface="Times New Roman" pitchFamily="18" charset="0"/>
            </a:endParaRPr>
          </a:p>
          <a:p>
            <a:pPr lvl="2" algn="just">
              <a:buFont typeface="Wingdings" pitchFamily="2" charset="2"/>
              <a:buChar char="v"/>
            </a:pPr>
            <a:r>
              <a:rPr lang="en-US" sz="2000" dirty="0" smtClean="0">
                <a:solidFill>
                  <a:srgbClr val="0070C0"/>
                </a:solidFill>
                <a:latin typeface="+mj-lt"/>
                <a:cs typeface="Times New Roman" pitchFamily="18" charset="0"/>
              </a:rPr>
              <a:t>Much </a:t>
            </a:r>
            <a:r>
              <a:rPr lang="en-US" sz="2000" dirty="0">
                <a:solidFill>
                  <a:srgbClr val="0070C0"/>
                </a:solidFill>
                <a:latin typeface="+mj-lt"/>
                <a:cs typeface="Times New Roman" pitchFamily="18" charset="0"/>
              </a:rPr>
              <a:t>governments purchasing calls for bids, and buyers often favors the lowest bid in the absence of extenuating factors. </a:t>
            </a:r>
          </a:p>
          <a:p>
            <a:endParaRPr lang="en-US" sz="3600"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23</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Key Customer Markets</a:t>
            </a:r>
            <a:endParaRPr lang="en-US" sz="3600" dirty="0">
              <a:solidFill>
                <a:srgbClr val="002060"/>
              </a:solidFill>
            </a:endParaRPr>
          </a:p>
        </p:txBody>
      </p:sp>
    </p:spTree>
    <p:extLst>
      <p:ext uri="{BB962C8B-B14F-4D97-AF65-F5344CB8AC3E}">
        <p14:creationId xmlns:p14="http://schemas.microsoft.com/office/powerpoint/2010/main" val="1624515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724400"/>
          </a:xfrm>
        </p:spPr>
        <p:txBody>
          <a:bodyPr>
            <a:normAutofit/>
          </a:bodyPr>
          <a:lstStyle/>
          <a:p>
            <a:pPr marL="0" indent="0" algn="ctr">
              <a:buNone/>
            </a:pPr>
            <a:r>
              <a:rPr lang="en-US" sz="2400" dirty="0" smtClean="0">
                <a:solidFill>
                  <a:srgbClr val="FF0000"/>
                </a:solidFill>
                <a:latin typeface="+mj-lt"/>
              </a:rPr>
              <a:t>Marketplace, Marketspaces, &amp; Metamarkets </a:t>
            </a:r>
          </a:p>
          <a:p>
            <a:pPr algn="just">
              <a:buFont typeface="Wingdings" panose="05000000000000000000" pitchFamily="2" charset="2"/>
              <a:buChar char="ü"/>
            </a:pPr>
            <a:r>
              <a:rPr lang="en-US" sz="2000" dirty="0" smtClean="0">
                <a:solidFill>
                  <a:srgbClr val="C00000"/>
                </a:solidFill>
                <a:latin typeface="+mj-lt"/>
                <a:cs typeface="Times New Roman" pitchFamily="18" charset="0"/>
              </a:rPr>
              <a:t>Marketplaces </a:t>
            </a:r>
            <a:r>
              <a:rPr lang="en-US" sz="1800" dirty="0" smtClean="0">
                <a:solidFill>
                  <a:srgbClr val="0070C0"/>
                </a:solidFill>
                <a:latin typeface="+mj-lt"/>
                <a:cs typeface="Times New Roman" pitchFamily="18" charset="0"/>
              </a:rPr>
              <a:t>is physical, such as a store one shop in. </a:t>
            </a:r>
          </a:p>
          <a:p>
            <a:pPr lvl="3" algn="just"/>
            <a:endParaRPr lang="en-US" sz="1200" dirty="0" smtClean="0">
              <a:solidFill>
                <a:srgbClr val="0070C0"/>
              </a:solidFill>
              <a:latin typeface="+mj-lt"/>
              <a:cs typeface="Times New Roman" pitchFamily="18" charset="0"/>
            </a:endParaRPr>
          </a:p>
          <a:p>
            <a:pPr algn="just">
              <a:buFont typeface="Wingdings" panose="05000000000000000000" pitchFamily="2" charset="2"/>
              <a:buChar char="ü"/>
            </a:pPr>
            <a:endParaRPr lang="en-US" sz="2000" dirty="0" smtClean="0">
              <a:solidFill>
                <a:srgbClr val="C00000"/>
              </a:solidFill>
              <a:latin typeface="+mj-lt"/>
              <a:cs typeface="Times New Roman" pitchFamily="18" charset="0"/>
            </a:endParaRPr>
          </a:p>
          <a:p>
            <a:pPr algn="just">
              <a:buFont typeface="Wingdings" panose="05000000000000000000" pitchFamily="2" charset="2"/>
              <a:buChar char="ü"/>
            </a:pPr>
            <a:r>
              <a:rPr lang="en-US" sz="2000" dirty="0" smtClean="0">
                <a:solidFill>
                  <a:srgbClr val="C00000"/>
                </a:solidFill>
                <a:latin typeface="+mj-lt"/>
                <a:cs typeface="Times New Roman" pitchFamily="18" charset="0"/>
              </a:rPr>
              <a:t>Marketspace </a:t>
            </a:r>
            <a:r>
              <a:rPr lang="en-US" sz="1800" dirty="0" smtClean="0">
                <a:solidFill>
                  <a:srgbClr val="0070C0"/>
                </a:solidFill>
                <a:latin typeface="+mj-lt"/>
                <a:cs typeface="Times New Roman" pitchFamily="18" charset="0"/>
              </a:rPr>
              <a:t>is digital, as when one shops on the Internet.</a:t>
            </a:r>
          </a:p>
          <a:p>
            <a:pPr lvl="4" algn="just"/>
            <a:endParaRPr lang="en-US" sz="1200" dirty="0" smtClean="0">
              <a:solidFill>
                <a:srgbClr val="0070C0"/>
              </a:solidFill>
              <a:latin typeface="+mj-lt"/>
              <a:cs typeface="Times New Roman" pitchFamily="18" charset="0"/>
            </a:endParaRPr>
          </a:p>
          <a:p>
            <a:pPr algn="just">
              <a:buFont typeface="Wingdings" panose="05000000000000000000" pitchFamily="2" charset="2"/>
              <a:buChar char="ü"/>
            </a:pPr>
            <a:endParaRPr lang="en-US" sz="2000" dirty="0" smtClean="0">
              <a:solidFill>
                <a:srgbClr val="C00000"/>
              </a:solidFill>
              <a:latin typeface="+mj-lt"/>
              <a:cs typeface="Times New Roman" pitchFamily="18" charset="0"/>
            </a:endParaRPr>
          </a:p>
          <a:p>
            <a:pPr algn="just">
              <a:buFont typeface="Wingdings" panose="05000000000000000000" pitchFamily="2" charset="2"/>
              <a:buChar char="ü"/>
            </a:pPr>
            <a:r>
              <a:rPr lang="en-US" sz="2000" dirty="0" err="1" smtClean="0">
                <a:solidFill>
                  <a:srgbClr val="C00000"/>
                </a:solidFill>
                <a:latin typeface="+mj-lt"/>
                <a:cs typeface="Times New Roman" pitchFamily="18" charset="0"/>
              </a:rPr>
              <a:t>Metamarket</a:t>
            </a:r>
            <a:r>
              <a:rPr lang="en-US" sz="2000" dirty="0" smtClean="0">
                <a:solidFill>
                  <a:srgbClr val="C00000"/>
                </a:solidFill>
                <a:latin typeface="+mj-lt"/>
                <a:cs typeface="Times New Roman" pitchFamily="18" charset="0"/>
              </a:rPr>
              <a:t>  </a:t>
            </a:r>
            <a:r>
              <a:rPr lang="en-US" sz="1800" dirty="0" smtClean="0">
                <a:solidFill>
                  <a:srgbClr val="0070C0"/>
                </a:solidFill>
                <a:latin typeface="+mj-lt"/>
                <a:cs typeface="Times New Roman" pitchFamily="18" charset="0"/>
              </a:rPr>
              <a:t>is a cluster of complementary products and services that are closely related in the minds of consumers, but spread across a diverse set of industries. </a:t>
            </a:r>
          </a:p>
          <a:p>
            <a:pPr lvl="2" algn="just"/>
            <a:r>
              <a:rPr lang="en-US" sz="1600" dirty="0" smtClean="0">
                <a:solidFill>
                  <a:srgbClr val="7030A0"/>
                </a:solidFill>
                <a:latin typeface="+mj-lt"/>
                <a:cs typeface="Times New Roman" pitchFamily="18" charset="0"/>
              </a:rPr>
              <a:t>The </a:t>
            </a:r>
            <a:r>
              <a:rPr lang="en-US" sz="1600" b="1" dirty="0">
                <a:solidFill>
                  <a:srgbClr val="FF0000"/>
                </a:solidFill>
                <a:latin typeface="+mj-lt"/>
                <a:cs typeface="Times New Roman" pitchFamily="18" charset="0"/>
              </a:rPr>
              <a:t>A</a:t>
            </a:r>
            <a:r>
              <a:rPr lang="en-US" sz="1600" b="1" dirty="0" smtClean="0">
                <a:solidFill>
                  <a:srgbClr val="FF0000"/>
                </a:solidFill>
                <a:latin typeface="+mj-lt"/>
                <a:cs typeface="Times New Roman" pitchFamily="18" charset="0"/>
              </a:rPr>
              <a:t>utomobile Metamarket </a:t>
            </a:r>
            <a:r>
              <a:rPr lang="en-US" sz="1600" dirty="0" smtClean="0">
                <a:solidFill>
                  <a:srgbClr val="7030A0"/>
                </a:solidFill>
                <a:latin typeface="+mj-lt"/>
                <a:cs typeface="Times New Roman" pitchFamily="18" charset="0"/>
              </a:rPr>
              <a:t>consists of </a:t>
            </a:r>
            <a:r>
              <a:rPr lang="en-US" sz="1600" dirty="0" smtClean="0">
                <a:solidFill>
                  <a:srgbClr val="7030A0"/>
                </a:solidFill>
                <a:effectLst>
                  <a:outerShdw blurRad="38100" dist="38100" dir="2700000" algn="tl">
                    <a:srgbClr val="000000">
                      <a:alpha val="43137"/>
                    </a:srgbClr>
                  </a:outerShdw>
                </a:effectLst>
                <a:latin typeface="+mj-lt"/>
                <a:cs typeface="Times New Roman" pitchFamily="18" charset="0"/>
              </a:rPr>
              <a:t>automobile manufacturers</a:t>
            </a:r>
            <a:r>
              <a:rPr lang="en-US" sz="1600" dirty="0" smtClean="0">
                <a:solidFill>
                  <a:srgbClr val="7030A0"/>
                </a:solidFill>
                <a:latin typeface="+mj-lt"/>
                <a:cs typeface="Times New Roman" pitchFamily="18" charset="0"/>
              </a:rPr>
              <a:t>, new car &amp; used car dealers, </a:t>
            </a:r>
            <a:r>
              <a:rPr lang="en-US" sz="1600" dirty="0" smtClean="0">
                <a:solidFill>
                  <a:srgbClr val="7030A0"/>
                </a:solidFill>
                <a:effectLst>
                  <a:outerShdw blurRad="38100" dist="38100" dir="2700000" algn="tl">
                    <a:srgbClr val="000000">
                      <a:alpha val="43137"/>
                    </a:srgbClr>
                  </a:outerShdw>
                </a:effectLst>
                <a:latin typeface="+mj-lt"/>
                <a:cs typeface="Times New Roman" pitchFamily="18" charset="0"/>
              </a:rPr>
              <a:t>finance companies</a:t>
            </a:r>
            <a:r>
              <a:rPr lang="en-US" sz="1600" dirty="0" smtClean="0">
                <a:solidFill>
                  <a:srgbClr val="7030A0"/>
                </a:solidFill>
                <a:latin typeface="+mj-lt"/>
                <a:cs typeface="Times New Roman" pitchFamily="18" charset="0"/>
              </a:rPr>
              <a:t>, mechanics, spare parts dealers, service shops, auto magazines, classified auto ads in newspapers, and auto sites on the Internet.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24</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Key Customer Markets</a:t>
            </a:r>
            <a:endParaRPr lang="en-US" sz="3600" dirty="0">
              <a:solidFill>
                <a:srgbClr val="002060"/>
              </a:solidFill>
            </a:endParaRPr>
          </a:p>
        </p:txBody>
      </p:sp>
    </p:spTree>
    <p:extLst>
      <p:ext uri="{BB962C8B-B14F-4D97-AF65-F5344CB8AC3E}">
        <p14:creationId xmlns:p14="http://schemas.microsoft.com/office/powerpoint/2010/main" val="4154445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solidFill>
                  <a:srgbClr val="002060"/>
                </a:solidFill>
                <a:latin typeface="+mj-lt"/>
              </a:rPr>
              <a:t>Subject covered in this chapter: </a:t>
            </a:r>
          </a:p>
          <a:p>
            <a:pPr marL="1371600" indent="-457200">
              <a:buFont typeface="+mj-lt"/>
              <a:buAutoNum type="arabicParenR"/>
            </a:pPr>
            <a:r>
              <a:rPr lang="en-US" sz="1800" dirty="0" smtClean="0">
                <a:solidFill>
                  <a:srgbClr val="C00000"/>
                </a:solidFill>
                <a:latin typeface="+mj-lt"/>
              </a:rPr>
              <a:t>The importance of Marketing  (5-6)</a:t>
            </a:r>
          </a:p>
          <a:p>
            <a:pPr marL="1371600" indent="-457200">
              <a:buFont typeface="+mj-lt"/>
              <a:buAutoNum type="arabicParenR"/>
            </a:pPr>
            <a:r>
              <a:rPr lang="en-US" sz="1800" dirty="0">
                <a:solidFill>
                  <a:srgbClr val="C00000"/>
                </a:solidFill>
                <a:latin typeface="+mj-lt"/>
              </a:rPr>
              <a:t>The Scope of Marketing (7-19)</a:t>
            </a:r>
          </a:p>
          <a:p>
            <a:pPr marL="1371600" indent="-457200">
              <a:buFont typeface="+mj-lt"/>
              <a:buAutoNum type="arabicParenR"/>
            </a:pPr>
            <a:r>
              <a:rPr lang="en-US" sz="1800" dirty="0">
                <a:solidFill>
                  <a:srgbClr val="C00000"/>
                </a:solidFill>
                <a:latin typeface="+mj-lt"/>
              </a:rPr>
              <a:t>Key Customer Markets (20-24)</a:t>
            </a:r>
          </a:p>
          <a:p>
            <a:pPr marL="1371600" indent="-457200">
              <a:buFont typeface="+mj-lt"/>
              <a:buAutoNum type="arabicParenR"/>
            </a:pPr>
            <a:r>
              <a:rPr lang="en-US" sz="1800" dirty="0">
                <a:solidFill>
                  <a:srgbClr val="0070C0"/>
                </a:solidFill>
                <a:latin typeface="+mj-lt"/>
              </a:rPr>
              <a:t>Marketing in Practice (</a:t>
            </a:r>
            <a:r>
              <a:rPr lang="en-US" sz="1800" dirty="0" smtClean="0">
                <a:solidFill>
                  <a:srgbClr val="0070C0"/>
                </a:solidFill>
                <a:latin typeface="+mj-lt"/>
              </a:rPr>
              <a:t>26-29)</a:t>
            </a:r>
            <a:endParaRPr lang="en-US" sz="1800" dirty="0">
              <a:solidFill>
                <a:srgbClr val="0070C0"/>
              </a:solidFill>
              <a:latin typeface="+mj-lt"/>
            </a:endParaRPr>
          </a:p>
          <a:p>
            <a:pPr marL="1371600" indent="-457200">
              <a:buFont typeface="+mj-lt"/>
              <a:buAutoNum type="arabicParenR"/>
            </a:pPr>
            <a:r>
              <a:rPr lang="en-US" sz="1800" dirty="0">
                <a:solidFill>
                  <a:srgbClr val="0070C0"/>
                </a:solidFill>
                <a:latin typeface="+mj-lt"/>
              </a:rPr>
              <a:t>Core Marketing Concepts </a:t>
            </a:r>
            <a:r>
              <a:rPr lang="en-US" sz="1800" dirty="0" smtClean="0">
                <a:solidFill>
                  <a:srgbClr val="0070C0"/>
                </a:solidFill>
                <a:latin typeface="+mj-lt"/>
              </a:rPr>
              <a:t>(30-38)</a:t>
            </a:r>
            <a:endParaRPr lang="en-US" sz="1800" dirty="0">
              <a:solidFill>
                <a:srgbClr val="0070C0"/>
              </a:solidFill>
              <a:latin typeface="+mj-lt"/>
            </a:endParaRPr>
          </a:p>
          <a:p>
            <a:pPr marL="1371600" indent="-457200">
              <a:buFont typeface="+mj-lt"/>
              <a:buAutoNum type="arabicParenR"/>
            </a:pPr>
            <a:r>
              <a:rPr lang="en-US" sz="1800" dirty="0">
                <a:solidFill>
                  <a:srgbClr val="0070C0"/>
                </a:solidFill>
                <a:latin typeface="+mj-lt"/>
              </a:rPr>
              <a:t>New Marketing Realities (</a:t>
            </a:r>
            <a:r>
              <a:rPr lang="en-US" sz="1800" dirty="0" smtClean="0">
                <a:solidFill>
                  <a:srgbClr val="0070C0"/>
                </a:solidFill>
                <a:latin typeface="+mj-lt"/>
              </a:rPr>
              <a:t>39-44)</a:t>
            </a:r>
            <a:endParaRPr lang="en-US" sz="1800" dirty="0">
              <a:solidFill>
                <a:srgbClr val="0070C0"/>
              </a:solidFill>
              <a:latin typeface="+mj-lt"/>
            </a:endParaRPr>
          </a:p>
          <a:p>
            <a:pPr marL="1371600" indent="-457200">
              <a:buFont typeface="+mj-lt"/>
              <a:buAutoNum type="arabicParenR"/>
            </a:pPr>
            <a:r>
              <a:rPr lang="en-US" sz="1800" dirty="0">
                <a:solidFill>
                  <a:srgbClr val="7030A0"/>
                </a:solidFill>
                <a:latin typeface="+mj-lt"/>
              </a:rPr>
              <a:t>Companies Orientation towards Marketing (</a:t>
            </a:r>
            <a:r>
              <a:rPr lang="en-US" sz="1800" dirty="0" smtClean="0">
                <a:solidFill>
                  <a:srgbClr val="7030A0"/>
                </a:solidFill>
                <a:latin typeface="+mj-lt"/>
              </a:rPr>
              <a:t>45-66)</a:t>
            </a:r>
            <a:endParaRPr lang="en-US" sz="1800" dirty="0">
              <a:solidFill>
                <a:srgbClr val="7030A0"/>
              </a:solidFill>
              <a:latin typeface="+mj-lt"/>
            </a:endParaRPr>
          </a:p>
          <a:p>
            <a:pPr marL="1371600" indent="-457200">
              <a:buFont typeface="+mj-lt"/>
              <a:buAutoNum type="arabicParenR"/>
            </a:pPr>
            <a:r>
              <a:rPr lang="en-US" sz="1800" dirty="0">
                <a:solidFill>
                  <a:srgbClr val="7030A0"/>
                </a:solidFill>
                <a:latin typeface="+mj-lt"/>
              </a:rPr>
              <a:t>Marketing Management Tasks (</a:t>
            </a:r>
            <a:r>
              <a:rPr lang="en-US" sz="1800" dirty="0" smtClean="0">
                <a:solidFill>
                  <a:srgbClr val="7030A0"/>
                </a:solidFill>
                <a:latin typeface="+mj-lt"/>
              </a:rPr>
              <a:t>67)</a:t>
            </a:r>
            <a:endParaRPr lang="en-US" sz="1800" dirty="0">
              <a:solidFill>
                <a:srgbClr val="7030A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25</a:t>
            </a:fld>
            <a:endParaRPr lang="en-US"/>
          </a:p>
        </p:txBody>
      </p:sp>
    </p:spTree>
    <p:extLst>
      <p:ext uri="{BB962C8B-B14F-4D97-AF65-F5344CB8AC3E}">
        <p14:creationId xmlns:p14="http://schemas.microsoft.com/office/powerpoint/2010/main" val="5492518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a:bodyPr>
          <a:lstStyle/>
          <a:p>
            <a:pPr algn="just">
              <a:buFont typeface="Wingdings" panose="05000000000000000000" pitchFamily="2" charset="2"/>
              <a:buChar char="ü"/>
            </a:pPr>
            <a:r>
              <a:rPr lang="en-US" dirty="0" smtClean="0">
                <a:solidFill>
                  <a:srgbClr val="0070C0"/>
                </a:solidFill>
                <a:latin typeface="+mj-lt"/>
                <a:cs typeface="Times New Roman" pitchFamily="18" charset="0"/>
              </a:rPr>
              <a:t>Marketing is </a:t>
            </a:r>
            <a:r>
              <a:rPr lang="en-US" dirty="0" smtClean="0">
                <a:solidFill>
                  <a:srgbClr val="FF0000"/>
                </a:solidFill>
                <a:latin typeface="+mj-lt"/>
                <a:cs typeface="Times New Roman" pitchFamily="18" charset="0"/>
              </a:rPr>
              <a:t>not</a:t>
            </a:r>
            <a:r>
              <a:rPr lang="en-US" dirty="0" smtClean="0">
                <a:solidFill>
                  <a:srgbClr val="0070C0"/>
                </a:solidFill>
                <a:latin typeface="+mj-lt"/>
                <a:cs typeface="Times New Roman" pitchFamily="18" charset="0"/>
              </a:rPr>
              <a:t> done only by marketing department. </a:t>
            </a:r>
          </a:p>
          <a:p>
            <a:pPr lvl="1" algn="just">
              <a:buFont typeface="Wingdings" panose="05000000000000000000" pitchFamily="2" charset="2"/>
              <a:buChar char="ü"/>
            </a:pPr>
            <a:r>
              <a:rPr lang="en-US" sz="2000" dirty="0" smtClean="0">
                <a:solidFill>
                  <a:srgbClr val="002060"/>
                </a:solidFill>
                <a:latin typeface="+mj-lt"/>
                <a:cs typeface="Times New Roman" pitchFamily="18" charset="0"/>
              </a:rPr>
              <a:t>Marketing needs to affect every aspect of the customer experience, meaning that marketers must properly manage all possible </a:t>
            </a:r>
            <a:r>
              <a:rPr lang="en-US" sz="2000" dirty="0" smtClean="0">
                <a:solidFill>
                  <a:srgbClr val="C00000"/>
                </a:solidFill>
                <a:latin typeface="+mj-lt"/>
                <a:cs typeface="Times New Roman" pitchFamily="18" charset="0"/>
              </a:rPr>
              <a:t>touch</a:t>
            </a:r>
            <a:r>
              <a:rPr lang="en-US" sz="2000" b="1" dirty="0" smtClean="0">
                <a:solidFill>
                  <a:srgbClr val="002060"/>
                </a:solidFill>
                <a:latin typeface="+mj-lt"/>
                <a:cs typeface="Times New Roman" pitchFamily="18" charset="0"/>
              </a:rPr>
              <a:t> </a:t>
            </a:r>
            <a:r>
              <a:rPr lang="en-US" sz="2000" dirty="0" smtClean="0">
                <a:solidFill>
                  <a:srgbClr val="C00000"/>
                </a:solidFill>
                <a:latin typeface="+mj-lt"/>
                <a:cs typeface="Times New Roman" pitchFamily="18" charset="0"/>
              </a:rPr>
              <a:t>points</a:t>
            </a: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Store layouts, package designs, product functions, employee training, &amp; shipping &amp; logistics methods. </a:t>
            </a:r>
          </a:p>
          <a:p>
            <a:pPr lvl="2" algn="just">
              <a:buFont typeface="Wingdings" panose="05000000000000000000" pitchFamily="2" charset="2"/>
              <a:buChar char="ü"/>
            </a:pPr>
            <a:endParaRPr lang="en-US" dirty="0" smtClean="0">
              <a:solidFill>
                <a:srgbClr val="7030A0"/>
              </a:solidFill>
              <a:latin typeface="+mj-lt"/>
              <a:cs typeface="Times New Roman" pitchFamily="18" charset="0"/>
            </a:endParaRPr>
          </a:p>
          <a:p>
            <a:pPr lvl="1" algn="just">
              <a:buFont typeface="Wingdings" pitchFamily="2" charset="2"/>
              <a:buChar char="ü"/>
            </a:pPr>
            <a:endParaRPr lang="en-US" sz="2000" dirty="0" smtClean="0">
              <a:solidFill>
                <a:srgbClr val="0070C0"/>
              </a:solidFill>
              <a:latin typeface="+mj-lt"/>
              <a:cs typeface="Times New Roman" pitchFamily="18" charset="0"/>
            </a:endParaRPr>
          </a:p>
          <a:p>
            <a:pPr lvl="1" algn="just">
              <a:buFont typeface="Wingdings" pitchFamily="2" charset="2"/>
              <a:buChar char="ü"/>
            </a:pPr>
            <a:r>
              <a:rPr lang="en-US" sz="2000" dirty="0" smtClean="0">
                <a:solidFill>
                  <a:srgbClr val="0070C0"/>
                </a:solidFill>
                <a:latin typeface="+mj-lt"/>
                <a:cs typeface="Times New Roman" pitchFamily="18" charset="0"/>
              </a:rPr>
              <a:t>Marketing must be heavily involved in </a:t>
            </a:r>
            <a:r>
              <a:rPr lang="en-US" sz="2000" dirty="0" smtClean="0">
                <a:solidFill>
                  <a:srgbClr val="C00000"/>
                </a:solidFill>
                <a:latin typeface="+mj-lt"/>
                <a:cs typeface="Times New Roman" pitchFamily="18" charset="0"/>
              </a:rPr>
              <a:t>key general management activities</a:t>
            </a:r>
            <a:r>
              <a:rPr lang="en-US" sz="2000" dirty="0" smtClean="0">
                <a:solidFill>
                  <a:srgbClr val="0070C0"/>
                </a:solidFill>
                <a:latin typeface="+mj-lt"/>
                <a:cs typeface="Times New Roman" pitchFamily="18" charset="0"/>
              </a:rPr>
              <a:t>, such as </a:t>
            </a:r>
            <a:r>
              <a:rPr lang="en-US" sz="2000" dirty="0" smtClean="0">
                <a:solidFill>
                  <a:srgbClr val="7030A0"/>
                </a:solidFill>
                <a:latin typeface="+mj-lt"/>
                <a:cs typeface="Times New Roman" pitchFamily="18" charset="0"/>
              </a:rPr>
              <a:t>product innovation </a:t>
            </a:r>
            <a:r>
              <a:rPr lang="en-US" sz="2000" dirty="0" smtClean="0">
                <a:solidFill>
                  <a:srgbClr val="0070C0"/>
                </a:solidFill>
                <a:latin typeface="+mj-lt"/>
                <a:cs typeface="Times New Roman" pitchFamily="18" charset="0"/>
              </a:rPr>
              <a:t>&amp; </a:t>
            </a:r>
            <a:r>
              <a:rPr lang="en-US" sz="2000" dirty="0" smtClean="0">
                <a:solidFill>
                  <a:srgbClr val="7030A0"/>
                </a:solidFill>
                <a:latin typeface="+mj-lt"/>
                <a:cs typeface="Times New Roman" pitchFamily="18" charset="0"/>
              </a:rPr>
              <a:t>new-business development</a:t>
            </a:r>
            <a:r>
              <a:rPr lang="en-US" sz="2000" dirty="0" smtClean="0">
                <a:solidFill>
                  <a:srgbClr val="0070C0"/>
                </a:solidFill>
                <a:latin typeface="+mj-lt"/>
                <a:cs typeface="Times New Roman" pitchFamily="18" charset="0"/>
              </a:rPr>
              <a:t>. </a:t>
            </a:r>
          </a:p>
          <a:p>
            <a:pPr lvl="1" algn="just">
              <a:buFont typeface="Wingdings" pitchFamily="2" charset="2"/>
              <a:buChar char="ü"/>
            </a:pPr>
            <a:endParaRPr lang="en-US" sz="1600"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26</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Marketing in Practice</a:t>
            </a:r>
            <a:endParaRPr lang="en-US" sz="3600" dirty="0">
              <a:solidFill>
                <a:srgbClr val="002060"/>
              </a:solidFill>
            </a:endParaRPr>
          </a:p>
        </p:txBody>
      </p:sp>
    </p:spTree>
    <p:extLst>
      <p:ext uri="{BB962C8B-B14F-4D97-AF65-F5344CB8AC3E}">
        <p14:creationId xmlns:p14="http://schemas.microsoft.com/office/powerpoint/2010/main" val="3929431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886200"/>
          </a:xfrm>
        </p:spPr>
        <p:txBody>
          <a:bodyPr/>
          <a:lstStyle/>
          <a:p>
            <a:pPr algn="just">
              <a:buFont typeface="Wingdings" panose="05000000000000000000" pitchFamily="2" charset="2"/>
              <a:buChar char="ü"/>
            </a:pPr>
            <a:r>
              <a:rPr lang="en-US" sz="2000" dirty="0">
                <a:solidFill>
                  <a:srgbClr val="0070C0"/>
                </a:solidFill>
                <a:latin typeface="+mj-lt"/>
                <a:cs typeface="Times New Roman" pitchFamily="18" charset="0"/>
              </a:rPr>
              <a:t>To create a strong marketing organization, marketers must think like </a:t>
            </a:r>
            <a:r>
              <a:rPr lang="en-US" sz="2000" dirty="0">
                <a:solidFill>
                  <a:srgbClr val="C00000"/>
                </a:solidFill>
                <a:latin typeface="+mj-lt"/>
                <a:cs typeface="Times New Roman" pitchFamily="18" charset="0"/>
              </a:rPr>
              <a:t>executives in other </a:t>
            </a:r>
            <a:r>
              <a:rPr lang="en-US" sz="2000" dirty="0" smtClean="0">
                <a:solidFill>
                  <a:srgbClr val="C00000"/>
                </a:solidFill>
                <a:latin typeface="+mj-lt"/>
                <a:cs typeface="Times New Roman" pitchFamily="18" charset="0"/>
              </a:rPr>
              <a:t>departments</a:t>
            </a:r>
            <a:r>
              <a:rPr lang="en-US" sz="2000" dirty="0">
                <a:solidFill>
                  <a:srgbClr val="0070C0"/>
                </a:solidFill>
                <a:latin typeface="+mj-lt"/>
                <a:cs typeface="Times New Roman" pitchFamily="18" charset="0"/>
              </a:rPr>
              <a:t>,  &amp; executive in other departments must think more like marketers. </a:t>
            </a:r>
          </a:p>
          <a:p>
            <a:pPr algn="just">
              <a:buFont typeface="Wingdings" panose="05000000000000000000" pitchFamily="2" charset="2"/>
              <a:buChar char="ü"/>
            </a:pPr>
            <a:endParaRPr lang="en-US" sz="2000" dirty="0">
              <a:latin typeface="+mj-lt"/>
              <a:cs typeface="Times New Roman" pitchFamily="18" charset="0"/>
            </a:endParaRPr>
          </a:p>
          <a:p>
            <a:pPr algn="just">
              <a:buFont typeface="Wingdings" panose="05000000000000000000" pitchFamily="2" charset="2"/>
              <a:buChar char="ü"/>
            </a:pPr>
            <a:r>
              <a:rPr lang="en-US" sz="2000" dirty="0">
                <a:solidFill>
                  <a:srgbClr val="0070C0"/>
                </a:solidFill>
                <a:latin typeface="+mj-lt"/>
                <a:cs typeface="Times New Roman" pitchFamily="18" charset="0"/>
              </a:rPr>
              <a:t>Companies generally establish a marketing department to be responsible for creating &amp; delivering customer value, but, </a:t>
            </a:r>
          </a:p>
          <a:p>
            <a:pPr lvl="1" algn="just">
              <a:buFont typeface="Wingdings" panose="05000000000000000000" pitchFamily="2" charset="2"/>
              <a:buChar char="ü"/>
            </a:pPr>
            <a:r>
              <a:rPr lang="en-US" sz="1800" dirty="0">
                <a:solidFill>
                  <a:srgbClr val="7030A0"/>
                </a:solidFill>
                <a:latin typeface="+mj-lt"/>
                <a:cs typeface="Times New Roman" pitchFamily="18" charset="0"/>
              </a:rPr>
              <a:t>Marketing is far too important to leave to the marketing department. </a:t>
            </a:r>
          </a:p>
          <a:p>
            <a:pPr lvl="1" algn="just">
              <a:buFont typeface="Wingdings" panose="05000000000000000000" pitchFamily="2" charset="2"/>
              <a:buChar char="ü"/>
            </a:pPr>
            <a:r>
              <a:rPr lang="en-US" sz="1800" dirty="0">
                <a:solidFill>
                  <a:srgbClr val="7030A0"/>
                </a:solidFill>
                <a:latin typeface="+mj-lt"/>
                <a:cs typeface="Times New Roman" pitchFamily="18" charset="0"/>
              </a:rPr>
              <a:t>Every employee has an impact on the customer &amp; must see the customer as the source of company’s prosperity. </a:t>
            </a:r>
          </a:p>
          <a:p>
            <a:pPr lvl="1" algn="just">
              <a:buFont typeface="Wingdings" panose="05000000000000000000" pitchFamily="2" charset="2"/>
              <a:buChar char="ü"/>
            </a:pPr>
            <a:r>
              <a:rPr lang="en-US" sz="1800" dirty="0">
                <a:solidFill>
                  <a:srgbClr val="7030A0"/>
                </a:solidFill>
                <a:latin typeface="+mj-lt"/>
                <a:cs typeface="Times New Roman" pitchFamily="18" charset="0"/>
              </a:rPr>
              <a:t>Hence, companies are starting to emphasize on interdepartmental teamwork to manage key processes. </a:t>
            </a:r>
          </a:p>
          <a:p>
            <a:pPr>
              <a:buFont typeface="Wingdings" panose="05000000000000000000" pitchFamily="2" charset="2"/>
              <a:buChar char="ü"/>
            </a:pPr>
            <a:endParaRPr lang="en-US"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27</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Marketing in Practice</a:t>
            </a:r>
            <a:endParaRPr lang="en-US" sz="3600" dirty="0">
              <a:solidFill>
                <a:srgbClr val="002060"/>
              </a:solidFill>
            </a:endParaRPr>
          </a:p>
        </p:txBody>
      </p:sp>
    </p:spTree>
    <p:extLst>
      <p:ext uri="{BB962C8B-B14F-4D97-AF65-F5344CB8AC3E}">
        <p14:creationId xmlns:p14="http://schemas.microsoft.com/office/powerpoint/2010/main" val="237253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429000"/>
          </a:xfrm>
        </p:spPr>
        <p:txBody>
          <a:bodyPr>
            <a:normAutofit/>
          </a:bodyPr>
          <a:lstStyle/>
          <a:p>
            <a:pPr algn="just">
              <a:buFont typeface="Wingdings" panose="05000000000000000000" pitchFamily="2" charset="2"/>
              <a:buChar char="ü"/>
            </a:pPr>
            <a:r>
              <a:rPr lang="en-US" sz="2000" dirty="0" smtClean="0">
                <a:solidFill>
                  <a:srgbClr val="0070C0"/>
                </a:solidFill>
                <a:latin typeface="+mj-lt"/>
                <a:cs typeface="Times New Roman" pitchFamily="18" charset="0"/>
              </a:rPr>
              <a:t>In practice, marketing flows a </a:t>
            </a:r>
            <a:r>
              <a:rPr lang="en-US" sz="2000" dirty="0" smtClean="0">
                <a:solidFill>
                  <a:srgbClr val="C00000"/>
                </a:solidFill>
                <a:latin typeface="+mj-lt"/>
                <a:cs typeface="Times New Roman" pitchFamily="18" charset="0"/>
              </a:rPr>
              <a:t>logical process</a:t>
            </a:r>
            <a:r>
              <a:rPr lang="en-US" sz="2000" dirty="0" smtClean="0">
                <a:solidFill>
                  <a:srgbClr val="0070C0"/>
                </a:solidFill>
                <a:latin typeface="+mj-lt"/>
                <a:cs typeface="Times New Roman" pitchFamily="18" charset="0"/>
              </a:rPr>
              <a:t>. </a:t>
            </a:r>
          </a:p>
          <a:p>
            <a:pPr algn="just">
              <a:buFont typeface="Wingdings" panose="05000000000000000000" pitchFamily="2" charset="2"/>
              <a:buChar char="ü"/>
            </a:pPr>
            <a:endParaRPr lang="en-US" sz="2000" dirty="0">
              <a:solidFill>
                <a:srgbClr val="0070C0"/>
              </a:solidFill>
              <a:latin typeface="+mj-lt"/>
              <a:cs typeface="Times New Roman" pitchFamily="18" charset="0"/>
            </a:endParaRPr>
          </a:p>
          <a:p>
            <a:pPr algn="just">
              <a:buFont typeface="Wingdings" panose="05000000000000000000" pitchFamily="2" charset="2"/>
              <a:buChar char="ü"/>
            </a:pPr>
            <a:r>
              <a:rPr lang="en-US" sz="2000" dirty="0" smtClean="0">
                <a:solidFill>
                  <a:srgbClr val="0070C0"/>
                </a:solidFill>
                <a:latin typeface="+mj-lt"/>
                <a:cs typeface="Times New Roman" pitchFamily="18" charset="0"/>
              </a:rPr>
              <a:t>The marketing planning process consists of</a:t>
            </a:r>
          </a:p>
          <a:p>
            <a:pPr marL="1010412" lvl="2" indent="-342900" algn="just">
              <a:buFont typeface="+mj-lt"/>
              <a:buAutoNum type="arabicPeriod"/>
            </a:pPr>
            <a:r>
              <a:rPr lang="en-US" sz="1800" dirty="0" smtClean="0">
                <a:solidFill>
                  <a:srgbClr val="7030A0"/>
                </a:solidFill>
                <a:latin typeface="+mj-lt"/>
                <a:cs typeface="Times New Roman" pitchFamily="18" charset="0"/>
              </a:rPr>
              <a:t>Analyzing marketing opportunities, </a:t>
            </a:r>
          </a:p>
          <a:p>
            <a:pPr marL="1010412" lvl="2" indent="-342900" algn="just">
              <a:buFont typeface="+mj-lt"/>
              <a:buAutoNum type="arabicPeriod"/>
            </a:pPr>
            <a:r>
              <a:rPr lang="en-US" sz="1800" dirty="0" smtClean="0">
                <a:solidFill>
                  <a:srgbClr val="7030A0"/>
                </a:solidFill>
                <a:latin typeface="+mj-lt"/>
                <a:cs typeface="Times New Roman" pitchFamily="18" charset="0"/>
              </a:rPr>
              <a:t>Selecting target markets, </a:t>
            </a:r>
          </a:p>
          <a:p>
            <a:pPr marL="1010412" lvl="2" indent="-342900" algn="just">
              <a:buFont typeface="+mj-lt"/>
              <a:buAutoNum type="arabicPeriod"/>
            </a:pPr>
            <a:r>
              <a:rPr lang="en-US" sz="1800" dirty="0" smtClean="0">
                <a:solidFill>
                  <a:srgbClr val="7030A0"/>
                </a:solidFill>
                <a:latin typeface="+mj-lt"/>
                <a:cs typeface="Times New Roman" pitchFamily="18" charset="0"/>
              </a:rPr>
              <a:t>Designing marketing strategies, </a:t>
            </a:r>
          </a:p>
          <a:p>
            <a:pPr marL="1010412" lvl="2" indent="-342900" algn="just">
              <a:buFont typeface="+mj-lt"/>
              <a:buAutoNum type="arabicPeriod"/>
            </a:pPr>
            <a:r>
              <a:rPr lang="en-US" sz="1800" dirty="0" smtClean="0">
                <a:solidFill>
                  <a:srgbClr val="7030A0"/>
                </a:solidFill>
                <a:latin typeface="+mj-lt"/>
                <a:cs typeface="Times New Roman" pitchFamily="18" charset="0"/>
              </a:rPr>
              <a:t>Developing marketing programs, &amp; </a:t>
            </a:r>
          </a:p>
          <a:p>
            <a:pPr marL="1010412" lvl="2" indent="-342900" algn="just">
              <a:buFont typeface="+mj-lt"/>
              <a:buAutoNum type="arabicPeriod"/>
            </a:pPr>
            <a:r>
              <a:rPr lang="en-US" sz="1800" dirty="0" smtClean="0">
                <a:solidFill>
                  <a:srgbClr val="7030A0"/>
                </a:solidFill>
                <a:latin typeface="+mj-lt"/>
                <a:cs typeface="Times New Roman" pitchFamily="18" charset="0"/>
              </a:rPr>
              <a:t>Managing the marketing effort. </a:t>
            </a:r>
          </a:p>
          <a:p>
            <a:pPr lvl="1" algn="just"/>
            <a:endParaRPr lang="en-US"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28</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Marketing in Practice</a:t>
            </a:r>
            <a:endParaRPr lang="en-US" sz="3600" dirty="0">
              <a:solidFill>
                <a:srgbClr val="002060"/>
              </a:solidFill>
            </a:endParaRPr>
          </a:p>
        </p:txBody>
      </p:sp>
    </p:spTree>
    <p:extLst>
      <p:ext uri="{BB962C8B-B14F-4D97-AF65-F5344CB8AC3E}">
        <p14:creationId xmlns:p14="http://schemas.microsoft.com/office/powerpoint/2010/main" val="1159213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992960"/>
          </a:xfrm>
        </p:spPr>
        <p:txBody>
          <a:bodyPr>
            <a:normAutofit/>
          </a:bodyPr>
          <a:lstStyle/>
          <a:p>
            <a:pPr marL="0" indent="0" algn="just">
              <a:buNone/>
            </a:pPr>
            <a:r>
              <a:rPr lang="en-US" sz="2000" dirty="0">
                <a:solidFill>
                  <a:srgbClr val="0070C0"/>
                </a:solidFill>
                <a:latin typeface="+mj-lt"/>
                <a:cs typeface="Times New Roman" pitchFamily="18" charset="0"/>
              </a:rPr>
              <a:t>The changing new marketing environment is putting considerable demands on marketing executives. Marketers must have </a:t>
            </a:r>
          </a:p>
          <a:p>
            <a:pPr marL="1010412" lvl="2" indent="-342900" algn="just">
              <a:buFont typeface="+mj-lt"/>
              <a:buAutoNum type="arabicPeriod"/>
            </a:pPr>
            <a:r>
              <a:rPr lang="en-US" sz="1800" dirty="0">
                <a:solidFill>
                  <a:srgbClr val="7030A0"/>
                </a:solidFill>
                <a:latin typeface="+mj-lt"/>
                <a:cs typeface="Times New Roman" pitchFamily="18" charset="0"/>
              </a:rPr>
              <a:t>Diverse </a:t>
            </a:r>
            <a:r>
              <a:rPr lang="en-US" sz="1800" dirty="0">
                <a:solidFill>
                  <a:srgbClr val="C00000"/>
                </a:solidFill>
                <a:latin typeface="+mj-lt"/>
                <a:cs typeface="Times New Roman" pitchFamily="18" charset="0"/>
              </a:rPr>
              <a:t>quantitative</a:t>
            </a:r>
            <a:r>
              <a:rPr lang="en-US" sz="1800" dirty="0">
                <a:solidFill>
                  <a:srgbClr val="7030A0"/>
                </a:solidFill>
                <a:latin typeface="+mj-lt"/>
                <a:cs typeface="Times New Roman" pitchFamily="18" charset="0"/>
              </a:rPr>
              <a:t> &amp; </a:t>
            </a:r>
            <a:r>
              <a:rPr lang="en-US" sz="1800" dirty="0">
                <a:solidFill>
                  <a:srgbClr val="C00000"/>
                </a:solidFill>
                <a:latin typeface="+mj-lt"/>
                <a:cs typeface="Times New Roman" pitchFamily="18" charset="0"/>
              </a:rPr>
              <a:t>qualitative</a:t>
            </a:r>
            <a:r>
              <a:rPr lang="en-US" sz="1800" dirty="0">
                <a:solidFill>
                  <a:srgbClr val="7030A0"/>
                </a:solidFill>
                <a:latin typeface="+mj-lt"/>
                <a:cs typeface="Times New Roman" pitchFamily="18" charset="0"/>
              </a:rPr>
              <a:t> skills, </a:t>
            </a:r>
          </a:p>
          <a:p>
            <a:pPr marL="1010412" lvl="2" indent="-342900" algn="just">
              <a:buFont typeface="+mj-lt"/>
              <a:buAutoNum type="arabicPeriod"/>
            </a:pPr>
            <a:r>
              <a:rPr lang="en-US" sz="1800" dirty="0">
                <a:solidFill>
                  <a:srgbClr val="7030A0"/>
                </a:solidFill>
                <a:latin typeface="+mj-lt"/>
                <a:cs typeface="Times New Roman" pitchFamily="18" charset="0"/>
              </a:rPr>
              <a:t>An </a:t>
            </a:r>
            <a:r>
              <a:rPr lang="en-US" sz="1800" dirty="0">
                <a:solidFill>
                  <a:srgbClr val="C00000"/>
                </a:solidFill>
                <a:latin typeface="+mj-lt"/>
                <a:cs typeface="Times New Roman" pitchFamily="18" charset="0"/>
              </a:rPr>
              <a:t>entrepreneurial attitude</a:t>
            </a:r>
            <a:r>
              <a:rPr lang="en-US" sz="1800" dirty="0">
                <a:solidFill>
                  <a:srgbClr val="7030A0"/>
                </a:solidFill>
                <a:latin typeface="+mj-lt"/>
                <a:cs typeface="Times New Roman" pitchFamily="18" charset="0"/>
              </a:rPr>
              <a:t>, &amp; </a:t>
            </a:r>
          </a:p>
          <a:p>
            <a:pPr marL="1010412" lvl="2" indent="-342900" algn="just">
              <a:buFont typeface="+mj-lt"/>
              <a:buAutoNum type="arabicPeriod"/>
            </a:pPr>
            <a:r>
              <a:rPr lang="en-US" sz="1800" dirty="0">
                <a:solidFill>
                  <a:srgbClr val="7030A0"/>
                </a:solidFill>
                <a:latin typeface="+mj-lt"/>
                <a:cs typeface="Times New Roman" pitchFamily="18" charset="0"/>
              </a:rPr>
              <a:t>A keen understanding of </a:t>
            </a:r>
            <a:r>
              <a:rPr lang="en-US" sz="1800" dirty="0">
                <a:solidFill>
                  <a:srgbClr val="C00000"/>
                </a:solidFill>
                <a:latin typeface="+mj-lt"/>
                <a:cs typeface="Times New Roman" pitchFamily="18" charset="0"/>
              </a:rPr>
              <a:t>how marketing can create value </a:t>
            </a:r>
            <a:r>
              <a:rPr lang="en-US" sz="1800" dirty="0">
                <a:solidFill>
                  <a:srgbClr val="7030A0"/>
                </a:solidFill>
                <a:latin typeface="+mj-lt"/>
                <a:cs typeface="Times New Roman" pitchFamily="18" charset="0"/>
              </a:rPr>
              <a:t>within their organizations. </a:t>
            </a:r>
          </a:p>
          <a:p>
            <a:pPr lvl="1" algn="just"/>
            <a:endParaRPr lang="en-US" sz="2000" dirty="0">
              <a:latin typeface="+mj-lt"/>
              <a:cs typeface="Times New Roman" pitchFamily="18" charset="0"/>
            </a:endParaRPr>
          </a:p>
          <a:p>
            <a:pPr marL="0" indent="0" algn="just">
              <a:buNone/>
            </a:pPr>
            <a:endParaRPr lang="en-US" sz="2000" dirty="0" smtClean="0">
              <a:solidFill>
                <a:srgbClr val="0070C0"/>
              </a:solidFill>
              <a:latin typeface="+mj-lt"/>
              <a:cs typeface="Times New Roman" pitchFamily="18" charset="0"/>
            </a:endParaRPr>
          </a:p>
          <a:p>
            <a:pPr marL="0" indent="0" algn="just">
              <a:buNone/>
            </a:pPr>
            <a:r>
              <a:rPr lang="en-US" sz="2000" dirty="0" smtClean="0">
                <a:solidFill>
                  <a:srgbClr val="0070C0"/>
                </a:solidFill>
                <a:latin typeface="+mj-lt"/>
                <a:cs typeface="Times New Roman" pitchFamily="18" charset="0"/>
              </a:rPr>
              <a:t>There are </a:t>
            </a:r>
            <a:r>
              <a:rPr lang="en-US" sz="2000" dirty="0">
                <a:solidFill>
                  <a:srgbClr val="0070C0"/>
                </a:solidFill>
                <a:latin typeface="+mj-lt"/>
                <a:cs typeface="Times New Roman" pitchFamily="18" charset="0"/>
              </a:rPr>
              <a:t>five key functions for </a:t>
            </a:r>
            <a:r>
              <a:rPr lang="en-US" sz="2000" dirty="0">
                <a:solidFill>
                  <a:srgbClr val="C00000"/>
                </a:solidFill>
                <a:latin typeface="+mj-lt"/>
                <a:cs typeface="Times New Roman" pitchFamily="18" charset="0"/>
              </a:rPr>
              <a:t>Chief Marketing Officer</a:t>
            </a:r>
            <a:r>
              <a:rPr lang="en-US" sz="2000" dirty="0">
                <a:solidFill>
                  <a:srgbClr val="0070C0"/>
                </a:solidFill>
                <a:latin typeface="+mj-lt"/>
                <a:cs typeface="Times New Roman" pitchFamily="18" charset="0"/>
              </a:rPr>
              <a:t> (</a:t>
            </a:r>
            <a:r>
              <a:rPr lang="en-US" sz="2000" dirty="0">
                <a:solidFill>
                  <a:srgbClr val="C00000"/>
                </a:solidFill>
                <a:latin typeface="+mj-lt"/>
                <a:cs typeface="Times New Roman" pitchFamily="18" charset="0"/>
              </a:rPr>
              <a:t>CMO</a:t>
            </a:r>
            <a:r>
              <a:rPr lang="en-US" sz="2000" dirty="0">
                <a:solidFill>
                  <a:srgbClr val="0070C0"/>
                </a:solidFill>
                <a:latin typeface="+mj-lt"/>
                <a:cs typeface="Times New Roman" pitchFamily="18" charset="0"/>
              </a:rPr>
              <a:t>)</a:t>
            </a:r>
          </a:p>
          <a:p>
            <a:pPr marL="1010412" lvl="2" indent="-342900" algn="just">
              <a:buFont typeface="+mj-lt"/>
              <a:buAutoNum type="arabicPeriod"/>
            </a:pPr>
            <a:r>
              <a:rPr lang="en-US" sz="1800" dirty="0">
                <a:solidFill>
                  <a:srgbClr val="7030A0"/>
                </a:solidFill>
                <a:latin typeface="+mj-lt"/>
                <a:cs typeface="Times New Roman" pitchFamily="18" charset="0"/>
              </a:rPr>
              <a:t>Strengthening the brands, </a:t>
            </a:r>
          </a:p>
          <a:p>
            <a:pPr marL="1010412" lvl="2" indent="-342900" algn="just">
              <a:buFont typeface="+mj-lt"/>
              <a:buAutoNum type="arabicPeriod"/>
            </a:pPr>
            <a:r>
              <a:rPr lang="en-US" sz="1800" dirty="0">
                <a:solidFill>
                  <a:srgbClr val="7030A0"/>
                </a:solidFill>
                <a:latin typeface="+mj-lt"/>
                <a:cs typeface="Times New Roman" pitchFamily="18" charset="0"/>
              </a:rPr>
              <a:t>Measuring marketing effectiveness </a:t>
            </a:r>
          </a:p>
          <a:p>
            <a:pPr marL="1010412" lvl="2" indent="-342900" algn="just">
              <a:buFont typeface="+mj-lt"/>
              <a:buAutoNum type="arabicPeriod"/>
            </a:pPr>
            <a:r>
              <a:rPr lang="en-US" sz="1800" dirty="0">
                <a:solidFill>
                  <a:srgbClr val="7030A0"/>
                </a:solidFill>
                <a:latin typeface="+mj-lt"/>
                <a:cs typeface="Times New Roman" pitchFamily="18" charset="0"/>
              </a:rPr>
              <a:t>Driving new product development based on customer needs </a:t>
            </a:r>
          </a:p>
          <a:p>
            <a:pPr marL="1010412" lvl="2" indent="-342900" algn="just">
              <a:buFont typeface="+mj-lt"/>
              <a:buAutoNum type="arabicPeriod"/>
            </a:pPr>
            <a:r>
              <a:rPr lang="en-US" sz="1800" dirty="0">
                <a:solidFill>
                  <a:srgbClr val="7030A0"/>
                </a:solidFill>
                <a:latin typeface="+mj-lt"/>
                <a:cs typeface="Times New Roman" pitchFamily="18" charset="0"/>
              </a:rPr>
              <a:t>Gathering meaningful customer insights, &amp;</a:t>
            </a:r>
          </a:p>
          <a:p>
            <a:pPr marL="1010412" lvl="2" indent="-342900" algn="just">
              <a:buFont typeface="+mj-lt"/>
              <a:buAutoNum type="arabicPeriod"/>
            </a:pPr>
            <a:r>
              <a:rPr lang="en-US" sz="1800" dirty="0">
                <a:solidFill>
                  <a:srgbClr val="7030A0"/>
                </a:solidFill>
                <a:latin typeface="+mj-lt"/>
                <a:cs typeface="Times New Roman" pitchFamily="18" charset="0"/>
              </a:rPr>
              <a:t>Utilizing new marketing technologies. </a:t>
            </a:r>
          </a:p>
        </p:txBody>
      </p:sp>
      <p:sp>
        <p:nvSpPr>
          <p:cNvPr id="2" name="Slide Number Placeholder 1"/>
          <p:cNvSpPr>
            <a:spLocks noGrp="1"/>
          </p:cNvSpPr>
          <p:nvPr>
            <p:ph type="sldNum" sz="quarter" idx="12"/>
          </p:nvPr>
        </p:nvSpPr>
        <p:spPr>
          <a:xfrm>
            <a:off x="7924800" y="6356350"/>
            <a:ext cx="762000" cy="379756"/>
          </a:xfrm>
        </p:spPr>
        <p:txBody>
          <a:bodyPr/>
          <a:lstStyle/>
          <a:p>
            <a:fld id="{3C384F24-9843-4FFE-A06E-5D0DE5713CDD}" type="slidenum">
              <a:rPr lang="en-US" smtClean="0">
                <a:latin typeface="+mj-lt"/>
              </a:rPr>
              <a:pPr/>
              <a:t>29</a:t>
            </a:fld>
            <a:endParaRPr lang="en-US">
              <a:latin typeface="+mj-lt"/>
            </a:endParaRPr>
          </a:p>
        </p:txBody>
      </p:sp>
      <p:sp>
        <p:nvSpPr>
          <p:cNvPr id="4" name="Title 1"/>
          <p:cNvSpPr>
            <a:spLocks noGrp="1"/>
          </p:cNvSpPr>
          <p:nvPr>
            <p:ph type="title"/>
          </p:nvPr>
        </p:nvSpPr>
        <p:spPr>
          <a:xfrm>
            <a:off x="381000" y="914399"/>
            <a:ext cx="8229600" cy="653047"/>
          </a:xfrm>
        </p:spPr>
        <p:txBody>
          <a:bodyPr>
            <a:noAutofit/>
          </a:bodyPr>
          <a:lstStyle/>
          <a:p>
            <a:pPr algn="ctr"/>
            <a:r>
              <a:rPr lang="en-US" sz="4000" b="1" dirty="0" smtClean="0">
                <a:solidFill>
                  <a:srgbClr val="002060"/>
                </a:solidFill>
              </a:rPr>
              <a:t>Marketing in Practice</a:t>
            </a:r>
            <a:endParaRPr lang="en-US" sz="3600" dirty="0">
              <a:solidFill>
                <a:srgbClr val="002060"/>
              </a:solidFill>
            </a:endParaRPr>
          </a:p>
        </p:txBody>
      </p:sp>
    </p:spTree>
    <p:extLst>
      <p:ext uri="{BB962C8B-B14F-4D97-AF65-F5344CB8AC3E}">
        <p14:creationId xmlns:p14="http://schemas.microsoft.com/office/powerpoint/2010/main" val="2945455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27584" y="1052736"/>
            <a:ext cx="7632848" cy="5699854"/>
          </a:xfrm>
          <a:prstGeom prst="rect">
            <a:avLst/>
          </a:prstGeom>
        </p:spPr>
      </p:pic>
    </p:spTree>
    <p:extLst>
      <p:ext uri="{BB962C8B-B14F-4D97-AF65-F5344CB8AC3E}">
        <p14:creationId xmlns:p14="http://schemas.microsoft.com/office/powerpoint/2010/main" val="21239221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72000"/>
          </a:xfrm>
        </p:spPr>
        <p:txBody>
          <a:bodyPr>
            <a:normAutofit/>
          </a:bodyPr>
          <a:lstStyle/>
          <a:p>
            <a:pPr marL="393192" lvl="1" indent="0" algn="just">
              <a:buNone/>
            </a:pPr>
            <a:r>
              <a:rPr lang="en-US" dirty="0" smtClean="0">
                <a:solidFill>
                  <a:srgbClr val="FF0000"/>
                </a:solidFill>
                <a:latin typeface="+mj-lt"/>
                <a:cs typeface="Times New Roman" pitchFamily="18" charset="0"/>
              </a:rPr>
              <a:t>Needs, Wants, &amp; Demands </a:t>
            </a:r>
          </a:p>
          <a:p>
            <a:pPr lvl="2" algn="just">
              <a:buFont typeface="Wingdings" panose="05000000000000000000" pitchFamily="2" charset="2"/>
              <a:buChar char="ü"/>
            </a:pPr>
            <a:r>
              <a:rPr lang="en-US" sz="2000" dirty="0" smtClean="0">
                <a:solidFill>
                  <a:srgbClr val="FF0000"/>
                </a:solidFill>
                <a:latin typeface="+mj-lt"/>
                <a:cs typeface="Times New Roman" pitchFamily="18" charset="0"/>
              </a:rPr>
              <a:t>Needs </a:t>
            </a:r>
            <a:r>
              <a:rPr lang="en-US" sz="1800" dirty="0" smtClean="0">
                <a:solidFill>
                  <a:srgbClr val="0070C0"/>
                </a:solidFill>
                <a:latin typeface="+mj-lt"/>
                <a:cs typeface="Times New Roman" pitchFamily="18" charset="0"/>
              </a:rPr>
              <a:t>are the basic human requirements. People need air, food, water, clothing, &amp; shelter to survive. </a:t>
            </a:r>
          </a:p>
          <a:p>
            <a:pPr lvl="3" algn="just">
              <a:buFont typeface="Wingdings" panose="05000000000000000000" pitchFamily="2" charset="2"/>
              <a:buChar char="ü"/>
            </a:pPr>
            <a:r>
              <a:rPr lang="en-US" sz="1600" dirty="0" smtClean="0">
                <a:solidFill>
                  <a:srgbClr val="7030A0"/>
                </a:solidFill>
                <a:latin typeface="+mj-lt"/>
                <a:cs typeface="Times New Roman" pitchFamily="18" charset="0"/>
              </a:rPr>
              <a:t>People also have strong needs for recreation, education, &amp; entertainment. </a:t>
            </a:r>
          </a:p>
          <a:p>
            <a:pPr lvl="5" algn="just">
              <a:buFont typeface="Wingdings" panose="05000000000000000000" pitchFamily="2" charset="2"/>
              <a:buChar char="ü"/>
            </a:pPr>
            <a:endParaRPr lang="en-US" sz="1500" dirty="0" smtClean="0">
              <a:solidFill>
                <a:srgbClr val="002060"/>
              </a:solidFill>
              <a:latin typeface="+mj-lt"/>
              <a:cs typeface="Times New Roman" pitchFamily="18" charset="0"/>
            </a:endParaRPr>
          </a:p>
          <a:p>
            <a:pPr lvl="2" algn="just">
              <a:buFont typeface="Wingdings" panose="05000000000000000000" pitchFamily="2" charset="2"/>
              <a:buChar char="ü"/>
            </a:pPr>
            <a:r>
              <a:rPr lang="en-US" sz="1800" dirty="0" smtClean="0">
                <a:solidFill>
                  <a:srgbClr val="0070C0"/>
                </a:solidFill>
                <a:latin typeface="+mj-lt"/>
                <a:cs typeface="Times New Roman" pitchFamily="18" charset="0"/>
              </a:rPr>
              <a:t>These needs becomes </a:t>
            </a:r>
            <a:r>
              <a:rPr lang="en-US" sz="2000" dirty="0" smtClean="0">
                <a:solidFill>
                  <a:srgbClr val="FF0000"/>
                </a:solidFill>
                <a:latin typeface="+mj-lt"/>
                <a:cs typeface="Times New Roman" pitchFamily="18" charset="0"/>
              </a:rPr>
              <a:t>wants </a:t>
            </a:r>
            <a:r>
              <a:rPr lang="en-US" sz="1800" dirty="0" smtClean="0">
                <a:solidFill>
                  <a:srgbClr val="0070C0"/>
                </a:solidFill>
                <a:latin typeface="+mj-lt"/>
                <a:cs typeface="Times New Roman" pitchFamily="18" charset="0"/>
              </a:rPr>
              <a:t>when they are directed to specific objects that might satisfy the need. </a:t>
            </a:r>
          </a:p>
          <a:p>
            <a:pPr lvl="3" algn="just">
              <a:buFont typeface="Wingdings" panose="05000000000000000000" pitchFamily="2" charset="2"/>
              <a:buChar char="ü"/>
            </a:pPr>
            <a:r>
              <a:rPr lang="en-US" sz="1600" dirty="0" smtClean="0">
                <a:solidFill>
                  <a:srgbClr val="7030A0"/>
                </a:solidFill>
                <a:latin typeface="+mj-lt"/>
                <a:cs typeface="Times New Roman" pitchFamily="18" charset="0"/>
              </a:rPr>
              <a:t>A consumer in the United States needs food, but may want a hamburger, French fries, &amp; a soft drink. </a:t>
            </a:r>
          </a:p>
          <a:p>
            <a:pPr lvl="7" algn="just">
              <a:buFont typeface="Wingdings" panose="05000000000000000000" pitchFamily="2" charset="2"/>
              <a:buChar char="ü"/>
            </a:pPr>
            <a:endParaRPr lang="en-US" sz="1300" dirty="0" smtClean="0">
              <a:solidFill>
                <a:srgbClr val="00206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FF0000"/>
                </a:solidFill>
                <a:latin typeface="+mj-lt"/>
                <a:cs typeface="Times New Roman" pitchFamily="18" charset="0"/>
              </a:rPr>
              <a:t>Demands </a:t>
            </a:r>
            <a:r>
              <a:rPr lang="en-US" sz="1800" dirty="0" smtClean="0">
                <a:solidFill>
                  <a:srgbClr val="0070C0"/>
                </a:solidFill>
                <a:latin typeface="+mj-lt"/>
                <a:cs typeface="Times New Roman" pitchFamily="18" charset="0"/>
              </a:rPr>
              <a:t>are wants for specific products backed by an ability to pay. Many people want a Mercedes; only a few are willing a able to buy one. </a:t>
            </a:r>
          </a:p>
          <a:p>
            <a:pPr lvl="3" algn="just">
              <a:buFont typeface="Wingdings" panose="05000000000000000000" pitchFamily="2" charset="2"/>
              <a:buChar char="ü"/>
            </a:pPr>
            <a:r>
              <a:rPr lang="en-US" sz="1600" dirty="0" smtClean="0">
                <a:solidFill>
                  <a:srgbClr val="7030A0"/>
                </a:solidFill>
                <a:latin typeface="+mj-lt"/>
                <a:cs typeface="Times New Roman" pitchFamily="18" charset="0"/>
              </a:rPr>
              <a:t>Companies must measure not only how many people want their product, but also how many would actually be willing &amp; able to buy it.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30</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34184928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89120"/>
          </a:xfrm>
        </p:spPr>
        <p:txBody>
          <a:bodyPr>
            <a:normAutofit/>
          </a:bodyPr>
          <a:lstStyle/>
          <a:p>
            <a:pPr algn="just">
              <a:buFont typeface="Wingdings" panose="05000000000000000000" pitchFamily="2" charset="2"/>
              <a:buChar char="ü"/>
            </a:pPr>
            <a:r>
              <a:rPr lang="en-US" sz="2200" dirty="0" smtClean="0">
                <a:solidFill>
                  <a:srgbClr val="0070C0"/>
                </a:solidFill>
                <a:latin typeface="+mj-lt"/>
                <a:cs typeface="Times New Roman" pitchFamily="18" charset="0"/>
              </a:rPr>
              <a:t>These </a:t>
            </a:r>
            <a:r>
              <a:rPr lang="en-US" sz="2200" dirty="0">
                <a:solidFill>
                  <a:srgbClr val="0070C0"/>
                </a:solidFill>
                <a:latin typeface="+mj-lt"/>
                <a:cs typeface="Times New Roman" pitchFamily="18" charset="0"/>
              </a:rPr>
              <a:t>distinctions shed light on the frequent criticism that “</a:t>
            </a:r>
            <a:r>
              <a:rPr lang="en-US" sz="2000" dirty="0">
                <a:solidFill>
                  <a:srgbClr val="FF0000"/>
                </a:solidFill>
                <a:latin typeface="+mj-lt"/>
                <a:cs typeface="Times New Roman" pitchFamily="18" charset="0"/>
              </a:rPr>
              <a:t>marketers create </a:t>
            </a:r>
            <a:r>
              <a:rPr lang="en-US" sz="2000" dirty="0" smtClean="0">
                <a:solidFill>
                  <a:srgbClr val="FF0000"/>
                </a:solidFill>
                <a:latin typeface="+mj-lt"/>
                <a:cs typeface="Times New Roman" pitchFamily="18" charset="0"/>
              </a:rPr>
              <a:t>needs????</a:t>
            </a:r>
            <a:r>
              <a:rPr lang="en-US" sz="2200" dirty="0" smtClean="0">
                <a:solidFill>
                  <a:srgbClr val="0070C0"/>
                </a:solidFill>
                <a:latin typeface="+mj-lt"/>
                <a:cs typeface="Times New Roman" pitchFamily="18" charset="0"/>
              </a:rPr>
              <a:t>” </a:t>
            </a:r>
            <a:r>
              <a:rPr lang="en-US" sz="2200" dirty="0">
                <a:solidFill>
                  <a:srgbClr val="0070C0"/>
                </a:solidFill>
                <a:latin typeface="+mj-lt"/>
                <a:cs typeface="Times New Roman" pitchFamily="18" charset="0"/>
              </a:rPr>
              <a:t>or “</a:t>
            </a:r>
            <a:r>
              <a:rPr lang="en-US" sz="2000" dirty="0">
                <a:solidFill>
                  <a:srgbClr val="FF0000"/>
                </a:solidFill>
                <a:latin typeface="+mj-lt"/>
                <a:cs typeface="Times New Roman" pitchFamily="18" charset="0"/>
              </a:rPr>
              <a:t>marketers get people to buy things they do not </a:t>
            </a:r>
            <a:r>
              <a:rPr lang="en-US" sz="2000" dirty="0" smtClean="0">
                <a:solidFill>
                  <a:srgbClr val="FF0000"/>
                </a:solidFill>
                <a:latin typeface="+mj-lt"/>
                <a:cs typeface="Times New Roman" pitchFamily="18" charset="0"/>
              </a:rPr>
              <a:t>want????</a:t>
            </a:r>
            <a:r>
              <a:rPr lang="en-US" sz="2200" dirty="0" smtClean="0">
                <a:solidFill>
                  <a:srgbClr val="0070C0"/>
                </a:solidFill>
                <a:latin typeface="+mj-lt"/>
                <a:cs typeface="Times New Roman" pitchFamily="18" charset="0"/>
              </a:rPr>
              <a:t>”. </a:t>
            </a:r>
            <a:endParaRPr lang="en-US" sz="2200" dirty="0">
              <a:solidFill>
                <a:srgbClr val="0070C0"/>
              </a:solidFill>
              <a:latin typeface="+mj-lt"/>
              <a:cs typeface="Times New Roman" pitchFamily="18" charset="0"/>
            </a:endParaRPr>
          </a:p>
          <a:p>
            <a:pPr lvl="2" algn="just">
              <a:buFont typeface="Wingdings" panose="05000000000000000000" pitchFamily="2" charset="2"/>
              <a:buChar char="ü"/>
            </a:pPr>
            <a:endParaRPr lang="en-US" sz="1800" dirty="0" smtClean="0">
              <a:solidFill>
                <a:srgbClr val="7030A0"/>
              </a:solidFill>
              <a:latin typeface="+mj-lt"/>
              <a:cs typeface="Times New Roman" pitchFamily="18" charset="0"/>
            </a:endParaRP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Marketers </a:t>
            </a:r>
            <a:r>
              <a:rPr lang="en-US" sz="1800" dirty="0">
                <a:solidFill>
                  <a:srgbClr val="C00000"/>
                </a:solidFill>
                <a:latin typeface="+mj-lt"/>
                <a:cs typeface="Times New Roman" pitchFamily="18" charset="0"/>
              </a:rPr>
              <a:t>do not create needs</a:t>
            </a:r>
            <a:r>
              <a:rPr lang="en-US" sz="1800" dirty="0">
                <a:solidFill>
                  <a:srgbClr val="7030A0"/>
                </a:solidFill>
                <a:latin typeface="+mj-lt"/>
                <a:cs typeface="Times New Roman" pitchFamily="18" charset="0"/>
              </a:rPr>
              <a:t>; needs </a:t>
            </a:r>
            <a:r>
              <a:rPr lang="en-US" sz="1800" b="1" dirty="0">
                <a:solidFill>
                  <a:srgbClr val="7030A0"/>
                </a:solidFill>
                <a:latin typeface="+mj-lt"/>
                <a:cs typeface="Times New Roman" pitchFamily="18" charset="0"/>
              </a:rPr>
              <a:t>preexist</a:t>
            </a:r>
            <a:r>
              <a:rPr lang="en-US" sz="1800" dirty="0">
                <a:solidFill>
                  <a:srgbClr val="7030A0"/>
                </a:solidFill>
                <a:latin typeface="+mj-lt"/>
                <a:cs typeface="Times New Roman" pitchFamily="18" charset="0"/>
              </a:rPr>
              <a:t> </a:t>
            </a:r>
            <a:r>
              <a:rPr lang="en-US" sz="1800" dirty="0" smtClean="0">
                <a:solidFill>
                  <a:srgbClr val="7030A0"/>
                </a:solidFill>
                <a:latin typeface="+mj-lt"/>
                <a:cs typeface="Times New Roman" pitchFamily="18" charset="0"/>
              </a:rPr>
              <a:t>marketers; marketers</a:t>
            </a:r>
            <a:r>
              <a:rPr lang="en-US" sz="1800" dirty="0">
                <a:solidFill>
                  <a:srgbClr val="7030A0"/>
                </a:solidFill>
                <a:latin typeface="+mj-lt"/>
                <a:cs typeface="Times New Roman" pitchFamily="18" charset="0"/>
              </a:rPr>
              <a:t>, along with other societal factors, </a:t>
            </a:r>
            <a:r>
              <a:rPr lang="en-US" sz="1800" dirty="0">
                <a:solidFill>
                  <a:srgbClr val="C00000"/>
                </a:solidFill>
                <a:latin typeface="+mj-lt"/>
                <a:cs typeface="Times New Roman" pitchFamily="18" charset="0"/>
              </a:rPr>
              <a:t>influence wants</a:t>
            </a:r>
            <a:r>
              <a:rPr lang="en-US" sz="1800" dirty="0">
                <a:solidFill>
                  <a:srgbClr val="7030A0"/>
                </a:solidFill>
                <a:latin typeface="+mj-lt"/>
                <a:cs typeface="Times New Roman" pitchFamily="18" charset="0"/>
              </a:rPr>
              <a:t>. </a:t>
            </a:r>
          </a:p>
          <a:p>
            <a:pPr lvl="2" algn="just">
              <a:buFont typeface="Wingdings" panose="05000000000000000000" pitchFamily="2" charset="2"/>
              <a:buChar char="ü"/>
            </a:pPr>
            <a:endParaRPr lang="en-US" sz="1800" dirty="0" smtClean="0">
              <a:solidFill>
                <a:srgbClr val="7030A0"/>
              </a:solidFill>
              <a:latin typeface="+mj-lt"/>
              <a:cs typeface="Times New Roman" pitchFamily="18" charset="0"/>
            </a:endParaRP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Marketers </a:t>
            </a:r>
            <a:r>
              <a:rPr lang="en-US" sz="1800" dirty="0">
                <a:solidFill>
                  <a:srgbClr val="7030A0"/>
                </a:solidFill>
                <a:latin typeface="+mj-lt"/>
                <a:cs typeface="Times New Roman" pitchFamily="18" charset="0"/>
              </a:rPr>
              <a:t>might promote the idea that a Mercedes would satisfy the people’s need the social status; they </a:t>
            </a:r>
            <a:r>
              <a:rPr lang="en-US" sz="1800" dirty="0">
                <a:solidFill>
                  <a:srgbClr val="C00000"/>
                </a:solidFill>
                <a:latin typeface="+mj-lt"/>
                <a:cs typeface="Times New Roman" pitchFamily="18" charset="0"/>
              </a:rPr>
              <a:t>do not</a:t>
            </a:r>
            <a:r>
              <a:rPr lang="en-US" sz="1800" dirty="0">
                <a:solidFill>
                  <a:srgbClr val="7030A0"/>
                </a:solidFill>
                <a:latin typeface="+mj-lt"/>
                <a:cs typeface="Times New Roman" pitchFamily="18" charset="0"/>
              </a:rPr>
              <a:t>, however, create the </a:t>
            </a:r>
            <a:r>
              <a:rPr lang="en-US" sz="1800" dirty="0">
                <a:solidFill>
                  <a:srgbClr val="C00000"/>
                </a:solidFill>
                <a:latin typeface="+mj-lt"/>
                <a:cs typeface="Times New Roman" pitchFamily="18" charset="0"/>
              </a:rPr>
              <a:t>need for social status</a:t>
            </a:r>
            <a:r>
              <a:rPr lang="en-US" sz="1800" dirty="0">
                <a:solidFill>
                  <a:srgbClr val="7030A0"/>
                </a:solidFill>
                <a:latin typeface="+mj-lt"/>
                <a:cs typeface="Times New Roman" pitchFamily="18" charset="0"/>
              </a:rPr>
              <a:t>. </a:t>
            </a:r>
          </a:p>
          <a:p>
            <a:pPr lvl="2" algn="just">
              <a:buFont typeface="Wingdings" panose="05000000000000000000" pitchFamily="2" charset="2"/>
              <a:buChar char="ü"/>
            </a:pPr>
            <a:endParaRPr lang="en-US" sz="1600" dirty="0">
              <a:solidFill>
                <a:srgbClr val="002060"/>
              </a:solidFill>
              <a:latin typeface="+mj-lt"/>
              <a:cs typeface="Times New Roman" pitchFamily="18" charset="0"/>
            </a:endParaRPr>
          </a:p>
          <a:p>
            <a:endParaRPr lang="en-US" sz="4000"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31</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670794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marL="0" indent="0" algn="just">
              <a:buNone/>
            </a:pPr>
            <a:r>
              <a:rPr lang="en-US" sz="2200" dirty="0">
                <a:solidFill>
                  <a:srgbClr val="FF0000"/>
                </a:solidFill>
                <a:latin typeface="+mj-lt"/>
              </a:rPr>
              <a:t>Target Markets, Positioning, &amp; Segmentation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A marketer can rarely satisfy everyone in the market; hence, marketers start by dividing the market into</a:t>
            </a:r>
            <a:r>
              <a:rPr lang="en-US" sz="2000" dirty="0" smtClean="0">
                <a:solidFill>
                  <a:srgbClr val="002060"/>
                </a:solidFill>
                <a:latin typeface="+mj-lt"/>
                <a:cs typeface="Times New Roman" pitchFamily="18" charset="0"/>
              </a:rPr>
              <a:t> </a:t>
            </a:r>
            <a:r>
              <a:rPr lang="en-US" sz="2000" dirty="0" smtClean="0">
                <a:solidFill>
                  <a:srgbClr val="C00000"/>
                </a:solidFill>
                <a:latin typeface="+mj-lt"/>
              </a:rPr>
              <a:t>segments</a:t>
            </a:r>
            <a:r>
              <a:rPr lang="en-US" sz="1600" dirty="0" smtClean="0">
                <a:solidFill>
                  <a:srgbClr val="002060"/>
                </a:solidFill>
                <a:latin typeface="+mj-lt"/>
              </a:rPr>
              <a:t>. </a:t>
            </a:r>
          </a:p>
          <a:p>
            <a:pPr lvl="5" algn="just">
              <a:buFont typeface="Wingdings" panose="05000000000000000000" pitchFamily="2" charset="2"/>
              <a:buChar char="ü"/>
            </a:pPr>
            <a:endParaRPr lang="en-US" sz="1300" dirty="0">
              <a:solidFill>
                <a:srgbClr val="00206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They identify and profile </a:t>
            </a:r>
            <a:r>
              <a:rPr lang="en-US" sz="2000" dirty="0" smtClean="0">
                <a:solidFill>
                  <a:srgbClr val="7030A0"/>
                </a:solidFill>
                <a:latin typeface="+mj-lt"/>
                <a:cs typeface="Times New Roman" pitchFamily="18" charset="0"/>
              </a:rPr>
              <a:t>distinct groups </a:t>
            </a:r>
            <a:r>
              <a:rPr lang="en-US" sz="2000" dirty="0" smtClean="0">
                <a:solidFill>
                  <a:srgbClr val="0070C0"/>
                </a:solidFill>
                <a:latin typeface="+mj-lt"/>
                <a:cs typeface="Times New Roman" pitchFamily="18" charset="0"/>
              </a:rPr>
              <a:t>of buyers who might prefer or require varying product or service mixes by examining </a:t>
            </a:r>
            <a:r>
              <a:rPr lang="en-US" sz="2000" dirty="0" smtClean="0">
                <a:solidFill>
                  <a:srgbClr val="C00000"/>
                </a:solidFill>
                <a:latin typeface="+mj-lt"/>
              </a:rPr>
              <a:t>demographic</a:t>
            </a:r>
            <a:r>
              <a:rPr lang="en-US" sz="1600" dirty="0" smtClean="0">
                <a:solidFill>
                  <a:srgbClr val="0070C0"/>
                </a:solidFill>
                <a:latin typeface="+mj-lt"/>
                <a:cs typeface="Times New Roman" pitchFamily="18" charset="0"/>
              </a:rPr>
              <a:t>,</a:t>
            </a:r>
            <a:r>
              <a:rPr lang="en-US" sz="1600" dirty="0" smtClean="0">
                <a:solidFill>
                  <a:srgbClr val="002060"/>
                </a:solidFill>
                <a:latin typeface="+mj-lt"/>
                <a:cs typeface="Times New Roman" pitchFamily="18" charset="0"/>
              </a:rPr>
              <a:t> </a:t>
            </a:r>
            <a:r>
              <a:rPr lang="en-US" sz="2000" dirty="0" smtClean="0">
                <a:solidFill>
                  <a:srgbClr val="C00000"/>
                </a:solidFill>
                <a:latin typeface="+mj-lt"/>
              </a:rPr>
              <a:t>psychographic</a:t>
            </a:r>
            <a:r>
              <a:rPr lang="en-US" sz="1600" dirty="0" smtClean="0">
                <a:solidFill>
                  <a:srgbClr val="0070C0"/>
                </a:solidFill>
                <a:latin typeface="+mj-lt"/>
              </a:rPr>
              <a:t>, &amp; </a:t>
            </a:r>
            <a:r>
              <a:rPr lang="en-US" sz="2000" dirty="0" smtClean="0">
                <a:solidFill>
                  <a:srgbClr val="C00000"/>
                </a:solidFill>
                <a:latin typeface="+mj-lt"/>
              </a:rPr>
              <a:t>behavioral</a:t>
            </a:r>
            <a:r>
              <a:rPr lang="en-US" sz="2000" b="1" dirty="0" smtClean="0">
                <a:solidFill>
                  <a:srgbClr val="7030A0"/>
                </a:solidFill>
                <a:latin typeface="+mj-lt"/>
              </a:rPr>
              <a:t> </a:t>
            </a:r>
            <a:r>
              <a:rPr lang="en-US" sz="2000" dirty="0" smtClean="0">
                <a:solidFill>
                  <a:srgbClr val="0070C0"/>
                </a:solidFill>
                <a:latin typeface="+mj-lt"/>
                <a:cs typeface="Times New Roman" pitchFamily="18" charset="0"/>
              </a:rPr>
              <a:t>differences among buyers</a:t>
            </a:r>
            <a:r>
              <a:rPr lang="en-US" sz="1600" dirty="0" smtClean="0">
                <a:solidFill>
                  <a:srgbClr val="0070C0"/>
                </a:solidFill>
                <a:latin typeface="+mj-lt"/>
              </a:rPr>
              <a:t>. </a:t>
            </a:r>
          </a:p>
          <a:p>
            <a:pPr lvl="6" algn="just">
              <a:buFont typeface="Wingdings" panose="05000000000000000000" pitchFamily="2" charset="2"/>
              <a:buChar char="ü"/>
            </a:pPr>
            <a:endParaRPr lang="en-US" sz="1100" dirty="0">
              <a:solidFill>
                <a:srgbClr val="00206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After identifying market segments, the marketers then decide which present the greatest opportunity—which are its </a:t>
            </a:r>
            <a:r>
              <a:rPr lang="en-US" sz="2000" dirty="0" smtClean="0">
                <a:solidFill>
                  <a:srgbClr val="C00000"/>
                </a:solidFill>
                <a:latin typeface="+mj-lt"/>
              </a:rPr>
              <a:t>target markets</a:t>
            </a:r>
            <a:r>
              <a:rPr lang="en-US" sz="1600" dirty="0" smtClean="0">
                <a:solidFill>
                  <a:srgbClr val="002060"/>
                </a:solidFill>
                <a:latin typeface="+mj-lt"/>
              </a:rPr>
              <a:t>. </a:t>
            </a:r>
          </a:p>
          <a:p>
            <a:pPr lvl="6" algn="just">
              <a:buFont typeface="Wingdings" panose="05000000000000000000" pitchFamily="2" charset="2"/>
              <a:buChar char="ü"/>
            </a:pPr>
            <a:endParaRPr lang="en-US" sz="1100" dirty="0">
              <a:solidFill>
                <a:srgbClr val="00206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For each, the firm develops a </a:t>
            </a:r>
            <a:r>
              <a:rPr lang="en-US" sz="2000" dirty="0" smtClean="0">
                <a:solidFill>
                  <a:srgbClr val="C00000"/>
                </a:solidFill>
                <a:latin typeface="+mj-lt"/>
                <a:cs typeface="Times New Roman" pitchFamily="18" charset="0"/>
              </a:rPr>
              <a:t>market offering</a:t>
            </a:r>
            <a:r>
              <a:rPr lang="en-US" sz="2000" b="1" dirty="0" smtClean="0">
                <a:solidFill>
                  <a:srgbClr val="C00000"/>
                </a:solidFill>
                <a:latin typeface="+mj-lt"/>
                <a:cs typeface="Times New Roman" pitchFamily="18" charset="0"/>
              </a:rPr>
              <a:t> </a:t>
            </a:r>
            <a:r>
              <a:rPr lang="en-US" sz="2000" dirty="0" smtClean="0">
                <a:solidFill>
                  <a:srgbClr val="0070C0"/>
                </a:solidFill>
                <a:latin typeface="+mj-lt"/>
                <a:cs typeface="Times New Roman" pitchFamily="18" charset="0"/>
              </a:rPr>
              <a:t>that it </a:t>
            </a:r>
            <a:r>
              <a:rPr lang="en-US" sz="2000" dirty="0" smtClean="0">
                <a:solidFill>
                  <a:srgbClr val="C00000"/>
                </a:solidFill>
                <a:latin typeface="+mj-lt"/>
              </a:rPr>
              <a:t>positions</a:t>
            </a:r>
            <a:r>
              <a:rPr lang="en-US" sz="2000" dirty="0" smtClean="0">
                <a:solidFill>
                  <a:srgbClr val="7030A0"/>
                </a:solidFill>
                <a:latin typeface="+mj-lt"/>
              </a:rPr>
              <a:t> </a:t>
            </a:r>
            <a:r>
              <a:rPr lang="en-US" sz="2000" dirty="0" smtClean="0">
                <a:solidFill>
                  <a:srgbClr val="0070C0"/>
                </a:solidFill>
                <a:latin typeface="+mj-lt"/>
                <a:cs typeface="Times New Roman" pitchFamily="18" charset="0"/>
              </a:rPr>
              <a:t>in the minds of target buyers as delivering some central benefit(s). </a:t>
            </a:r>
          </a:p>
          <a:p>
            <a:pPr lvl="2" algn="just">
              <a:buFont typeface="Wingdings" panose="05000000000000000000" pitchFamily="2" charset="2"/>
              <a:buChar char="ü"/>
            </a:pPr>
            <a:endParaRPr lang="en-US" sz="1300" dirty="0" smtClean="0">
              <a:solidFill>
                <a:srgbClr val="00206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32</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15625373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0680"/>
            <a:ext cx="8229600" cy="4389120"/>
          </a:xfrm>
        </p:spPr>
        <p:txBody>
          <a:bodyPr/>
          <a:lstStyle/>
          <a:p>
            <a:pPr marL="0" indent="0" algn="just">
              <a:buNone/>
            </a:pPr>
            <a:r>
              <a:rPr lang="en-US" sz="2400" dirty="0">
                <a:solidFill>
                  <a:srgbClr val="FF0000"/>
                </a:solidFill>
                <a:latin typeface="+mj-lt"/>
              </a:rPr>
              <a:t>Offerings &amp; Brands </a:t>
            </a:r>
          </a:p>
          <a:p>
            <a:pPr lvl="2" algn="just">
              <a:buFont typeface="Wingdings" panose="05000000000000000000" pitchFamily="2" charset="2"/>
              <a:buChar char="ü"/>
            </a:pPr>
            <a:r>
              <a:rPr lang="en-US" sz="2000" dirty="0">
                <a:solidFill>
                  <a:srgbClr val="0070C0"/>
                </a:solidFill>
                <a:latin typeface="+mj-lt"/>
                <a:cs typeface="Times New Roman" pitchFamily="18" charset="0"/>
              </a:rPr>
              <a:t>Companies address needs by putting forth a</a:t>
            </a:r>
            <a:r>
              <a:rPr lang="en-US" sz="1600" dirty="0">
                <a:solidFill>
                  <a:srgbClr val="0070C0"/>
                </a:solidFill>
                <a:latin typeface="+mj-lt"/>
                <a:cs typeface="Times New Roman" pitchFamily="18" charset="0"/>
              </a:rPr>
              <a:t> </a:t>
            </a:r>
            <a:r>
              <a:rPr lang="en-US" sz="2200" dirty="0">
                <a:solidFill>
                  <a:srgbClr val="C00000"/>
                </a:solidFill>
                <a:latin typeface="+mj-lt"/>
              </a:rPr>
              <a:t>value</a:t>
            </a:r>
            <a:r>
              <a:rPr lang="en-US" sz="2400" dirty="0">
                <a:solidFill>
                  <a:srgbClr val="C00000"/>
                </a:solidFill>
                <a:latin typeface="+mj-lt"/>
              </a:rPr>
              <a:t> </a:t>
            </a:r>
            <a:r>
              <a:rPr lang="en-US" sz="2200" dirty="0">
                <a:solidFill>
                  <a:srgbClr val="C00000"/>
                </a:solidFill>
                <a:latin typeface="+mj-lt"/>
              </a:rPr>
              <a:t>proposition</a:t>
            </a:r>
            <a:r>
              <a:rPr lang="en-US" sz="1600" dirty="0">
                <a:solidFill>
                  <a:srgbClr val="0070C0"/>
                </a:solidFill>
                <a:latin typeface="+mj-lt"/>
                <a:cs typeface="Times New Roman" pitchFamily="18" charset="0"/>
              </a:rPr>
              <a:t>, </a:t>
            </a:r>
            <a:r>
              <a:rPr lang="en-US" sz="1800" dirty="0">
                <a:solidFill>
                  <a:srgbClr val="7030A0"/>
                </a:solidFill>
                <a:latin typeface="+mj-lt"/>
                <a:cs typeface="Times New Roman" pitchFamily="18" charset="0"/>
              </a:rPr>
              <a:t>a set of benefits that they offer to customers to satisfy their needs</a:t>
            </a:r>
            <a:r>
              <a:rPr lang="en-US" sz="2000" dirty="0">
                <a:solidFill>
                  <a:srgbClr val="0070C0"/>
                </a:solidFill>
                <a:latin typeface="+mj-lt"/>
                <a:cs typeface="Times New Roman" pitchFamily="18" charset="0"/>
              </a:rPr>
              <a:t>. </a:t>
            </a:r>
            <a:endParaRPr lang="en-US" sz="2000" dirty="0" smtClean="0">
              <a:solidFill>
                <a:srgbClr val="0070C0"/>
              </a:solidFill>
              <a:latin typeface="+mj-lt"/>
              <a:cs typeface="Times New Roman" pitchFamily="18" charset="0"/>
            </a:endParaRPr>
          </a:p>
          <a:p>
            <a:pPr lvl="3" algn="just">
              <a:buFont typeface="Wingdings" panose="05000000000000000000" pitchFamily="2" charset="2"/>
              <a:buChar char="ü"/>
            </a:pPr>
            <a:endParaRPr lang="en-US" sz="1900" dirty="0">
              <a:solidFill>
                <a:srgbClr val="002060"/>
              </a:solidFill>
              <a:latin typeface="+mj-lt"/>
              <a:cs typeface="Times New Roman" pitchFamily="18" charset="0"/>
            </a:endParaRPr>
          </a:p>
          <a:p>
            <a:pPr lvl="2" algn="just">
              <a:buFont typeface="Wingdings" panose="05000000000000000000" pitchFamily="2" charset="2"/>
              <a:buChar char="ü"/>
            </a:pPr>
            <a:r>
              <a:rPr lang="en-US" sz="2000" dirty="0">
                <a:solidFill>
                  <a:srgbClr val="0070C0"/>
                </a:solidFill>
                <a:latin typeface="+mj-lt"/>
                <a:cs typeface="Times New Roman" pitchFamily="18" charset="0"/>
              </a:rPr>
              <a:t>The intangible value proposition is made physical by an </a:t>
            </a:r>
            <a:r>
              <a:rPr lang="en-US" sz="2200" dirty="0">
                <a:solidFill>
                  <a:srgbClr val="C00000"/>
                </a:solidFill>
                <a:latin typeface="+mj-lt"/>
              </a:rPr>
              <a:t>offering</a:t>
            </a:r>
            <a:r>
              <a:rPr lang="en-US" sz="2400" dirty="0">
                <a:solidFill>
                  <a:srgbClr val="C00000"/>
                </a:solidFill>
                <a:latin typeface="+mj-lt"/>
              </a:rPr>
              <a:t> </a:t>
            </a:r>
            <a:r>
              <a:rPr lang="en-US" sz="2000" dirty="0">
                <a:solidFill>
                  <a:srgbClr val="0070C0"/>
                </a:solidFill>
                <a:latin typeface="+mj-lt"/>
                <a:cs typeface="Times New Roman" pitchFamily="18" charset="0"/>
              </a:rPr>
              <a:t>which can be a combination of products, services, information, &amp; experiences. </a:t>
            </a:r>
          </a:p>
          <a:p>
            <a:pPr lvl="3" algn="just">
              <a:buFont typeface="Wingdings" panose="05000000000000000000" pitchFamily="2" charset="2"/>
              <a:buChar char="ü"/>
            </a:pPr>
            <a:endParaRPr lang="en-US" sz="1500" dirty="0">
              <a:solidFill>
                <a:srgbClr val="002060"/>
              </a:solidFill>
              <a:latin typeface="+mj-lt"/>
            </a:endParaRPr>
          </a:p>
          <a:p>
            <a:pPr lvl="2" algn="just">
              <a:buFont typeface="Wingdings" panose="05000000000000000000" pitchFamily="2" charset="2"/>
              <a:buChar char="ü"/>
            </a:pPr>
            <a:r>
              <a:rPr lang="en-US" sz="2000" dirty="0">
                <a:solidFill>
                  <a:srgbClr val="0070C0"/>
                </a:solidFill>
                <a:latin typeface="+mj-lt"/>
                <a:cs typeface="Times New Roman" pitchFamily="18" charset="0"/>
              </a:rPr>
              <a:t>A</a:t>
            </a:r>
            <a:r>
              <a:rPr lang="en-US" sz="1600" dirty="0">
                <a:solidFill>
                  <a:srgbClr val="002060"/>
                </a:solidFill>
                <a:latin typeface="+mj-lt"/>
              </a:rPr>
              <a:t> </a:t>
            </a:r>
            <a:r>
              <a:rPr lang="en-US" sz="2200" dirty="0">
                <a:solidFill>
                  <a:srgbClr val="C00000"/>
                </a:solidFill>
                <a:latin typeface="+mj-lt"/>
              </a:rPr>
              <a:t>brand</a:t>
            </a:r>
            <a:r>
              <a:rPr lang="en-US" sz="2400" dirty="0">
                <a:solidFill>
                  <a:srgbClr val="C00000"/>
                </a:solidFill>
                <a:latin typeface="+mj-lt"/>
              </a:rPr>
              <a:t> </a:t>
            </a:r>
            <a:r>
              <a:rPr lang="en-US" sz="2000" dirty="0">
                <a:solidFill>
                  <a:srgbClr val="0070C0"/>
                </a:solidFill>
                <a:latin typeface="+mj-lt"/>
                <a:cs typeface="Times New Roman" pitchFamily="18" charset="0"/>
              </a:rPr>
              <a:t>is an offering from a known source. </a:t>
            </a:r>
            <a:endParaRPr lang="en-US" sz="2000" dirty="0" smtClean="0">
              <a:solidFill>
                <a:srgbClr val="0070C0"/>
              </a:solidFill>
              <a:latin typeface="+mj-lt"/>
              <a:cs typeface="Times New Roman" pitchFamily="18" charset="0"/>
            </a:endParaRPr>
          </a:p>
          <a:p>
            <a:pPr lvl="3" algn="just">
              <a:buFont typeface="Wingdings" panose="05000000000000000000" pitchFamily="2" charset="2"/>
              <a:buChar char="ü"/>
            </a:pPr>
            <a:r>
              <a:rPr lang="en-US" sz="1900" dirty="0" smtClean="0">
                <a:solidFill>
                  <a:srgbClr val="7030A0"/>
                </a:solidFill>
                <a:latin typeface="+mj-lt"/>
                <a:cs typeface="Times New Roman" pitchFamily="18" charset="0"/>
              </a:rPr>
              <a:t>All </a:t>
            </a:r>
            <a:r>
              <a:rPr lang="en-US" sz="1900" dirty="0">
                <a:solidFill>
                  <a:srgbClr val="7030A0"/>
                </a:solidFill>
                <a:latin typeface="+mj-lt"/>
                <a:cs typeface="Times New Roman" pitchFamily="18" charset="0"/>
              </a:rPr>
              <a:t>companies strive to build a strong, favorable, and unique </a:t>
            </a:r>
            <a:r>
              <a:rPr lang="en-US" sz="1900" dirty="0">
                <a:solidFill>
                  <a:srgbClr val="C00000"/>
                </a:solidFill>
                <a:latin typeface="+mj-lt"/>
                <a:cs typeface="Times New Roman" pitchFamily="18" charset="0"/>
              </a:rPr>
              <a:t>brand</a:t>
            </a:r>
            <a:r>
              <a:rPr lang="en-US" sz="1900" dirty="0">
                <a:solidFill>
                  <a:srgbClr val="7030A0"/>
                </a:solidFill>
                <a:latin typeface="+mj-lt"/>
                <a:cs typeface="Times New Roman" pitchFamily="18" charset="0"/>
              </a:rPr>
              <a:t> </a:t>
            </a:r>
            <a:r>
              <a:rPr lang="en-US" sz="1900" dirty="0">
                <a:solidFill>
                  <a:srgbClr val="C00000"/>
                </a:solidFill>
                <a:latin typeface="+mj-lt"/>
                <a:cs typeface="Times New Roman" pitchFamily="18" charset="0"/>
              </a:rPr>
              <a:t>image</a:t>
            </a:r>
            <a:r>
              <a:rPr lang="en-US" sz="1900" dirty="0">
                <a:solidFill>
                  <a:srgbClr val="7030A0"/>
                </a:solidFill>
                <a:latin typeface="+mj-lt"/>
                <a:cs typeface="Times New Roman" pitchFamily="18" charset="0"/>
              </a:rPr>
              <a:t>.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33</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1718542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a:bodyPr>
          <a:lstStyle/>
          <a:p>
            <a:pPr marL="0" indent="0" algn="just">
              <a:buNone/>
            </a:pPr>
            <a:r>
              <a:rPr lang="en-US" sz="2400" dirty="0" smtClean="0">
                <a:solidFill>
                  <a:srgbClr val="FF0000"/>
                </a:solidFill>
                <a:latin typeface="+mj-lt"/>
              </a:rPr>
              <a:t>Value </a:t>
            </a:r>
            <a:r>
              <a:rPr lang="en-US" sz="2400" dirty="0">
                <a:solidFill>
                  <a:srgbClr val="FF0000"/>
                </a:solidFill>
                <a:latin typeface="+mj-lt"/>
              </a:rPr>
              <a:t>&amp; Satisfaction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The buyer chooses between different offerings based on which she perceives to deliver the most value.</a:t>
            </a:r>
            <a:r>
              <a:rPr lang="en-US" sz="2000" b="1" dirty="0" smtClean="0">
                <a:solidFill>
                  <a:srgbClr val="0070C0"/>
                </a:solidFill>
                <a:latin typeface="+mj-lt"/>
                <a:cs typeface="Times New Roman" pitchFamily="18" charset="0"/>
              </a:rPr>
              <a:t> </a:t>
            </a:r>
          </a:p>
          <a:p>
            <a:pPr lvl="3" algn="just">
              <a:buFont typeface="Wingdings" panose="05000000000000000000" pitchFamily="2" charset="2"/>
              <a:buChar char="ü"/>
            </a:pPr>
            <a:r>
              <a:rPr lang="en-US" sz="1800" dirty="0" smtClean="0">
                <a:solidFill>
                  <a:srgbClr val="C00000"/>
                </a:solidFill>
                <a:latin typeface="+mj-lt"/>
              </a:rPr>
              <a:t>Value</a:t>
            </a:r>
            <a:r>
              <a:rPr lang="en-US" sz="1800" b="1" dirty="0" smtClean="0">
                <a:solidFill>
                  <a:srgbClr val="C00000"/>
                </a:solidFill>
                <a:latin typeface="+mj-lt"/>
              </a:rPr>
              <a:t> </a:t>
            </a:r>
            <a:r>
              <a:rPr lang="en-US" sz="1800" dirty="0" smtClean="0">
                <a:solidFill>
                  <a:srgbClr val="7030A0"/>
                </a:solidFill>
                <a:latin typeface="+mj-lt"/>
                <a:cs typeface="Times New Roman" pitchFamily="18" charset="0"/>
              </a:rPr>
              <a:t>reflects </a:t>
            </a:r>
            <a:r>
              <a:rPr lang="en-US" sz="1800" u="sng" dirty="0" smtClean="0">
                <a:solidFill>
                  <a:srgbClr val="7030A0"/>
                </a:solidFill>
                <a:latin typeface="+mj-lt"/>
                <a:cs typeface="Times New Roman" pitchFamily="18" charset="0"/>
              </a:rPr>
              <a:t>the sum of the perceived tangible &amp; intangible benefits &amp; costs</a:t>
            </a:r>
            <a:r>
              <a:rPr lang="en-US" sz="1800" dirty="0" smtClean="0">
                <a:solidFill>
                  <a:srgbClr val="7030A0"/>
                </a:solidFill>
                <a:latin typeface="+mj-lt"/>
                <a:cs typeface="Times New Roman" pitchFamily="18" charset="0"/>
              </a:rPr>
              <a:t> to customers</a:t>
            </a:r>
          </a:p>
          <a:p>
            <a:pPr lvl="2" algn="just">
              <a:buFont typeface="Wingdings" panose="05000000000000000000" pitchFamily="2" charset="2"/>
              <a:buChar char="ü"/>
            </a:pPr>
            <a:endParaRPr lang="en-US" sz="1600" dirty="0" smtClean="0">
              <a:solidFill>
                <a:srgbClr val="0070C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It’s primarily a combination of quality, service, &amp; price (qsp), called the “</a:t>
            </a:r>
            <a:r>
              <a:rPr lang="en-US" sz="2000" dirty="0" smtClean="0">
                <a:solidFill>
                  <a:srgbClr val="C00000"/>
                </a:solidFill>
                <a:latin typeface="+mj-lt"/>
                <a:cs typeface="Times New Roman" pitchFamily="18" charset="0"/>
              </a:rPr>
              <a:t>customer value triad</a:t>
            </a:r>
            <a:r>
              <a:rPr lang="en-US" sz="2000" dirty="0" smtClean="0">
                <a:solidFill>
                  <a:srgbClr val="0070C0"/>
                </a:solidFill>
                <a:latin typeface="+mj-lt"/>
                <a:cs typeface="Times New Roman" pitchFamily="18" charset="0"/>
              </a:rPr>
              <a:t>.” </a:t>
            </a:r>
          </a:p>
          <a:p>
            <a:pPr lvl="2" algn="just">
              <a:buFont typeface="Wingdings" panose="05000000000000000000" pitchFamily="2" charset="2"/>
              <a:buChar char="ü"/>
            </a:pPr>
            <a:endParaRPr lang="en-US" sz="1600" dirty="0" smtClean="0">
              <a:solidFill>
                <a:srgbClr val="0070C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Value increases with quality &amp; services, &amp; decreases with price. </a:t>
            </a:r>
          </a:p>
          <a:p>
            <a:pPr lvl="2" algn="just">
              <a:buFont typeface="Wingdings" panose="05000000000000000000" pitchFamily="2" charset="2"/>
              <a:buChar char="ü"/>
            </a:pPr>
            <a:endParaRPr lang="en-US" sz="1400" dirty="0">
              <a:solidFill>
                <a:srgbClr val="0070C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Marketing is the </a:t>
            </a:r>
            <a:r>
              <a:rPr lang="en-US" sz="2000" dirty="0" smtClean="0">
                <a:solidFill>
                  <a:srgbClr val="C00000"/>
                </a:solidFill>
                <a:latin typeface="+mj-lt"/>
              </a:rPr>
              <a:t>identification</a:t>
            </a:r>
            <a:r>
              <a:rPr lang="en-US" sz="1400" b="1" dirty="0" smtClean="0">
                <a:solidFill>
                  <a:srgbClr val="0070C0"/>
                </a:solidFill>
                <a:latin typeface="+mj-lt"/>
              </a:rPr>
              <a:t>, </a:t>
            </a:r>
            <a:r>
              <a:rPr lang="en-US" sz="2000" dirty="0" smtClean="0">
                <a:solidFill>
                  <a:srgbClr val="C00000"/>
                </a:solidFill>
                <a:latin typeface="+mj-lt"/>
              </a:rPr>
              <a:t>creation</a:t>
            </a:r>
            <a:r>
              <a:rPr lang="en-US" sz="1400" b="1" dirty="0" smtClean="0">
                <a:solidFill>
                  <a:srgbClr val="0070C0"/>
                </a:solidFill>
                <a:latin typeface="+mj-lt"/>
              </a:rPr>
              <a:t>, </a:t>
            </a:r>
            <a:r>
              <a:rPr lang="en-US" sz="2000" dirty="0" smtClean="0">
                <a:solidFill>
                  <a:srgbClr val="C00000"/>
                </a:solidFill>
                <a:latin typeface="+mj-lt"/>
              </a:rPr>
              <a:t>communication</a:t>
            </a:r>
            <a:r>
              <a:rPr lang="en-US" sz="1400" b="1" dirty="0" smtClean="0">
                <a:solidFill>
                  <a:srgbClr val="0070C0"/>
                </a:solidFill>
                <a:latin typeface="+mj-lt"/>
              </a:rPr>
              <a:t>, </a:t>
            </a:r>
            <a:r>
              <a:rPr lang="en-US" sz="2000" dirty="0" smtClean="0">
                <a:solidFill>
                  <a:srgbClr val="C00000"/>
                </a:solidFill>
                <a:latin typeface="+mj-lt"/>
              </a:rPr>
              <a:t>delivery</a:t>
            </a:r>
            <a:r>
              <a:rPr lang="en-US" sz="1400" b="1" dirty="0" smtClean="0">
                <a:solidFill>
                  <a:srgbClr val="0070C0"/>
                </a:solidFill>
                <a:latin typeface="+mj-lt"/>
              </a:rPr>
              <a:t>, </a:t>
            </a:r>
            <a:r>
              <a:rPr lang="en-US" sz="1400" dirty="0" smtClean="0">
                <a:solidFill>
                  <a:srgbClr val="0070C0"/>
                </a:solidFill>
                <a:latin typeface="+mj-lt"/>
              </a:rPr>
              <a:t>&amp; </a:t>
            </a:r>
            <a:r>
              <a:rPr lang="en-US" sz="2000" dirty="0" smtClean="0">
                <a:solidFill>
                  <a:srgbClr val="C00000"/>
                </a:solidFill>
                <a:latin typeface="+mj-lt"/>
              </a:rPr>
              <a:t>monitoring</a:t>
            </a:r>
            <a:r>
              <a:rPr lang="en-US" sz="2000" b="1" dirty="0" smtClean="0">
                <a:solidFill>
                  <a:srgbClr val="C00000"/>
                </a:solidFill>
                <a:latin typeface="+mj-lt"/>
              </a:rPr>
              <a:t> </a:t>
            </a:r>
            <a:r>
              <a:rPr lang="en-US" sz="2000" dirty="0" smtClean="0">
                <a:solidFill>
                  <a:srgbClr val="0070C0"/>
                </a:solidFill>
                <a:latin typeface="+mj-lt"/>
                <a:cs typeface="Times New Roman" pitchFamily="18" charset="0"/>
              </a:rPr>
              <a:t>of customer value. </a:t>
            </a:r>
            <a:endParaRPr lang="en-US" sz="1800" dirty="0" smtClean="0">
              <a:solidFill>
                <a:srgbClr val="0070C0"/>
              </a:solidFill>
              <a:latin typeface="+mj-lt"/>
              <a:cs typeface="Times New Roman" pitchFamily="18" charset="0"/>
            </a:endParaRPr>
          </a:p>
          <a:p>
            <a:pPr lvl="2" algn="just"/>
            <a:endParaRPr lang="en-US" sz="1300" dirty="0">
              <a:solidFill>
                <a:srgbClr val="0070C0"/>
              </a:solidFill>
              <a:latin typeface="+mj-lt"/>
            </a:endParaRPr>
          </a:p>
          <a:p>
            <a:pPr lvl="1" algn="just"/>
            <a:endParaRPr lang="en-US" sz="1600" dirty="0" smtClean="0">
              <a:solidFill>
                <a:srgbClr val="0070C0"/>
              </a:solidFill>
              <a:latin typeface="Lucida Calligraphy" pitchFamily="66" charset="0"/>
            </a:endParaRPr>
          </a:p>
          <a:p>
            <a:pPr lvl="2" algn="just">
              <a:buFont typeface="Wingdings" pitchFamily="2" charset="2"/>
              <a:buChar char="ü"/>
            </a:pPr>
            <a:endParaRPr lang="en-US" sz="1300" dirty="0">
              <a:solidFill>
                <a:srgbClr val="0070C0"/>
              </a:solidFill>
              <a:latin typeface="Lucida Calligraphy" pitchFamily="66" charset="0"/>
            </a:endParaRPr>
          </a:p>
          <a:p>
            <a:pPr algn="just">
              <a:buFont typeface="Wingdings" pitchFamily="2" charset="2"/>
              <a:buChar char="ü"/>
            </a:pPr>
            <a:endParaRPr lang="en-US" sz="1800" dirty="0">
              <a:latin typeface="Lucida Calligraphy" pitchFamily="66"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34</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29628974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89120"/>
          </a:xfrm>
        </p:spPr>
        <p:txBody>
          <a:bodyPr>
            <a:normAutofit/>
          </a:bodyPr>
          <a:lstStyle/>
          <a:p>
            <a:pPr marL="285750" lvl="1" indent="-246063" algn="just">
              <a:buFont typeface="Wingdings" panose="05000000000000000000" pitchFamily="2" charset="2"/>
              <a:buChar char="ü"/>
            </a:pPr>
            <a:r>
              <a:rPr lang="en-US" sz="2200" dirty="0">
                <a:solidFill>
                  <a:srgbClr val="FF0000"/>
                </a:solidFill>
                <a:latin typeface="+mj-lt"/>
              </a:rPr>
              <a:t>Satisfaction </a:t>
            </a:r>
            <a:r>
              <a:rPr lang="en-US" sz="2200" dirty="0">
                <a:solidFill>
                  <a:srgbClr val="0070C0"/>
                </a:solidFill>
                <a:latin typeface="+mj-lt"/>
                <a:cs typeface="Times New Roman" pitchFamily="18" charset="0"/>
              </a:rPr>
              <a:t>reflects a </a:t>
            </a:r>
            <a:r>
              <a:rPr lang="en-US" sz="2200" u="sng" dirty="0">
                <a:solidFill>
                  <a:srgbClr val="0070C0"/>
                </a:solidFill>
                <a:effectLst>
                  <a:outerShdw blurRad="38100" dist="38100" dir="2700000" algn="tl">
                    <a:srgbClr val="000000">
                      <a:alpha val="43137"/>
                    </a:srgbClr>
                  </a:outerShdw>
                </a:effectLst>
                <a:latin typeface="+mj-lt"/>
                <a:cs typeface="Times New Roman" pitchFamily="18" charset="0"/>
              </a:rPr>
              <a:t>person’s judgment</a:t>
            </a:r>
            <a:r>
              <a:rPr lang="en-US" sz="2200" dirty="0">
                <a:solidFill>
                  <a:srgbClr val="0070C0"/>
                </a:solidFill>
                <a:latin typeface="+mj-lt"/>
                <a:cs typeface="Times New Roman" pitchFamily="18" charset="0"/>
              </a:rPr>
              <a:t> of a product’s perceived performance in relation to </a:t>
            </a:r>
            <a:r>
              <a:rPr lang="en-US" sz="2200" dirty="0">
                <a:solidFill>
                  <a:srgbClr val="0070C0"/>
                </a:solidFill>
                <a:effectLst>
                  <a:outerShdw blurRad="38100" dist="38100" dir="2700000" algn="tl">
                    <a:srgbClr val="000000">
                      <a:alpha val="43137"/>
                    </a:srgbClr>
                  </a:outerShdw>
                </a:effectLst>
                <a:latin typeface="+mj-lt"/>
                <a:cs typeface="Times New Roman" pitchFamily="18" charset="0"/>
              </a:rPr>
              <a:t>expectations</a:t>
            </a:r>
            <a:r>
              <a:rPr lang="en-US" sz="2200" dirty="0">
                <a:solidFill>
                  <a:srgbClr val="0070C0"/>
                </a:solidFill>
                <a:latin typeface="+mj-lt"/>
                <a:cs typeface="Times New Roman" pitchFamily="18" charset="0"/>
              </a:rPr>
              <a:t>. </a:t>
            </a:r>
          </a:p>
          <a:p>
            <a:pPr lvl="3" algn="just">
              <a:buFont typeface="Wingdings" panose="05000000000000000000" pitchFamily="2" charset="2"/>
              <a:buChar char="ü"/>
            </a:pPr>
            <a:endParaRPr lang="en-US" sz="1800" dirty="0" smtClean="0">
              <a:solidFill>
                <a:srgbClr val="7030A0"/>
              </a:solidFill>
              <a:latin typeface="+mj-lt"/>
              <a:cs typeface="Times New Roman" pitchFamily="18" charset="0"/>
            </a:endParaRPr>
          </a:p>
          <a:p>
            <a:pPr lvl="3" algn="just">
              <a:buFont typeface="Wingdings" panose="05000000000000000000" pitchFamily="2" charset="2"/>
              <a:buChar char="ü"/>
            </a:pPr>
            <a:r>
              <a:rPr lang="en-US" sz="1800" dirty="0" smtClean="0">
                <a:solidFill>
                  <a:srgbClr val="7030A0"/>
                </a:solidFill>
                <a:latin typeface="+mj-lt"/>
                <a:cs typeface="Times New Roman" pitchFamily="18" charset="0"/>
              </a:rPr>
              <a:t>If </a:t>
            </a:r>
            <a:r>
              <a:rPr lang="en-US" sz="1800" dirty="0">
                <a:solidFill>
                  <a:srgbClr val="7030A0"/>
                </a:solidFill>
                <a:latin typeface="+mj-lt"/>
                <a:cs typeface="Times New Roman" pitchFamily="18" charset="0"/>
              </a:rPr>
              <a:t>the performance falls short of the expectations, the customer is </a:t>
            </a:r>
            <a:r>
              <a:rPr lang="en-US" sz="1800" dirty="0">
                <a:solidFill>
                  <a:srgbClr val="C00000"/>
                </a:solidFill>
                <a:latin typeface="+mj-lt"/>
                <a:cs typeface="Times New Roman" pitchFamily="18" charset="0"/>
              </a:rPr>
              <a:t>dissatisfied</a:t>
            </a:r>
            <a:r>
              <a:rPr lang="en-US" sz="1800" dirty="0">
                <a:solidFill>
                  <a:srgbClr val="7030A0"/>
                </a:solidFill>
                <a:latin typeface="+mj-lt"/>
                <a:cs typeface="Times New Roman" pitchFamily="18" charset="0"/>
              </a:rPr>
              <a:t> and disappointed. </a:t>
            </a:r>
          </a:p>
          <a:p>
            <a:pPr lvl="3" algn="just">
              <a:buFont typeface="Wingdings" panose="05000000000000000000" pitchFamily="2" charset="2"/>
              <a:buChar char="ü"/>
            </a:pPr>
            <a:endParaRPr lang="en-US" sz="1800" dirty="0" smtClean="0">
              <a:solidFill>
                <a:srgbClr val="7030A0"/>
              </a:solidFill>
              <a:latin typeface="+mj-lt"/>
              <a:cs typeface="Times New Roman" pitchFamily="18" charset="0"/>
            </a:endParaRPr>
          </a:p>
          <a:p>
            <a:pPr lvl="3" algn="just">
              <a:buFont typeface="Wingdings" panose="05000000000000000000" pitchFamily="2" charset="2"/>
              <a:buChar char="ü"/>
            </a:pPr>
            <a:r>
              <a:rPr lang="en-US" sz="1800" dirty="0" smtClean="0">
                <a:solidFill>
                  <a:srgbClr val="7030A0"/>
                </a:solidFill>
                <a:latin typeface="+mj-lt"/>
                <a:cs typeface="Times New Roman" pitchFamily="18" charset="0"/>
              </a:rPr>
              <a:t>If </a:t>
            </a:r>
            <a:r>
              <a:rPr lang="en-US" sz="1800" dirty="0">
                <a:solidFill>
                  <a:srgbClr val="7030A0"/>
                </a:solidFill>
                <a:latin typeface="+mj-lt"/>
                <a:cs typeface="Times New Roman" pitchFamily="18" charset="0"/>
              </a:rPr>
              <a:t>it matches expectations, the customer is </a:t>
            </a:r>
            <a:r>
              <a:rPr lang="en-US" sz="1800" dirty="0">
                <a:solidFill>
                  <a:srgbClr val="C00000"/>
                </a:solidFill>
                <a:latin typeface="+mj-lt"/>
                <a:cs typeface="Times New Roman" pitchFamily="18" charset="0"/>
              </a:rPr>
              <a:t>satisfied</a:t>
            </a:r>
            <a:r>
              <a:rPr lang="en-US" sz="1800" dirty="0">
                <a:solidFill>
                  <a:srgbClr val="7030A0"/>
                </a:solidFill>
                <a:latin typeface="+mj-lt"/>
                <a:cs typeface="Times New Roman" pitchFamily="18" charset="0"/>
              </a:rPr>
              <a:t>. </a:t>
            </a:r>
          </a:p>
          <a:p>
            <a:pPr lvl="3" algn="just">
              <a:buFont typeface="Wingdings" panose="05000000000000000000" pitchFamily="2" charset="2"/>
              <a:buChar char="ü"/>
            </a:pPr>
            <a:endParaRPr lang="en-US" sz="1800" dirty="0" smtClean="0">
              <a:solidFill>
                <a:srgbClr val="7030A0"/>
              </a:solidFill>
              <a:latin typeface="+mj-lt"/>
              <a:cs typeface="Times New Roman" pitchFamily="18" charset="0"/>
            </a:endParaRPr>
          </a:p>
          <a:p>
            <a:pPr lvl="3" algn="just">
              <a:buFont typeface="Wingdings" panose="05000000000000000000" pitchFamily="2" charset="2"/>
              <a:buChar char="ü"/>
            </a:pPr>
            <a:r>
              <a:rPr lang="en-US" sz="1800" dirty="0" smtClean="0">
                <a:solidFill>
                  <a:srgbClr val="7030A0"/>
                </a:solidFill>
                <a:latin typeface="+mj-lt"/>
                <a:cs typeface="Times New Roman" pitchFamily="18" charset="0"/>
              </a:rPr>
              <a:t>If </a:t>
            </a:r>
            <a:r>
              <a:rPr lang="en-US" sz="1800" dirty="0">
                <a:solidFill>
                  <a:srgbClr val="7030A0"/>
                </a:solidFill>
                <a:latin typeface="+mj-lt"/>
                <a:cs typeface="Times New Roman" pitchFamily="18" charset="0"/>
              </a:rPr>
              <a:t>it exceeds them, the customer is </a:t>
            </a:r>
            <a:r>
              <a:rPr lang="en-US" sz="1800" dirty="0">
                <a:solidFill>
                  <a:srgbClr val="C00000"/>
                </a:solidFill>
                <a:latin typeface="+mj-lt"/>
                <a:cs typeface="Times New Roman" pitchFamily="18" charset="0"/>
              </a:rPr>
              <a:t>delighted</a:t>
            </a:r>
            <a:r>
              <a:rPr lang="en-US" sz="1800" dirty="0">
                <a:solidFill>
                  <a:srgbClr val="7030A0"/>
                </a:solidFill>
                <a:latin typeface="+mj-lt"/>
                <a:cs typeface="Times New Roman" pitchFamily="18" charset="0"/>
              </a:rPr>
              <a:t>.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35</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38219971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00600"/>
          </a:xfrm>
        </p:spPr>
        <p:txBody>
          <a:bodyPr>
            <a:normAutofit/>
          </a:bodyPr>
          <a:lstStyle/>
          <a:p>
            <a:pPr marL="0" indent="0" algn="just">
              <a:buNone/>
            </a:pPr>
            <a:r>
              <a:rPr lang="en-US" sz="2400" dirty="0">
                <a:solidFill>
                  <a:srgbClr val="FF0000"/>
                </a:solidFill>
                <a:latin typeface="+mj-lt"/>
              </a:rPr>
              <a:t>Marketing Channels </a:t>
            </a:r>
          </a:p>
          <a:p>
            <a:pPr marL="393192" lvl="1" indent="0" algn="just">
              <a:buNone/>
            </a:pPr>
            <a:r>
              <a:rPr lang="en-US" sz="2200" dirty="0" smtClean="0">
                <a:solidFill>
                  <a:srgbClr val="0070C0"/>
                </a:solidFill>
                <a:latin typeface="+mj-lt"/>
                <a:cs typeface="Times New Roman" pitchFamily="18" charset="0"/>
              </a:rPr>
              <a:t>To reach a target market, the marketers use </a:t>
            </a:r>
            <a:r>
              <a:rPr lang="en-US" sz="2200" dirty="0" smtClean="0">
                <a:solidFill>
                  <a:srgbClr val="C00000"/>
                </a:solidFill>
                <a:latin typeface="+mj-lt"/>
                <a:cs typeface="Times New Roman" pitchFamily="18" charset="0"/>
              </a:rPr>
              <a:t>three</a:t>
            </a:r>
            <a:r>
              <a:rPr lang="en-US" sz="2200" dirty="0" smtClean="0">
                <a:solidFill>
                  <a:srgbClr val="0070C0"/>
                </a:solidFill>
                <a:latin typeface="+mj-lt"/>
                <a:cs typeface="Times New Roman" pitchFamily="18" charset="0"/>
              </a:rPr>
              <a:t> marketing channels; </a:t>
            </a:r>
          </a:p>
          <a:p>
            <a:pPr lvl="3" algn="just">
              <a:buFont typeface="Wingdings" panose="05000000000000000000" pitchFamily="2" charset="2"/>
              <a:buChar char="ü"/>
            </a:pPr>
            <a:r>
              <a:rPr lang="en-US" dirty="0" smtClean="0">
                <a:solidFill>
                  <a:srgbClr val="C00000"/>
                </a:solidFill>
                <a:latin typeface="+mj-lt"/>
              </a:rPr>
              <a:t>Communication Channels </a:t>
            </a:r>
            <a:r>
              <a:rPr lang="en-US" sz="1800" dirty="0" smtClean="0">
                <a:solidFill>
                  <a:srgbClr val="7030A0"/>
                </a:solidFill>
                <a:latin typeface="+mj-lt"/>
                <a:cs typeface="Times New Roman" pitchFamily="18" charset="0"/>
              </a:rPr>
              <a:t>deliver &amp; receive messages from target  buyers, like magazines, television ,the Internet, etc. </a:t>
            </a:r>
          </a:p>
          <a:p>
            <a:pPr lvl="8" algn="just">
              <a:buFont typeface="Wingdings" panose="05000000000000000000" pitchFamily="2" charset="2"/>
              <a:buChar char="ü"/>
            </a:pPr>
            <a:endParaRPr lang="en-US" sz="800" dirty="0" smtClean="0">
              <a:solidFill>
                <a:srgbClr val="002060"/>
              </a:solidFill>
              <a:latin typeface="+mj-lt"/>
            </a:endParaRPr>
          </a:p>
          <a:p>
            <a:pPr lvl="3" algn="just">
              <a:buFont typeface="Wingdings" panose="05000000000000000000" pitchFamily="2" charset="2"/>
              <a:buChar char="ü"/>
            </a:pPr>
            <a:r>
              <a:rPr lang="en-US" sz="1800" dirty="0" smtClean="0">
                <a:solidFill>
                  <a:srgbClr val="7030A0"/>
                </a:solidFill>
                <a:latin typeface="+mj-lt"/>
                <a:cs typeface="Times New Roman" pitchFamily="18" charset="0"/>
              </a:rPr>
              <a:t>The marketer uses </a:t>
            </a:r>
            <a:r>
              <a:rPr lang="en-US" dirty="0" smtClean="0">
                <a:solidFill>
                  <a:srgbClr val="C00000"/>
                </a:solidFill>
                <a:latin typeface="+mj-lt"/>
              </a:rPr>
              <a:t>distribution channels </a:t>
            </a:r>
            <a:r>
              <a:rPr lang="en-US" sz="1800" dirty="0" smtClean="0">
                <a:solidFill>
                  <a:srgbClr val="7030A0"/>
                </a:solidFill>
                <a:latin typeface="+mj-lt"/>
                <a:cs typeface="Times New Roman" pitchFamily="18" charset="0"/>
              </a:rPr>
              <a:t>to display, sell, or deliver the physical product or service(s) to the buyer or user. They include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distributors</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wholesalers</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retailers</a:t>
            </a:r>
            <a:r>
              <a:rPr lang="en-US" sz="1800" dirty="0" smtClean="0">
                <a:solidFill>
                  <a:srgbClr val="7030A0"/>
                </a:solidFill>
                <a:latin typeface="+mj-lt"/>
                <a:cs typeface="Times New Roman" pitchFamily="18" charset="0"/>
              </a:rPr>
              <a:t> &amp;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agents</a:t>
            </a:r>
            <a:r>
              <a:rPr lang="en-US" sz="1800" dirty="0" smtClean="0">
                <a:solidFill>
                  <a:srgbClr val="7030A0"/>
                </a:solidFill>
                <a:latin typeface="+mj-lt"/>
                <a:cs typeface="Times New Roman" pitchFamily="18" charset="0"/>
              </a:rPr>
              <a:t>. </a:t>
            </a:r>
          </a:p>
          <a:p>
            <a:pPr lvl="8" algn="just">
              <a:buFont typeface="Wingdings" panose="05000000000000000000" pitchFamily="2" charset="2"/>
              <a:buChar char="ü"/>
            </a:pPr>
            <a:endParaRPr lang="en-US" sz="800" dirty="0" smtClean="0">
              <a:solidFill>
                <a:srgbClr val="002060"/>
              </a:solidFill>
              <a:latin typeface="+mj-lt"/>
            </a:endParaRPr>
          </a:p>
          <a:p>
            <a:pPr lvl="3" algn="just">
              <a:buFont typeface="Wingdings" pitchFamily="2" charset="2"/>
              <a:buChar char="ü"/>
            </a:pPr>
            <a:r>
              <a:rPr lang="en-US" sz="1800" dirty="0" smtClean="0">
                <a:solidFill>
                  <a:srgbClr val="7030A0"/>
                </a:solidFill>
                <a:latin typeface="+mj-lt"/>
                <a:cs typeface="Times New Roman" pitchFamily="18" charset="0"/>
              </a:rPr>
              <a:t>The marketer also uses</a:t>
            </a:r>
            <a:r>
              <a:rPr lang="en-US" dirty="0" smtClean="0">
                <a:solidFill>
                  <a:srgbClr val="002060"/>
                </a:solidFill>
                <a:latin typeface="+mj-lt"/>
                <a:cs typeface="Times New Roman" pitchFamily="18" charset="0"/>
              </a:rPr>
              <a:t> </a:t>
            </a:r>
            <a:r>
              <a:rPr lang="en-US" dirty="0" smtClean="0">
                <a:solidFill>
                  <a:srgbClr val="C00000"/>
                </a:solidFill>
                <a:latin typeface="+mj-lt"/>
              </a:rPr>
              <a:t>service channels </a:t>
            </a:r>
            <a:r>
              <a:rPr lang="en-US" sz="1800" dirty="0" smtClean="0">
                <a:solidFill>
                  <a:srgbClr val="7030A0"/>
                </a:solidFill>
                <a:latin typeface="+mj-lt"/>
                <a:cs typeface="Times New Roman" pitchFamily="18" charset="0"/>
              </a:rPr>
              <a:t>to carry out transactions with potential buyers.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Service channels </a:t>
            </a:r>
            <a:r>
              <a:rPr lang="en-US" sz="1800" dirty="0" smtClean="0">
                <a:solidFill>
                  <a:srgbClr val="7030A0"/>
                </a:solidFill>
                <a:latin typeface="+mj-lt"/>
                <a:cs typeface="Times New Roman" pitchFamily="18" charset="0"/>
              </a:rPr>
              <a:t>include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warehouses</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transportation</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companies</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banks</a:t>
            </a:r>
            <a:r>
              <a:rPr lang="en-US" sz="1800" dirty="0" smtClean="0">
                <a:solidFill>
                  <a:srgbClr val="7030A0"/>
                </a:solidFill>
                <a:latin typeface="+mj-lt"/>
                <a:cs typeface="Times New Roman" pitchFamily="18" charset="0"/>
              </a:rPr>
              <a:t> &amp;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insurance</a:t>
            </a:r>
            <a:r>
              <a:rPr lang="en-US" sz="1800" dirty="0" smtClean="0">
                <a:solidFill>
                  <a:srgbClr val="7030A0"/>
                </a:solidFill>
                <a:latin typeface="+mj-lt"/>
                <a:cs typeface="Times New Roman" pitchFamily="18" charset="0"/>
              </a:rPr>
              <a:t> </a:t>
            </a:r>
            <a:r>
              <a:rPr lang="en-US" sz="1800" dirty="0" smtClean="0">
                <a:solidFill>
                  <a:srgbClr val="7030A0"/>
                </a:solidFill>
                <a:effectLst>
                  <a:outerShdw blurRad="38100" dist="38100" dir="2700000" algn="tl">
                    <a:srgbClr val="000000">
                      <a:alpha val="43137"/>
                    </a:srgbClr>
                  </a:outerShdw>
                </a:effectLst>
                <a:latin typeface="+mj-lt"/>
                <a:cs typeface="Times New Roman" pitchFamily="18" charset="0"/>
              </a:rPr>
              <a:t>companies</a:t>
            </a:r>
            <a:r>
              <a:rPr lang="en-US" sz="1800" dirty="0" smtClean="0">
                <a:solidFill>
                  <a:srgbClr val="7030A0"/>
                </a:solidFill>
                <a:latin typeface="+mj-lt"/>
                <a:cs typeface="Times New Roman" pitchFamily="18" charset="0"/>
              </a:rPr>
              <a:t> that </a:t>
            </a:r>
            <a:r>
              <a:rPr lang="en-US" sz="1800" dirty="0" smtClean="0">
                <a:solidFill>
                  <a:srgbClr val="C00000"/>
                </a:solidFill>
                <a:latin typeface="+mj-lt"/>
                <a:cs typeface="Times New Roman" pitchFamily="18" charset="0"/>
              </a:rPr>
              <a:t>facilitate transactions</a:t>
            </a:r>
            <a:r>
              <a:rPr lang="en-US" sz="1800" dirty="0" smtClean="0">
                <a:solidFill>
                  <a:srgbClr val="7030A0"/>
                </a:solidFill>
                <a:latin typeface="+mj-lt"/>
                <a:cs typeface="Times New Roman" pitchFamily="18" charset="0"/>
              </a:rPr>
              <a:t>.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36</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266288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3080"/>
            <a:ext cx="8229600" cy="4541520"/>
          </a:xfrm>
        </p:spPr>
        <p:txBody>
          <a:bodyPr>
            <a:normAutofit/>
          </a:bodyPr>
          <a:lstStyle/>
          <a:p>
            <a:pPr marL="0" lvl="1" indent="0" algn="just">
              <a:buNone/>
            </a:pPr>
            <a:r>
              <a:rPr lang="en-US" dirty="0" smtClean="0">
                <a:solidFill>
                  <a:srgbClr val="FF0000"/>
                </a:solidFill>
                <a:latin typeface="+mj-lt"/>
              </a:rPr>
              <a:t>Supply Chain </a:t>
            </a:r>
          </a:p>
          <a:p>
            <a:pPr lvl="2" algn="just">
              <a:buFont typeface="Wingdings" panose="05000000000000000000" pitchFamily="2" charset="2"/>
              <a:buChar char="ü"/>
            </a:pPr>
            <a:r>
              <a:rPr lang="en-US" sz="2000" dirty="0" smtClean="0">
                <a:solidFill>
                  <a:srgbClr val="C00000"/>
                </a:solidFill>
                <a:latin typeface="+mj-lt"/>
              </a:rPr>
              <a:t>T</a:t>
            </a:r>
            <a:r>
              <a:rPr lang="en-US" sz="2000" dirty="0" smtClean="0">
                <a:solidFill>
                  <a:srgbClr val="C00000"/>
                </a:solidFill>
                <a:latin typeface="+mj-lt"/>
                <a:cs typeface="Times New Roman" pitchFamily="18" charset="0"/>
              </a:rPr>
              <a:t>he supply chain </a:t>
            </a:r>
            <a:r>
              <a:rPr lang="en-US" sz="2000" dirty="0" smtClean="0">
                <a:solidFill>
                  <a:srgbClr val="0070C0"/>
                </a:solidFill>
                <a:latin typeface="+mj-lt"/>
                <a:cs typeface="Times New Roman" pitchFamily="18" charset="0"/>
              </a:rPr>
              <a:t>is a longer channel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stretching from raw materials to components to final products</a:t>
            </a:r>
            <a:r>
              <a:rPr lang="en-US" sz="2000" dirty="0" smtClean="0">
                <a:solidFill>
                  <a:srgbClr val="0070C0"/>
                </a:solidFill>
                <a:latin typeface="+mj-lt"/>
                <a:cs typeface="Times New Roman" pitchFamily="18" charset="0"/>
              </a:rPr>
              <a:t> that are carried to final buyers. </a:t>
            </a:r>
          </a:p>
          <a:p>
            <a:pPr lvl="8" algn="just">
              <a:buFont typeface="Wingdings" panose="05000000000000000000" pitchFamily="2" charset="2"/>
              <a:buChar char="ü"/>
            </a:pPr>
            <a:endParaRPr lang="en-US" sz="8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Each company captures only a certain percentage of the total value generated by the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supply chain’s value delivery system</a:t>
            </a:r>
            <a:r>
              <a:rPr lang="en-US" sz="2000" dirty="0" smtClean="0">
                <a:solidFill>
                  <a:srgbClr val="0070C0"/>
                </a:solidFill>
                <a:latin typeface="+mj-lt"/>
                <a:cs typeface="Times New Roman" pitchFamily="18" charset="0"/>
              </a:rPr>
              <a:t>. </a:t>
            </a:r>
          </a:p>
          <a:p>
            <a:pPr lvl="8" algn="just">
              <a:buFont typeface="Wingdings" panose="05000000000000000000" pitchFamily="2" charset="2"/>
              <a:buChar char="ü"/>
            </a:pPr>
            <a:endParaRPr lang="en-US" sz="8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When a company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acquires competitors</a:t>
            </a:r>
            <a:r>
              <a:rPr lang="en-US" sz="2000" dirty="0" smtClean="0">
                <a:solidFill>
                  <a:srgbClr val="0070C0"/>
                </a:solidFill>
                <a:latin typeface="+mj-lt"/>
                <a:cs typeface="Times New Roman" pitchFamily="18" charset="0"/>
              </a:rPr>
              <a:t> or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expands upstream</a:t>
            </a:r>
            <a:r>
              <a:rPr lang="en-US" sz="2000" dirty="0" smtClean="0">
                <a:solidFill>
                  <a:srgbClr val="0070C0"/>
                </a:solidFill>
                <a:latin typeface="+mj-lt"/>
                <a:cs typeface="Times New Roman" pitchFamily="18" charset="0"/>
              </a:rPr>
              <a:t> or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downstream</a:t>
            </a:r>
            <a:r>
              <a:rPr lang="en-US" sz="2000" dirty="0" smtClean="0">
                <a:solidFill>
                  <a:srgbClr val="0070C0"/>
                </a:solidFill>
                <a:latin typeface="+mj-lt"/>
                <a:cs typeface="Times New Roman" pitchFamily="18" charset="0"/>
              </a:rPr>
              <a:t>, its aim is to </a:t>
            </a:r>
            <a:r>
              <a:rPr lang="en-US" sz="2000" u="sng" dirty="0" smtClean="0">
                <a:solidFill>
                  <a:srgbClr val="0070C0"/>
                </a:solidFill>
                <a:latin typeface="+mj-lt"/>
                <a:cs typeface="Times New Roman" pitchFamily="18" charset="0"/>
              </a:rPr>
              <a:t>capture a higher percentage of supply chain value</a:t>
            </a:r>
            <a:r>
              <a:rPr lang="en-US" sz="2000" dirty="0" smtClean="0">
                <a:solidFill>
                  <a:srgbClr val="0070C0"/>
                </a:solidFill>
                <a:latin typeface="+mj-lt"/>
                <a:cs typeface="Times New Roman" pitchFamily="18" charset="0"/>
              </a:rPr>
              <a:t>. </a:t>
            </a:r>
          </a:p>
          <a:p>
            <a:pPr lvl="2" algn="just"/>
            <a:endParaRPr lang="en-US" sz="800" dirty="0" smtClean="0">
              <a:solidFill>
                <a:srgbClr val="0070C0"/>
              </a:solidFill>
              <a:latin typeface="+mj-lt"/>
              <a:cs typeface="Times New Roman" pitchFamily="18" charset="0"/>
            </a:endParaRPr>
          </a:p>
          <a:p>
            <a:pPr marL="0" indent="0" algn="just">
              <a:buNone/>
            </a:pPr>
            <a:r>
              <a:rPr lang="en-US" sz="2400" dirty="0">
                <a:solidFill>
                  <a:srgbClr val="FF0000"/>
                </a:solidFill>
                <a:latin typeface="+mj-lt"/>
              </a:rPr>
              <a:t>Competition</a:t>
            </a:r>
            <a:r>
              <a:rPr lang="en-US" sz="2800" b="1" dirty="0">
                <a:solidFill>
                  <a:srgbClr val="FF0000"/>
                </a:solidFill>
                <a:latin typeface="+mj-lt"/>
              </a:rPr>
              <a:t> </a:t>
            </a:r>
          </a:p>
          <a:p>
            <a:pPr lvl="2" algn="just">
              <a:buFont typeface="Wingdings" panose="05000000000000000000" pitchFamily="2" charset="2"/>
              <a:buChar char="ü"/>
            </a:pPr>
            <a:r>
              <a:rPr lang="en-US" sz="2000" dirty="0">
                <a:solidFill>
                  <a:srgbClr val="0070C0"/>
                </a:solidFill>
                <a:latin typeface="+mj-lt"/>
                <a:cs typeface="Times New Roman" pitchFamily="18" charset="0"/>
              </a:rPr>
              <a:t>Competition includes all the </a:t>
            </a:r>
            <a:r>
              <a:rPr lang="en-US" sz="2000" dirty="0">
                <a:solidFill>
                  <a:srgbClr val="C00000"/>
                </a:solidFill>
                <a:latin typeface="+mj-lt"/>
                <a:cs typeface="Times New Roman" pitchFamily="18" charset="0"/>
              </a:rPr>
              <a:t>actual</a:t>
            </a:r>
            <a:r>
              <a:rPr lang="en-US" sz="2000" dirty="0">
                <a:solidFill>
                  <a:srgbClr val="0070C0"/>
                </a:solidFill>
                <a:latin typeface="+mj-lt"/>
                <a:cs typeface="Times New Roman" pitchFamily="18" charset="0"/>
              </a:rPr>
              <a:t> &amp; </a:t>
            </a:r>
            <a:r>
              <a:rPr lang="en-US" sz="2000" dirty="0">
                <a:solidFill>
                  <a:srgbClr val="C00000"/>
                </a:solidFill>
                <a:latin typeface="+mj-lt"/>
                <a:cs typeface="Times New Roman" pitchFamily="18" charset="0"/>
              </a:rPr>
              <a:t>potential</a:t>
            </a:r>
            <a:r>
              <a:rPr lang="en-US" sz="2000" dirty="0">
                <a:solidFill>
                  <a:srgbClr val="0070C0"/>
                </a:solidFill>
                <a:latin typeface="+mj-lt"/>
                <a:cs typeface="Times New Roman" pitchFamily="18" charset="0"/>
              </a:rPr>
              <a:t> rival offerings and substitutes a buyer might consider.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37</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2269261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038600"/>
          </a:xfrm>
        </p:spPr>
        <p:txBody>
          <a:bodyPr>
            <a:normAutofit/>
          </a:bodyPr>
          <a:lstStyle/>
          <a:p>
            <a:pPr marL="0" indent="0" algn="just">
              <a:buNone/>
            </a:pPr>
            <a:r>
              <a:rPr lang="en-US" sz="2400" dirty="0" smtClean="0">
                <a:solidFill>
                  <a:srgbClr val="FF0000"/>
                </a:solidFill>
                <a:latin typeface="+mj-lt"/>
              </a:rPr>
              <a:t>Marketing </a:t>
            </a:r>
            <a:r>
              <a:rPr lang="en-US" sz="2400" dirty="0">
                <a:solidFill>
                  <a:srgbClr val="FF0000"/>
                </a:solidFill>
                <a:latin typeface="+mj-lt"/>
              </a:rPr>
              <a:t>Environment</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The marketing environment consists of the task environment and broad environment</a:t>
            </a:r>
            <a:r>
              <a:rPr lang="en-US" sz="2000" dirty="0" smtClean="0">
                <a:solidFill>
                  <a:srgbClr val="002060"/>
                </a:solidFill>
                <a:latin typeface="+mj-lt"/>
                <a:cs typeface="Times New Roman" pitchFamily="18" charset="0"/>
              </a:rPr>
              <a:t>. </a:t>
            </a:r>
          </a:p>
          <a:p>
            <a:pPr lvl="8" algn="just">
              <a:buFont typeface="Wingdings" panose="05000000000000000000" pitchFamily="2" charset="2"/>
              <a:buChar char="ü"/>
            </a:pPr>
            <a:endParaRPr lang="en-US" sz="1300" dirty="0" smtClean="0">
              <a:solidFill>
                <a:srgbClr val="00206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The </a:t>
            </a:r>
            <a:r>
              <a:rPr lang="en-US" sz="2000" dirty="0" smtClean="0">
                <a:solidFill>
                  <a:srgbClr val="C00000"/>
                </a:solidFill>
                <a:latin typeface="+mj-lt"/>
              </a:rPr>
              <a:t>task environment </a:t>
            </a:r>
            <a:r>
              <a:rPr lang="en-US" sz="2000" dirty="0" smtClean="0">
                <a:solidFill>
                  <a:srgbClr val="0070C0"/>
                </a:solidFill>
                <a:latin typeface="+mj-lt"/>
                <a:cs typeface="Times New Roman" pitchFamily="18" charset="0"/>
              </a:rPr>
              <a:t>includes the actors engaged in producing, distributing, &amp; promoting the offering. </a:t>
            </a:r>
          </a:p>
          <a:p>
            <a:pPr lvl="3" algn="just">
              <a:buFont typeface="Wingdings" panose="05000000000000000000" pitchFamily="2" charset="2"/>
              <a:buChar char="ü"/>
            </a:pPr>
            <a:r>
              <a:rPr lang="en-US" sz="1800" dirty="0" smtClean="0">
                <a:solidFill>
                  <a:srgbClr val="7030A0"/>
                </a:solidFill>
                <a:latin typeface="+mj-lt"/>
                <a:cs typeface="Times New Roman" pitchFamily="18" charset="0"/>
              </a:rPr>
              <a:t>These are the company, suppliers, distributors, dealers, &amp; the target customers. </a:t>
            </a:r>
          </a:p>
          <a:p>
            <a:pPr lvl="8" algn="just">
              <a:buFont typeface="Wingdings" panose="05000000000000000000" pitchFamily="2" charset="2"/>
              <a:buChar char="ü"/>
            </a:pPr>
            <a:endParaRPr lang="en-US" sz="1300" dirty="0">
              <a:solidFill>
                <a:srgbClr val="002060"/>
              </a:solidFill>
              <a:latin typeface="+mj-lt"/>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The </a:t>
            </a:r>
            <a:r>
              <a:rPr lang="en-US" sz="2000" dirty="0" smtClean="0">
                <a:solidFill>
                  <a:srgbClr val="C00000"/>
                </a:solidFill>
                <a:latin typeface="+mj-lt"/>
              </a:rPr>
              <a:t>broad environment </a:t>
            </a:r>
            <a:r>
              <a:rPr lang="en-US" sz="2000" dirty="0" smtClean="0">
                <a:solidFill>
                  <a:srgbClr val="0070C0"/>
                </a:solidFill>
                <a:latin typeface="+mj-lt"/>
                <a:cs typeface="Times New Roman" pitchFamily="18" charset="0"/>
              </a:rPr>
              <a:t>consists of six components; </a:t>
            </a:r>
            <a:r>
              <a:rPr lang="en-US" sz="1800" dirty="0" smtClean="0">
                <a:solidFill>
                  <a:srgbClr val="002060"/>
                </a:solidFill>
                <a:latin typeface="+mj-lt"/>
                <a:cs typeface="Times New Roman" pitchFamily="18" charset="0"/>
              </a:rPr>
              <a:t>demographic environment</a:t>
            </a:r>
            <a:r>
              <a:rPr lang="en-US" sz="2000" dirty="0" smtClean="0">
                <a:solidFill>
                  <a:srgbClr val="0070C0"/>
                </a:solidFill>
                <a:latin typeface="+mj-lt"/>
                <a:cs typeface="Times New Roman" pitchFamily="18" charset="0"/>
              </a:rPr>
              <a:t>, </a:t>
            </a:r>
            <a:r>
              <a:rPr lang="en-US" sz="1800" dirty="0" smtClean="0">
                <a:solidFill>
                  <a:srgbClr val="002060"/>
                </a:solidFill>
                <a:latin typeface="+mj-lt"/>
                <a:cs typeface="Times New Roman" pitchFamily="18" charset="0"/>
              </a:rPr>
              <a:t>economic environment</a:t>
            </a:r>
            <a:r>
              <a:rPr lang="en-US" sz="2000" dirty="0" smtClean="0">
                <a:solidFill>
                  <a:srgbClr val="0070C0"/>
                </a:solidFill>
                <a:latin typeface="+mj-lt"/>
                <a:cs typeface="Times New Roman" pitchFamily="18" charset="0"/>
              </a:rPr>
              <a:t>, </a:t>
            </a:r>
            <a:r>
              <a:rPr lang="en-US" sz="1800" dirty="0" smtClean="0">
                <a:solidFill>
                  <a:srgbClr val="002060"/>
                </a:solidFill>
                <a:latin typeface="+mj-lt"/>
                <a:cs typeface="Times New Roman" pitchFamily="18" charset="0"/>
              </a:rPr>
              <a:t>physical environment</a:t>
            </a:r>
            <a:r>
              <a:rPr lang="en-US" sz="2000" dirty="0" smtClean="0">
                <a:solidFill>
                  <a:srgbClr val="0070C0"/>
                </a:solidFill>
                <a:latin typeface="+mj-lt"/>
                <a:cs typeface="Times New Roman" pitchFamily="18" charset="0"/>
              </a:rPr>
              <a:t>, </a:t>
            </a:r>
            <a:r>
              <a:rPr lang="en-US" sz="1800" dirty="0" smtClean="0">
                <a:solidFill>
                  <a:srgbClr val="002060"/>
                </a:solidFill>
                <a:latin typeface="+mj-lt"/>
                <a:cs typeface="Times New Roman" pitchFamily="18" charset="0"/>
              </a:rPr>
              <a:t>technological environment</a:t>
            </a:r>
            <a:r>
              <a:rPr lang="en-US" sz="2000" dirty="0">
                <a:solidFill>
                  <a:srgbClr val="0070C0"/>
                </a:solidFill>
                <a:latin typeface="+mj-lt"/>
                <a:cs typeface="Times New Roman" pitchFamily="18" charset="0"/>
              </a:rPr>
              <a:t>, </a:t>
            </a:r>
            <a:r>
              <a:rPr lang="en-US" sz="1800" dirty="0">
                <a:solidFill>
                  <a:srgbClr val="002060"/>
                </a:solidFill>
                <a:latin typeface="+mj-lt"/>
                <a:cs typeface="Times New Roman" pitchFamily="18" charset="0"/>
              </a:rPr>
              <a:t>political-legal environment</a:t>
            </a:r>
            <a:r>
              <a:rPr lang="en-US" sz="2000" dirty="0" smtClean="0">
                <a:solidFill>
                  <a:srgbClr val="0070C0"/>
                </a:solidFill>
                <a:latin typeface="+mj-lt"/>
                <a:cs typeface="Times New Roman" pitchFamily="18" charset="0"/>
              </a:rPr>
              <a:t>, &amp; </a:t>
            </a:r>
            <a:r>
              <a:rPr lang="en-US" sz="1800" dirty="0" smtClean="0">
                <a:solidFill>
                  <a:srgbClr val="002060"/>
                </a:solidFill>
                <a:latin typeface="+mj-lt"/>
                <a:cs typeface="Times New Roman" pitchFamily="18" charset="0"/>
              </a:rPr>
              <a:t>social-cultural environment</a:t>
            </a:r>
            <a:r>
              <a:rPr lang="en-US" sz="2000" dirty="0" smtClean="0">
                <a:solidFill>
                  <a:srgbClr val="0070C0"/>
                </a:solidFill>
                <a:latin typeface="+mj-lt"/>
                <a:cs typeface="Times New Roman" pitchFamily="18" charset="0"/>
              </a:rPr>
              <a:t>. </a:t>
            </a:r>
            <a:endParaRPr lang="en-US" sz="20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38</a:t>
            </a:fld>
            <a:endParaRPr lang="en-US"/>
          </a:p>
        </p:txBody>
      </p:sp>
      <p:sp>
        <p:nvSpPr>
          <p:cNvPr id="5"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Core Marketing Concepts </a:t>
            </a:r>
            <a:endParaRPr lang="en-US" sz="3600" dirty="0">
              <a:solidFill>
                <a:srgbClr val="002060"/>
              </a:solidFill>
            </a:endParaRPr>
          </a:p>
        </p:txBody>
      </p:sp>
    </p:spTree>
    <p:extLst>
      <p:ext uri="{BB962C8B-B14F-4D97-AF65-F5344CB8AC3E}">
        <p14:creationId xmlns:p14="http://schemas.microsoft.com/office/powerpoint/2010/main" val="33765631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5029200"/>
          </a:xfrm>
        </p:spPr>
        <p:txBody>
          <a:bodyPr>
            <a:normAutofit/>
          </a:bodyPr>
          <a:lstStyle/>
          <a:p>
            <a:pPr marL="0" indent="0" algn="just">
              <a:buNone/>
            </a:pPr>
            <a:r>
              <a:rPr lang="en-US" sz="2800" b="1" dirty="0" smtClean="0">
                <a:solidFill>
                  <a:srgbClr val="FF0000"/>
                </a:solidFill>
                <a:latin typeface="+mj-lt"/>
                <a:cs typeface="Times New Roman" pitchFamily="18" charset="0"/>
              </a:rPr>
              <a:t>Major Societal Forces </a:t>
            </a:r>
          </a:p>
          <a:p>
            <a:pPr marL="1124712" lvl="2" indent="-457200" algn="just">
              <a:buFont typeface="+mj-lt"/>
              <a:buAutoNum type="arabicPeriod"/>
            </a:pPr>
            <a:r>
              <a:rPr lang="en-US" sz="2000" dirty="0" smtClean="0">
                <a:solidFill>
                  <a:srgbClr val="0070C0"/>
                </a:solidFill>
                <a:latin typeface="+mj-lt"/>
                <a:cs typeface="Times New Roman" pitchFamily="18" charset="0"/>
              </a:rPr>
              <a:t>Network Information Technology </a:t>
            </a:r>
          </a:p>
          <a:p>
            <a:pPr marL="1124712" lvl="2" indent="-457200" algn="just">
              <a:buFont typeface="+mj-lt"/>
              <a:buAutoNum type="arabicPeriod"/>
            </a:pPr>
            <a:r>
              <a:rPr lang="en-US" sz="2000" dirty="0" smtClean="0">
                <a:solidFill>
                  <a:srgbClr val="0070C0"/>
                </a:solidFill>
                <a:latin typeface="+mj-lt"/>
                <a:cs typeface="Times New Roman" pitchFamily="18" charset="0"/>
              </a:rPr>
              <a:t>Globalization </a:t>
            </a:r>
          </a:p>
          <a:p>
            <a:pPr marL="1124712" lvl="2" indent="-457200" algn="just">
              <a:buFont typeface="+mj-lt"/>
              <a:buAutoNum type="arabicPeriod"/>
            </a:pPr>
            <a:r>
              <a:rPr lang="en-US" sz="2000" dirty="0" smtClean="0">
                <a:solidFill>
                  <a:srgbClr val="0070C0"/>
                </a:solidFill>
                <a:latin typeface="+mj-lt"/>
                <a:cs typeface="Times New Roman" pitchFamily="18" charset="0"/>
              </a:rPr>
              <a:t>Deregulation </a:t>
            </a:r>
          </a:p>
          <a:p>
            <a:pPr marL="1124712" lvl="2" indent="-457200" algn="just">
              <a:buFont typeface="+mj-lt"/>
              <a:buAutoNum type="arabicPeriod"/>
            </a:pPr>
            <a:r>
              <a:rPr lang="en-US" sz="2000" dirty="0" smtClean="0">
                <a:solidFill>
                  <a:srgbClr val="0070C0"/>
                </a:solidFill>
                <a:latin typeface="+mj-lt"/>
                <a:cs typeface="Times New Roman" pitchFamily="18" charset="0"/>
              </a:rPr>
              <a:t>Privatization </a:t>
            </a:r>
          </a:p>
          <a:p>
            <a:pPr marL="1124712" lvl="2" indent="-457200" algn="just">
              <a:buFont typeface="+mj-lt"/>
              <a:buAutoNum type="arabicPeriod"/>
            </a:pPr>
            <a:r>
              <a:rPr lang="en-US" sz="2000" dirty="0" smtClean="0">
                <a:solidFill>
                  <a:srgbClr val="0070C0"/>
                </a:solidFill>
                <a:latin typeface="+mj-lt"/>
                <a:cs typeface="Times New Roman" pitchFamily="18" charset="0"/>
              </a:rPr>
              <a:t>Heightened Competition </a:t>
            </a:r>
          </a:p>
          <a:p>
            <a:pPr marL="1124712" lvl="2" indent="-457200" algn="just">
              <a:buFont typeface="+mj-lt"/>
              <a:buAutoNum type="arabicPeriod"/>
            </a:pPr>
            <a:r>
              <a:rPr lang="en-US" sz="2000" dirty="0" smtClean="0">
                <a:solidFill>
                  <a:srgbClr val="0070C0"/>
                </a:solidFill>
                <a:latin typeface="+mj-lt"/>
                <a:cs typeface="Times New Roman" pitchFamily="18" charset="0"/>
              </a:rPr>
              <a:t>Industry Convergent </a:t>
            </a:r>
          </a:p>
          <a:p>
            <a:pPr marL="1124712" lvl="2" indent="-457200" algn="just">
              <a:buFont typeface="+mj-lt"/>
              <a:buAutoNum type="arabicPeriod"/>
            </a:pPr>
            <a:r>
              <a:rPr lang="en-US" sz="2000" dirty="0" smtClean="0">
                <a:solidFill>
                  <a:srgbClr val="0070C0"/>
                </a:solidFill>
                <a:latin typeface="+mj-lt"/>
                <a:cs typeface="Times New Roman" pitchFamily="18" charset="0"/>
              </a:rPr>
              <a:t>Consumer Resistance </a:t>
            </a:r>
          </a:p>
          <a:p>
            <a:pPr marL="1124712" lvl="2" indent="-457200" algn="just">
              <a:buFont typeface="+mj-lt"/>
              <a:buAutoNum type="arabicPeriod"/>
            </a:pPr>
            <a:r>
              <a:rPr lang="en-US" sz="2000" dirty="0" smtClean="0">
                <a:solidFill>
                  <a:srgbClr val="0070C0"/>
                </a:solidFill>
                <a:latin typeface="+mj-lt"/>
                <a:cs typeface="Times New Roman" pitchFamily="18" charset="0"/>
              </a:rPr>
              <a:t>Retail Transformation </a:t>
            </a:r>
          </a:p>
          <a:p>
            <a:pPr marL="1124712" lvl="2" indent="-457200" algn="just">
              <a:buFont typeface="+mj-lt"/>
              <a:buAutoNum type="arabicPeriod"/>
            </a:pPr>
            <a:r>
              <a:rPr lang="en-US" sz="2000" dirty="0" smtClean="0">
                <a:solidFill>
                  <a:srgbClr val="0070C0"/>
                </a:solidFill>
                <a:latin typeface="+mj-lt"/>
                <a:cs typeface="Times New Roman" pitchFamily="18" charset="0"/>
              </a:rPr>
              <a:t>Disintermediation </a:t>
            </a:r>
          </a:p>
          <a:p>
            <a:pPr lvl="2" algn="just">
              <a:buFont typeface="Wingdings" pitchFamily="2" charset="2"/>
              <a:buChar char="ü"/>
            </a:pPr>
            <a:endParaRPr lang="en-US" sz="1300" dirty="0" smtClean="0">
              <a:solidFill>
                <a:srgbClr val="00206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39</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1874346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solidFill>
                  <a:srgbClr val="002060"/>
                </a:solidFill>
                <a:latin typeface="+mj-lt"/>
              </a:rPr>
              <a:t>Subject covered in this chapter: </a:t>
            </a:r>
          </a:p>
          <a:p>
            <a:pPr marL="1371600" indent="-457200">
              <a:buFont typeface="+mj-lt"/>
              <a:buAutoNum type="arabicParenR"/>
            </a:pPr>
            <a:r>
              <a:rPr lang="en-US" sz="1800" dirty="0" smtClean="0">
                <a:solidFill>
                  <a:srgbClr val="C00000"/>
                </a:solidFill>
                <a:latin typeface="+mj-lt"/>
              </a:rPr>
              <a:t>The importance of Marketing  (5-6)</a:t>
            </a:r>
          </a:p>
          <a:p>
            <a:pPr marL="1371600" indent="-457200">
              <a:buFont typeface="+mj-lt"/>
              <a:buAutoNum type="arabicParenR"/>
            </a:pPr>
            <a:r>
              <a:rPr lang="en-US" sz="1800" dirty="0">
                <a:solidFill>
                  <a:srgbClr val="C00000"/>
                </a:solidFill>
                <a:latin typeface="+mj-lt"/>
              </a:rPr>
              <a:t>The Scope of Marketing (7-19)</a:t>
            </a:r>
          </a:p>
          <a:p>
            <a:pPr marL="1371600" indent="-457200">
              <a:buFont typeface="+mj-lt"/>
              <a:buAutoNum type="arabicParenR"/>
            </a:pPr>
            <a:r>
              <a:rPr lang="en-US" sz="1800" dirty="0">
                <a:solidFill>
                  <a:srgbClr val="C00000"/>
                </a:solidFill>
                <a:latin typeface="+mj-lt"/>
              </a:rPr>
              <a:t>Key Customer Markets (20-24)</a:t>
            </a:r>
          </a:p>
          <a:p>
            <a:pPr marL="1371600" indent="-457200">
              <a:buFont typeface="+mj-lt"/>
              <a:buAutoNum type="arabicParenR"/>
            </a:pPr>
            <a:r>
              <a:rPr lang="en-US" sz="1800" dirty="0">
                <a:solidFill>
                  <a:srgbClr val="0070C0"/>
                </a:solidFill>
                <a:latin typeface="+mj-lt"/>
              </a:rPr>
              <a:t>Marketing in Practice (25-28)</a:t>
            </a:r>
          </a:p>
          <a:p>
            <a:pPr marL="1371600" indent="-457200">
              <a:buFont typeface="+mj-lt"/>
              <a:buAutoNum type="arabicParenR"/>
            </a:pPr>
            <a:r>
              <a:rPr lang="en-US" sz="1800" dirty="0">
                <a:solidFill>
                  <a:srgbClr val="0070C0"/>
                </a:solidFill>
                <a:latin typeface="+mj-lt"/>
              </a:rPr>
              <a:t>Core Marketing Concepts (29-37)</a:t>
            </a:r>
          </a:p>
          <a:p>
            <a:pPr marL="1371600" indent="-457200">
              <a:buFont typeface="+mj-lt"/>
              <a:buAutoNum type="arabicParenR"/>
            </a:pPr>
            <a:r>
              <a:rPr lang="en-US" sz="1800" dirty="0">
                <a:solidFill>
                  <a:srgbClr val="0070C0"/>
                </a:solidFill>
                <a:latin typeface="+mj-lt"/>
              </a:rPr>
              <a:t>New Marketing Realities (38-43)</a:t>
            </a:r>
          </a:p>
          <a:p>
            <a:pPr marL="1371600" indent="-457200">
              <a:buFont typeface="+mj-lt"/>
              <a:buAutoNum type="arabicParenR"/>
            </a:pPr>
            <a:r>
              <a:rPr lang="en-US" sz="1800" dirty="0">
                <a:solidFill>
                  <a:srgbClr val="7030A0"/>
                </a:solidFill>
                <a:latin typeface="+mj-lt"/>
              </a:rPr>
              <a:t>Companies Orientation towards Marketing (44-65)</a:t>
            </a:r>
          </a:p>
          <a:p>
            <a:pPr marL="1371600" indent="-457200">
              <a:buFont typeface="+mj-lt"/>
              <a:buAutoNum type="arabicParenR"/>
            </a:pPr>
            <a:r>
              <a:rPr lang="en-US" sz="1800" dirty="0">
                <a:solidFill>
                  <a:srgbClr val="7030A0"/>
                </a:solidFill>
                <a:latin typeface="+mj-lt"/>
              </a:rPr>
              <a:t>Marketing Management Tasks (66)</a:t>
            </a:r>
          </a:p>
        </p:txBody>
      </p:sp>
      <p:sp>
        <p:nvSpPr>
          <p:cNvPr id="4" name="Slide Number Placeholder 3"/>
          <p:cNvSpPr>
            <a:spLocks noGrp="1"/>
          </p:cNvSpPr>
          <p:nvPr>
            <p:ph type="sldNum" sz="quarter" idx="12"/>
          </p:nvPr>
        </p:nvSpPr>
        <p:spPr/>
        <p:txBody>
          <a:bodyPr/>
          <a:lstStyle/>
          <a:p>
            <a:fld id="{3C384F24-9843-4FFE-A06E-5D0DE5713CDD}" type="slidenum">
              <a:rPr lang="en-US" smtClean="0"/>
              <a:pPr/>
              <a:t>4</a:t>
            </a:fld>
            <a:endParaRPr lang="en-US"/>
          </a:p>
        </p:txBody>
      </p:sp>
    </p:spTree>
    <p:extLst>
      <p:ext uri="{BB962C8B-B14F-4D97-AF65-F5344CB8AC3E}">
        <p14:creationId xmlns:p14="http://schemas.microsoft.com/office/powerpoint/2010/main" val="31612146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246120"/>
          </a:xfrm>
        </p:spPr>
        <p:txBody>
          <a:bodyPr>
            <a:normAutofit/>
          </a:bodyPr>
          <a:lstStyle/>
          <a:p>
            <a:pPr marL="0" indent="0" algn="just">
              <a:buNone/>
            </a:pPr>
            <a:r>
              <a:rPr lang="en-US" sz="2800" b="1" dirty="0">
                <a:solidFill>
                  <a:srgbClr val="FF0000"/>
                </a:solidFill>
                <a:latin typeface="+mj-lt"/>
                <a:cs typeface="Times New Roman" pitchFamily="18" charset="0"/>
              </a:rPr>
              <a:t>New Consumer Capabilities </a:t>
            </a:r>
          </a:p>
          <a:p>
            <a:pPr marL="1124712" lvl="2" indent="-457200" algn="just">
              <a:buFont typeface="+mj-lt"/>
              <a:buAutoNum type="arabicPeriod"/>
            </a:pPr>
            <a:r>
              <a:rPr lang="en-US" sz="2200" dirty="0">
                <a:solidFill>
                  <a:srgbClr val="0070C0"/>
                </a:solidFill>
                <a:latin typeface="+mj-lt"/>
                <a:cs typeface="Times New Roman" pitchFamily="18" charset="0"/>
              </a:rPr>
              <a:t>A substantial increase in buying power </a:t>
            </a:r>
          </a:p>
          <a:p>
            <a:pPr marL="1124712" lvl="2" indent="-457200" algn="just">
              <a:buFont typeface="+mj-lt"/>
              <a:buAutoNum type="arabicPeriod"/>
            </a:pPr>
            <a:r>
              <a:rPr lang="en-US" sz="2200" dirty="0">
                <a:solidFill>
                  <a:srgbClr val="0070C0"/>
                </a:solidFill>
                <a:latin typeface="+mj-lt"/>
                <a:cs typeface="Times New Roman" pitchFamily="18" charset="0"/>
              </a:rPr>
              <a:t>A greater variety of available goods &amp; services </a:t>
            </a:r>
          </a:p>
          <a:p>
            <a:pPr marL="1124712" lvl="2" indent="-457200" algn="just">
              <a:buFont typeface="+mj-lt"/>
              <a:buAutoNum type="arabicPeriod"/>
            </a:pPr>
            <a:r>
              <a:rPr lang="en-US" sz="2200" dirty="0">
                <a:solidFill>
                  <a:srgbClr val="0070C0"/>
                </a:solidFill>
                <a:latin typeface="+mj-lt"/>
                <a:cs typeface="Times New Roman" pitchFamily="18" charset="0"/>
              </a:rPr>
              <a:t>A greater amount of information about practically anything </a:t>
            </a:r>
          </a:p>
          <a:p>
            <a:pPr marL="1124712" lvl="2" indent="-457200" algn="just">
              <a:buFont typeface="+mj-lt"/>
              <a:buAutoNum type="arabicPeriod"/>
            </a:pPr>
            <a:r>
              <a:rPr lang="en-US" sz="2200" dirty="0">
                <a:solidFill>
                  <a:srgbClr val="0070C0"/>
                </a:solidFill>
                <a:latin typeface="+mj-lt"/>
                <a:cs typeface="Times New Roman" pitchFamily="18" charset="0"/>
              </a:rPr>
              <a:t>Greater ease in interacting &amp; placing &amp; receiving orders </a:t>
            </a:r>
          </a:p>
          <a:p>
            <a:pPr marL="1124712" lvl="2" indent="-457200" algn="just">
              <a:buFont typeface="+mj-lt"/>
              <a:buAutoNum type="arabicPeriod"/>
            </a:pPr>
            <a:r>
              <a:rPr lang="en-US" sz="2200" dirty="0">
                <a:solidFill>
                  <a:srgbClr val="0070C0"/>
                </a:solidFill>
                <a:latin typeface="+mj-lt"/>
                <a:cs typeface="Times New Roman" pitchFamily="18" charset="0"/>
              </a:rPr>
              <a:t>An ability to compare notes on products &amp; services </a:t>
            </a:r>
          </a:p>
          <a:p>
            <a:pPr marL="1124712" lvl="2" indent="-457200" algn="just">
              <a:buFont typeface="+mj-lt"/>
              <a:buAutoNum type="arabicPeriod"/>
            </a:pPr>
            <a:r>
              <a:rPr lang="en-US" sz="2200" dirty="0">
                <a:solidFill>
                  <a:srgbClr val="0070C0"/>
                </a:solidFill>
                <a:latin typeface="+mj-lt"/>
                <a:cs typeface="Times New Roman" pitchFamily="18" charset="0"/>
              </a:rPr>
              <a:t>An amplified voice to influence peer &amp; public opinion </a:t>
            </a:r>
          </a:p>
          <a:p>
            <a:pPr marL="742950" indent="-742950">
              <a:buFont typeface="+mj-lt"/>
              <a:buAutoNum type="arabicPeriod"/>
            </a:pPr>
            <a:endParaRPr lang="en-US" sz="2200"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40</a:t>
            </a:fld>
            <a:endParaRPr lang="en-US">
              <a:latin typeface="+mj-lt"/>
            </a:endParaRPr>
          </a:p>
        </p:txBody>
      </p:sp>
      <p:sp>
        <p:nvSpPr>
          <p:cNvPr id="7"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24410190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48944"/>
          </a:xfrm>
        </p:spPr>
        <p:txBody>
          <a:bodyPr>
            <a:normAutofit/>
          </a:bodyPr>
          <a:lstStyle/>
          <a:p>
            <a:pPr marL="274320" lvl="2" indent="0" algn="just">
              <a:buClr>
                <a:schemeClr val="accent3"/>
              </a:buClr>
              <a:buSzPct val="95000"/>
              <a:buNone/>
            </a:pPr>
            <a:r>
              <a:rPr lang="en-US" sz="2400" dirty="0" smtClean="0">
                <a:solidFill>
                  <a:srgbClr val="FF0000"/>
                </a:solidFill>
                <a:latin typeface="+mj-lt"/>
              </a:rPr>
              <a:t>New </a:t>
            </a:r>
            <a:r>
              <a:rPr lang="en-US" sz="2400" dirty="0">
                <a:solidFill>
                  <a:srgbClr val="FF0000"/>
                </a:solidFill>
                <a:latin typeface="+mj-lt"/>
              </a:rPr>
              <a:t>Company </a:t>
            </a:r>
            <a:r>
              <a:rPr lang="en-US" sz="2400" dirty="0" smtClean="0">
                <a:solidFill>
                  <a:srgbClr val="FF0000"/>
                </a:solidFill>
                <a:latin typeface="+mj-lt"/>
              </a:rPr>
              <a:t>Capabilities</a:t>
            </a:r>
          </a:p>
          <a:p>
            <a:pPr marL="617220" lvl="2" indent="-342900" algn="just">
              <a:buSzPct val="95000"/>
              <a:buFont typeface="+mj-lt"/>
              <a:buAutoNum type="arabicPeriod"/>
            </a:pPr>
            <a:r>
              <a:rPr lang="en-US" sz="2000" dirty="0" smtClean="0">
                <a:solidFill>
                  <a:srgbClr val="0070C0"/>
                </a:solidFill>
                <a:latin typeface="+mj-lt"/>
                <a:cs typeface="Times New Roman" pitchFamily="18" charset="0"/>
              </a:rPr>
              <a:t>Marketers can use the </a:t>
            </a:r>
            <a:r>
              <a:rPr lang="en-US" sz="2000" dirty="0" smtClean="0">
                <a:solidFill>
                  <a:srgbClr val="C00000"/>
                </a:solidFill>
                <a:latin typeface="+mj-lt"/>
                <a:cs typeface="Times New Roman" pitchFamily="18" charset="0"/>
              </a:rPr>
              <a:t>Internet</a:t>
            </a:r>
            <a:r>
              <a:rPr lang="en-US" sz="2000" dirty="0" smtClean="0">
                <a:solidFill>
                  <a:srgbClr val="0070C0"/>
                </a:solidFill>
                <a:latin typeface="+mj-lt"/>
                <a:cs typeface="Times New Roman" pitchFamily="18" charset="0"/>
              </a:rPr>
              <a:t> as a powerful information &amp; sales channel, augmenting their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geographical reach </a:t>
            </a:r>
            <a:r>
              <a:rPr lang="en-US" sz="2000" dirty="0" smtClean="0">
                <a:solidFill>
                  <a:srgbClr val="0070C0"/>
                </a:solidFill>
                <a:latin typeface="+mj-lt"/>
                <a:cs typeface="Times New Roman" pitchFamily="18" charset="0"/>
              </a:rPr>
              <a:t>to inform customers and promote their businesses &amp; products worldwide. </a:t>
            </a:r>
            <a:endParaRPr lang="en-US" sz="2000" dirty="0">
              <a:solidFill>
                <a:srgbClr val="0070C0"/>
              </a:solidFill>
              <a:latin typeface="+mj-lt"/>
              <a:cs typeface="Times New Roman" pitchFamily="18" charset="0"/>
            </a:endParaRPr>
          </a:p>
          <a:p>
            <a:pPr marL="1165860" lvl="4" indent="-342900" algn="just">
              <a:buSzPct val="95000"/>
              <a:buFont typeface="+mj-lt"/>
              <a:buAutoNum type="arabicPeriod"/>
            </a:pPr>
            <a:r>
              <a:rPr lang="en-US" sz="1800" dirty="0" smtClean="0">
                <a:solidFill>
                  <a:srgbClr val="7030A0"/>
                </a:solidFill>
                <a:latin typeface="+mj-lt"/>
                <a:cs typeface="Times New Roman" pitchFamily="18" charset="0"/>
              </a:rPr>
              <a:t>Researchers can collect fuller &amp; richer information about markets, customers, prospects, &amp; competitors. </a:t>
            </a:r>
            <a:endParaRPr lang="en-US" sz="1800" dirty="0">
              <a:solidFill>
                <a:srgbClr val="7030A0"/>
              </a:solidFill>
              <a:latin typeface="+mj-lt"/>
              <a:cs typeface="Times New Roman" pitchFamily="18" charset="0"/>
            </a:endParaRPr>
          </a:p>
          <a:p>
            <a:pPr marL="1165860" lvl="4" indent="-342900" algn="just">
              <a:buSzPct val="95000"/>
              <a:buFont typeface="+mj-lt"/>
              <a:buAutoNum type="arabicPeriod"/>
            </a:pPr>
            <a:endParaRPr lang="en-US" sz="1800" dirty="0" smtClean="0">
              <a:solidFill>
                <a:srgbClr val="7030A0"/>
              </a:solidFill>
              <a:latin typeface="+mj-lt"/>
              <a:cs typeface="Times New Roman" pitchFamily="18" charset="0"/>
            </a:endParaRPr>
          </a:p>
          <a:p>
            <a:pPr marL="1165860" lvl="4" indent="-342900" algn="just">
              <a:buSzPct val="95000"/>
              <a:buFont typeface="+mj-lt"/>
              <a:buAutoNum type="arabicPeriod"/>
            </a:pPr>
            <a:r>
              <a:rPr lang="en-US" sz="1800" dirty="0" smtClean="0">
                <a:solidFill>
                  <a:srgbClr val="7030A0"/>
                </a:solidFill>
                <a:latin typeface="+mj-lt"/>
                <a:cs typeface="Times New Roman" pitchFamily="18" charset="0"/>
              </a:rPr>
              <a:t>Managers can facilitate &amp; speed internal communication among their employees by using the Internet as a private intranet. </a:t>
            </a:r>
            <a:endParaRPr lang="en-US" sz="1800" dirty="0">
              <a:solidFill>
                <a:srgbClr val="7030A0"/>
              </a:solidFill>
              <a:latin typeface="+mj-lt"/>
              <a:cs typeface="Times New Roman" pitchFamily="18" charset="0"/>
            </a:endParaRPr>
          </a:p>
          <a:p>
            <a:pPr marL="1165860" lvl="4" indent="-342900" algn="just">
              <a:buSzPct val="95000"/>
              <a:buFont typeface="+mj-lt"/>
              <a:buAutoNum type="arabicPeriod"/>
            </a:pPr>
            <a:endParaRPr lang="en-US" sz="1800" dirty="0" smtClean="0">
              <a:solidFill>
                <a:srgbClr val="7030A0"/>
              </a:solidFill>
              <a:latin typeface="+mj-lt"/>
              <a:cs typeface="Times New Roman" pitchFamily="18" charset="0"/>
            </a:endParaRPr>
          </a:p>
          <a:p>
            <a:pPr marL="1165860" lvl="4" indent="-342900" algn="just">
              <a:buSzPct val="95000"/>
              <a:buFont typeface="+mj-lt"/>
              <a:buAutoNum type="arabicPeriod"/>
            </a:pPr>
            <a:r>
              <a:rPr lang="en-US" sz="1800" dirty="0" smtClean="0">
                <a:solidFill>
                  <a:srgbClr val="7030A0"/>
                </a:solidFill>
                <a:latin typeface="+mj-lt"/>
                <a:cs typeface="Times New Roman" pitchFamily="18" charset="0"/>
              </a:rPr>
              <a:t>Companies can facilitate &amp; speed external communication among customers by creating online &amp; offline “buzz” through brand advocates &amp; user community.</a:t>
            </a:r>
            <a:endParaRPr lang="en-US" sz="1800" dirty="0">
              <a:solidFill>
                <a:srgbClr val="7030A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41</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4501184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3657600"/>
          </a:xfrm>
        </p:spPr>
        <p:txBody>
          <a:bodyPr>
            <a:normAutofit/>
          </a:bodyPr>
          <a:lstStyle/>
          <a:p>
            <a:pPr marL="6350" lvl="2" indent="0" algn="just">
              <a:buClr>
                <a:schemeClr val="accent3"/>
              </a:buClr>
              <a:buSzPct val="95000"/>
              <a:buNone/>
            </a:pPr>
            <a:r>
              <a:rPr lang="en-US" sz="2400" dirty="0" smtClean="0">
                <a:solidFill>
                  <a:srgbClr val="FF0000"/>
                </a:solidFill>
                <a:latin typeface="+mj-lt"/>
              </a:rPr>
              <a:t>New </a:t>
            </a:r>
            <a:r>
              <a:rPr lang="en-US" sz="2400" dirty="0">
                <a:solidFill>
                  <a:srgbClr val="FF0000"/>
                </a:solidFill>
                <a:latin typeface="+mj-lt"/>
              </a:rPr>
              <a:t>Company </a:t>
            </a:r>
            <a:r>
              <a:rPr lang="en-US" sz="2400" dirty="0" smtClean="0">
                <a:solidFill>
                  <a:srgbClr val="FF0000"/>
                </a:solidFill>
                <a:latin typeface="+mj-lt"/>
              </a:rPr>
              <a:t>Capabilities (con…)</a:t>
            </a:r>
          </a:p>
          <a:p>
            <a:pPr marL="731520" lvl="2" indent="-457200" algn="just">
              <a:buSzPct val="95000"/>
              <a:buFont typeface="+mj-lt"/>
              <a:buAutoNum type="arabicPeriod" startAt="2"/>
            </a:pP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Target marketing </a:t>
            </a:r>
            <a:r>
              <a:rPr lang="en-US" sz="2000" dirty="0" smtClean="0">
                <a:solidFill>
                  <a:srgbClr val="0070C0"/>
                </a:solidFill>
                <a:latin typeface="+mj-lt"/>
                <a:cs typeface="Times New Roman" pitchFamily="18" charset="0"/>
              </a:rPr>
              <a:t>&amp;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two-way communication </a:t>
            </a:r>
            <a:r>
              <a:rPr lang="en-US" sz="2000" dirty="0" smtClean="0">
                <a:solidFill>
                  <a:srgbClr val="0070C0"/>
                </a:solidFill>
                <a:latin typeface="+mj-lt"/>
                <a:cs typeface="Times New Roman" pitchFamily="18" charset="0"/>
              </a:rPr>
              <a:t>are easier, thanks to the proliferation of special-interest magazines, TV channels, &amp; Internet newsgroups, social media. </a:t>
            </a:r>
          </a:p>
          <a:p>
            <a:pPr marL="731520" lvl="2" indent="-457200" algn="just">
              <a:buSzPct val="95000"/>
              <a:buFont typeface="+mj-lt"/>
              <a:buAutoNum type="arabicPeriod" startAt="2"/>
            </a:pPr>
            <a:endParaRPr lang="en-US" sz="2000" dirty="0">
              <a:solidFill>
                <a:srgbClr val="0070C0"/>
              </a:solidFill>
              <a:latin typeface="+mj-lt"/>
              <a:cs typeface="Times New Roman" pitchFamily="18" charset="0"/>
            </a:endParaRPr>
          </a:p>
          <a:p>
            <a:pPr marL="731520" lvl="2" indent="-457200" algn="just">
              <a:buSzPct val="95000"/>
              <a:buFont typeface="+mj-lt"/>
              <a:buAutoNum type="arabicPeriod" startAt="2"/>
            </a:pPr>
            <a:r>
              <a:rPr lang="en-US" sz="2000" b="1" dirty="0" smtClean="0">
                <a:solidFill>
                  <a:srgbClr val="0070C0"/>
                </a:solidFill>
                <a:latin typeface="+mj-lt"/>
                <a:cs typeface="Times New Roman" pitchFamily="18" charset="0"/>
              </a:rPr>
              <a:t>Extranets</a:t>
            </a:r>
            <a:r>
              <a:rPr lang="en-US" sz="2000" dirty="0" smtClean="0">
                <a:solidFill>
                  <a:srgbClr val="0070C0"/>
                </a:solidFill>
                <a:latin typeface="+mj-lt"/>
                <a:cs typeface="Times New Roman" pitchFamily="18" charset="0"/>
              </a:rPr>
              <a:t> linking </a:t>
            </a:r>
            <a:r>
              <a:rPr lang="en-US" sz="2000" u="sng" dirty="0" smtClean="0">
                <a:solidFill>
                  <a:srgbClr val="0070C0"/>
                </a:solidFill>
                <a:latin typeface="+mj-lt"/>
                <a:cs typeface="Times New Roman" pitchFamily="18" charset="0"/>
              </a:rPr>
              <a:t>suppliers</a:t>
            </a:r>
            <a:r>
              <a:rPr lang="en-US" sz="2000" dirty="0" smtClean="0">
                <a:solidFill>
                  <a:srgbClr val="0070C0"/>
                </a:solidFill>
                <a:latin typeface="+mj-lt"/>
                <a:cs typeface="Times New Roman" pitchFamily="18" charset="0"/>
              </a:rPr>
              <a:t> &amp; </a:t>
            </a:r>
            <a:r>
              <a:rPr lang="en-US" sz="2000" u="sng" dirty="0" smtClean="0">
                <a:solidFill>
                  <a:srgbClr val="0070C0"/>
                </a:solidFill>
                <a:latin typeface="+mj-lt"/>
                <a:cs typeface="Times New Roman" pitchFamily="18" charset="0"/>
              </a:rPr>
              <a:t>distributors</a:t>
            </a:r>
            <a:r>
              <a:rPr lang="en-US" sz="2000" dirty="0" smtClean="0">
                <a:solidFill>
                  <a:srgbClr val="0070C0"/>
                </a:solidFill>
                <a:latin typeface="+mj-lt"/>
                <a:cs typeface="Times New Roman" pitchFamily="18" charset="0"/>
              </a:rPr>
              <a:t> let firms send &amp; receive info, place orders, &amp; make payments more efficiently. </a:t>
            </a:r>
            <a:endParaRPr lang="en-US" sz="2000" dirty="0">
              <a:solidFill>
                <a:srgbClr val="0070C0"/>
              </a:solidFill>
              <a:latin typeface="+mj-lt"/>
              <a:cs typeface="Times New Roman" pitchFamily="18" charset="0"/>
            </a:endParaRPr>
          </a:p>
          <a:p>
            <a:pPr marL="1165860" lvl="4" indent="-342900" algn="just">
              <a:buSzPct val="95000"/>
              <a:buFont typeface="Wingdings" pitchFamily="2" charset="2"/>
              <a:buChar char="v"/>
            </a:pPr>
            <a:r>
              <a:rPr lang="en-US" sz="1800" dirty="0" smtClean="0">
                <a:solidFill>
                  <a:srgbClr val="7030A0"/>
                </a:solidFill>
                <a:latin typeface="+mj-lt"/>
                <a:cs typeface="Times New Roman" pitchFamily="18" charset="0"/>
              </a:rPr>
              <a:t>Marketers can send ads, coupons, samples, &amp; info to customers who have requested them or have given the company permission to send them. </a:t>
            </a:r>
          </a:p>
        </p:txBody>
      </p:sp>
      <p:sp>
        <p:nvSpPr>
          <p:cNvPr id="2" name="Slide Number Placeholder 1"/>
          <p:cNvSpPr>
            <a:spLocks noGrp="1"/>
          </p:cNvSpPr>
          <p:nvPr>
            <p:ph type="sldNum" sz="quarter" idx="12"/>
          </p:nvPr>
        </p:nvSpPr>
        <p:spPr/>
        <p:txBody>
          <a:bodyPr/>
          <a:lstStyle/>
          <a:p>
            <a:fld id="{3C384F24-9843-4FFE-A06E-5D0DE5713CDD}" type="slidenum">
              <a:rPr lang="en-US" smtClean="0"/>
              <a:pPr/>
              <a:t>42</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5674603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616152"/>
          </a:xfrm>
        </p:spPr>
        <p:txBody>
          <a:bodyPr>
            <a:normAutofit/>
          </a:bodyPr>
          <a:lstStyle/>
          <a:p>
            <a:pPr marL="0" lvl="1" indent="0" algn="just">
              <a:buNone/>
            </a:pPr>
            <a:r>
              <a:rPr lang="en-US" dirty="0">
                <a:solidFill>
                  <a:srgbClr val="FF0000"/>
                </a:solidFill>
                <a:latin typeface="+mj-lt"/>
              </a:rPr>
              <a:t>New Company Capabilities (con</a:t>
            </a:r>
            <a:r>
              <a:rPr lang="en-US" dirty="0" smtClean="0">
                <a:solidFill>
                  <a:srgbClr val="FF0000"/>
                </a:solidFill>
                <a:latin typeface="+mj-lt"/>
              </a:rPr>
              <a:t>…)</a:t>
            </a:r>
            <a:endParaRPr lang="en-US" dirty="0" smtClean="0">
              <a:solidFill>
                <a:srgbClr val="0070C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Companies </a:t>
            </a:r>
            <a:r>
              <a:rPr lang="en-US" sz="2000" dirty="0">
                <a:solidFill>
                  <a:srgbClr val="0070C0"/>
                </a:solidFill>
                <a:latin typeface="+mj-lt"/>
                <a:cs typeface="Times New Roman" pitchFamily="18" charset="0"/>
              </a:rPr>
              <a:t>can reach </a:t>
            </a:r>
            <a:r>
              <a:rPr lang="en-US" sz="2000" dirty="0">
                <a:solidFill>
                  <a:srgbClr val="0070C0"/>
                </a:solidFill>
                <a:effectLst>
                  <a:outerShdw blurRad="38100" dist="38100" dir="2700000" algn="tl">
                    <a:srgbClr val="000000">
                      <a:alpha val="43137"/>
                    </a:srgbClr>
                  </a:outerShdw>
                </a:effectLst>
                <a:latin typeface="+mj-lt"/>
                <a:cs typeface="Times New Roman" pitchFamily="18" charset="0"/>
              </a:rPr>
              <a:t>consumers on the move </a:t>
            </a:r>
            <a:r>
              <a:rPr lang="en-US" sz="2000" dirty="0">
                <a:solidFill>
                  <a:srgbClr val="0070C0"/>
                </a:solidFill>
                <a:latin typeface="+mj-lt"/>
                <a:cs typeface="Times New Roman" pitchFamily="18" charset="0"/>
              </a:rPr>
              <a:t>with the </a:t>
            </a:r>
            <a:r>
              <a:rPr lang="en-US" sz="2000" dirty="0">
                <a:solidFill>
                  <a:srgbClr val="C00000"/>
                </a:solidFill>
                <a:latin typeface="+mj-lt"/>
                <a:cs typeface="Times New Roman" pitchFamily="18" charset="0"/>
              </a:rPr>
              <a:t>mobile</a:t>
            </a:r>
            <a:r>
              <a:rPr lang="en-US" sz="2000" dirty="0">
                <a:solidFill>
                  <a:srgbClr val="0070C0"/>
                </a:solidFill>
                <a:latin typeface="+mj-lt"/>
                <a:cs typeface="Times New Roman" pitchFamily="18" charset="0"/>
              </a:rPr>
              <a:t> </a:t>
            </a:r>
            <a:r>
              <a:rPr lang="en-US" sz="2000" dirty="0">
                <a:solidFill>
                  <a:srgbClr val="C00000"/>
                </a:solidFill>
                <a:latin typeface="+mj-lt"/>
                <a:cs typeface="Times New Roman" pitchFamily="18" charset="0"/>
              </a:rPr>
              <a:t>marketing</a:t>
            </a:r>
            <a:r>
              <a:rPr lang="en-US" sz="2000" dirty="0">
                <a:solidFill>
                  <a:srgbClr val="0070C0"/>
                </a:solidFill>
                <a:latin typeface="+mj-lt"/>
                <a:cs typeface="Times New Roman" pitchFamily="18" charset="0"/>
              </a:rPr>
              <a:t>. </a:t>
            </a:r>
            <a:endParaRPr lang="en-US" sz="2000" dirty="0" smtClean="0">
              <a:solidFill>
                <a:srgbClr val="0070C0"/>
              </a:solidFill>
              <a:latin typeface="+mj-lt"/>
              <a:cs typeface="Times New Roman" pitchFamily="18" charset="0"/>
            </a:endParaRPr>
          </a:p>
          <a:p>
            <a:pPr lvl="8" algn="just">
              <a:buFont typeface="Wingdings" panose="05000000000000000000" pitchFamily="2" charset="2"/>
              <a:buChar char="ü"/>
            </a:pPr>
            <a:endParaRPr lang="en-US" sz="1000" dirty="0">
              <a:solidFill>
                <a:srgbClr val="0070C0"/>
              </a:solidFill>
              <a:latin typeface="+mj-lt"/>
              <a:cs typeface="Times New Roman" pitchFamily="18" charset="0"/>
            </a:endParaRPr>
          </a:p>
          <a:p>
            <a:pPr lvl="1" algn="just">
              <a:buFont typeface="Wingdings" panose="05000000000000000000" pitchFamily="2" charset="2"/>
              <a:buChar char="ü"/>
            </a:pPr>
            <a:endParaRPr lang="en-US" sz="2000" dirty="0" smtClean="0">
              <a:solidFill>
                <a:srgbClr val="0070C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Firms can produce individually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differentiated goods</a:t>
            </a:r>
            <a:r>
              <a:rPr lang="en-US" sz="2000" dirty="0" smtClean="0">
                <a:solidFill>
                  <a:srgbClr val="0070C0"/>
                </a:solidFill>
                <a:latin typeface="+mj-lt"/>
                <a:cs typeface="Times New Roman" pitchFamily="18" charset="0"/>
              </a:rPr>
              <a:t>, whether they’re ordered in person, on the phone, or online</a:t>
            </a:r>
            <a:endParaRPr lang="en-US" sz="2000" dirty="0">
              <a:solidFill>
                <a:srgbClr val="0070C0"/>
              </a:solidFill>
              <a:latin typeface="+mj-lt"/>
              <a:cs typeface="Times New Roman" pitchFamily="18" charset="0"/>
            </a:endParaRPr>
          </a:p>
          <a:p>
            <a:pPr lvl="8" algn="just">
              <a:buFont typeface="Wingdings" panose="05000000000000000000" pitchFamily="2" charset="2"/>
              <a:buChar char="ü"/>
            </a:pPr>
            <a:endParaRPr lang="en-US" sz="1000" dirty="0">
              <a:solidFill>
                <a:srgbClr val="0070C0"/>
              </a:solidFill>
              <a:latin typeface="+mj-lt"/>
              <a:cs typeface="Times New Roman" pitchFamily="18" charset="0"/>
            </a:endParaRPr>
          </a:p>
          <a:p>
            <a:pPr lvl="1" algn="just">
              <a:buFont typeface="Wingdings" panose="05000000000000000000" pitchFamily="2" charset="2"/>
              <a:buChar char="ü"/>
            </a:pPr>
            <a:endParaRPr lang="en-US" sz="2000" dirty="0" smtClean="0">
              <a:solidFill>
                <a:srgbClr val="0070C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Managers can improve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purchasing</a:t>
            </a:r>
            <a:r>
              <a:rPr lang="en-US" sz="2000" dirty="0" smtClean="0">
                <a:solidFill>
                  <a:srgbClr val="0070C0"/>
                </a:solidFill>
                <a:latin typeface="+mj-lt"/>
                <a:cs typeface="Times New Roman" pitchFamily="18" charset="0"/>
              </a:rPr>
              <a:t>,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recruiting</a:t>
            </a:r>
            <a:r>
              <a:rPr lang="en-US" sz="2000" dirty="0" smtClean="0">
                <a:solidFill>
                  <a:srgbClr val="0070C0"/>
                </a:solidFill>
                <a:latin typeface="+mj-lt"/>
                <a:cs typeface="Times New Roman" pitchFamily="18" charset="0"/>
              </a:rPr>
              <a:t>,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training</a:t>
            </a:r>
            <a:r>
              <a:rPr lang="en-US" sz="2000" dirty="0" smtClean="0">
                <a:solidFill>
                  <a:srgbClr val="0070C0"/>
                </a:solidFill>
                <a:latin typeface="+mj-lt"/>
                <a:cs typeface="Times New Roman" pitchFamily="18" charset="0"/>
              </a:rPr>
              <a:t>, &amp;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internal</a:t>
            </a:r>
            <a:r>
              <a:rPr lang="en-US" sz="2000" dirty="0" smtClean="0">
                <a:solidFill>
                  <a:srgbClr val="0070C0"/>
                </a:solidFill>
                <a:latin typeface="+mj-lt"/>
                <a:cs typeface="Times New Roman" pitchFamily="18" charset="0"/>
              </a:rPr>
              <a:t> &amp;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external</a:t>
            </a:r>
            <a:r>
              <a:rPr lang="en-US" sz="2000" dirty="0" smtClean="0">
                <a:solidFill>
                  <a:srgbClr val="0070C0"/>
                </a:solidFill>
                <a:latin typeface="+mj-lt"/>
                <a:cs typeface="Times New Roman" pitchFamily="18" charset="0"/>
              </a:rPr>
              <a:t>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communications</a:t>
            </a:r>
            <a:r>
              <a:rPr lang="en-US" sz="2000" dirty="0" smtClean="0">
                <a:solidFill>
                  <a:srgbClr val="0070C0"/>
                </a:solidFill>
                <a:latin typeface="+mj-lt"/>
                <a:cs typeface="Times New Roman" pitchFamily="18" charset="0"/>
              </a:rPr>
              <a:t>. </a:t>
            </a:r>
          </a:p>
          <a:p>
            <a:pPr lvl="8" algn="just"/>
            <a:endParaRPr lang="en-US" sz="1000" dirty="0">
              <a:solidFill>
                <a:srgbClr val="0070C0"/>
              </a:solidFill>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43</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13330618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3581400"/>
          </a:xfrm>
        </p:spPr>
        <p:txBody>
          <a:bodyPr>
            <a:normAutofit/>
          </a:bodyPr>
          <a:lstStyle/>
          <a:p>
            <a:pPr marL="0" lvl="1" indent="0" algn="just">
              <a:buNone/>
            </a:pPr>
            <a:r>
              <a:rPr lang="en-US" dirty="0">
                <a:solidFill>
                  <a:srgbClr val="FF0000"/>
                </a:solidFill>
                <a:latin typeface="+mj-lt"/>
              </a:rPr>
              <a:t>New Company Capabilities (con</a:t>
            </a:r>
            <a:r>
              <a:rPr lang="en-US" dirty="0" smtClean="0">
                <a:solidFill>
                  <a:srgbClr val="FF0000"/>
                </a:solidFill>
                <a:latin typeface="+mj-lt"/>
              </a:rPr>
              <a:t>…)</a:t>
            </a:r>
            <a:endParaRPr lang="en-US" dirty="0" smtClean="0">
              <a:solidFill>
                <a:srgbClr val="0070C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Corporate buyers </a:t>
            </a:r>
            <a:r>
              <a:rPr lang="en-US" sz="2000" dirty="0" smtClean="0">
                <a:solidFill>
                  <a:srgbClr val="0070C0"/>
                </a:solidFill>
                <a:latin typeface="+mj-lt"/>
                <a:cs typeface="Times New Roman" pitchFamily="18" charset="0"/>
              </a:rPr>
              <a:t>can achieve substantial savings by using the Internet </a:t>
            </a:r>
            <a:r>
              <a:rPr lang="en-US" sz="2000" u="sng" dirty="0" smtClean="0">
                <a:solidFill>
                  <a:srgbClr val="0070C0"/>
                </a:solidFill>
                <a:latin typeface="+mj-lt"/>
                <a:cs typeface="Times New Roman" pitchFamily="18" charset="0"/>
              </a:rPr>
              <a:t>to compare seller’s prices </a:t>
            </a:r>
            <a:r>
              <a:rPr lang="en-US" sz="2000" dirty="0" smtClean="0">
                <a:solidFill>
                  <a:srgbClr val="0070C0"/>
                </a:solidFill>
                <a:latin typeface="+mj-lt"/>
                <a:cs typeface="Times New Roman" pitchFamily="18" charset="0"/>
              </a:rPr>
              <a:t>and </a:t>
            </a:r>
            <a:r>
              <a:rPr lang="en-US" sz="2000" u="sng" dirty="0" smtClean="0">
                <a:solidFill>
                  <a:srgbClr val="0070C0"/>
                </a:solidFill>
                <a:latin typeface="+mj-lt"/>
                <a:cs typeface="Times New Roman" pitchFamily="18" charset="0"/>
              </a:rPr>
              <a:t>to purchase materials at auction </a:t>
            </a:r>
            <a:r>
              <a:rPr lang="en-US" sz="2000" dirty="0" smtClean="0">
                <a:solidFill>
                  <a:srgbClr val="0070C0"/>
                </a:solidFill>
                <a:latin typeface="+mj-lt"/>
                <a:cs typeface="Times New Roman" pitchFamily="18" charset="0"/>
              </a:rPr>
              <a:t>or by </a:t>
            </a:r>
            <a:r>
              <a:rPr lang="en-US" sz="2000" u="sng" dirty="0" smtClean="0">
                <a:solidFill>
                  <a:srgbClr val="0070C0"/>
                </a:solidFill>
                <a:latin typeface="+mj-lt"/>
                <a:cs typeface="Times New Roman" pitchFamily="18" charset="0"/>
              </a:rPr>
              <a:t>posting their own terms</a:t>
            </a:r>
            <a:r>
              <a:rPr lang="en-US" sz="2000" dirty="0" smtClean="0">
                <a:solidFill>
                  <a:srgbClr val="0070C0"/>
                </a:solidFill>
                <a:latin typeface="+mj-lt"/>
                <a:cs typeface="Times New Roman" pitchFamily="18" charset="0"/>
              </a:rPr>
              <a:t>. </a:t>
            </a:r>
          </a:p>
          <a:p>
            <a:pPr lvl="8" algn="just">
              <a:buFont typeface="Wingdings" panose="05000000000000000000" pitchFamily="2" charset="2"/>
              <a:buChar char="ü"/>
            </a:pPr>
            <a:endParaRPr lang="en-US" sz="1000" dirty="0">
              <a:solidFill>
                <a:srgbClr val="0070C0"/>
              </a:solidFill>
              <a:latin typeface="+mj-lt"/>
              <a:cs typeface="Times New Roman" pitchFamily="18" charset="0"/>
            </a:endParaRPr>
          </a:p>
          <a:p>
            <a:pPr lvl="1" algn="just">
              <a:buFont typeface="Wingdings" panose="05000000000000000000" pitchFamily="2" charset="2"/>
              <a:buChar char="ü"/>
            </a:pPr>
            <a:endParaRPr lang="en-US" sz="2000" dirty="0" smtClean="0">
              <a:solidFill>
                <a:srgbClr val="0070C0"/>
              </a:solidFill>
              <a:latin typeface="+mj-lt"/>
              <a:cs typeface="Times New Roman" pitchFamily="18" charset="0"/>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Firms can also </a:t>
            </a:r>
            <a:r>
              <a:rPr lang="en-US" sz="2000" dirty="0" smtClean="0">
                <a:solidFill>
                  <a:srgbClr val="0070C0"/>
                </a:solidFill>
                <a:effectLst>
                  <a:outerShdw blurRad="38100" dist="38100" dir="2700000" algn="tl">
                    <a:srgbClr val="000000">
                      <a:alpha val="43137"/>
                    </a:srgbClr>
                  </a:outerShdw>
                </a:effectLst>
                <a:latin typeface="+mj-lt"/>
                <a:cs typeface="Times New Roman" pitchFamily="18" charset="0"/>
              </a:rPr>
              <a:t>recruit new employees online</a:t>
            </a:r>
            <a:r>
              <a:rPr lang="en-US" sz="2000" dirty="0" smtClean="0">
                <a:solidFill>
                  <a:srgbClr val="0070C0"/>
                </a:solidFill>
                <a:latin typeface="+mj-lt"/>
                <a:cs typeface="Times New Roman" pitchFamily="18" charset="0"/>
              </a:rPr>
              <a:t>, and many are also preparing Internet training products for download to employees, dealers, and agents. </a:t>
            </a:r>
            <a:endParaRPr lang="en-US" sz="20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44</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New Marketing Realities</a:t>
            </a:r>
            <a:endParaRPr lang="en-US" sz="3600" dirty="0">
              <a:solidFill>
                <a:srgbClr val="002060"/>
              </a:solidFill>
            </a:endParaRPr>
          </a:p>
        </p:txBody>
      </p:sp>
    </p:spTree>
    <p:extLst>
      <p:ext uri="{BB962C8B-B14F-4D97-AF65-F5344CB8AC3E}">
        <p14:creationId xmlns:p14="http://schemas.microsoft.com/office/powerpoint/2010/main" val="2086486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solidFill>
                  <a:srgbClr val="002060"/>
                </a:solidFill>
                <a:latin typeface="+mj-lt"/>
              </a:rPr>
              <a:t>Subject covered in this chapter: </a:t>
            </a:r>
          </a:p>
          <a:p>
            <a:pPr marL="1371600" indent="-457200">
              <a:buFont typeface="+mj-lt"/>
              <a:buAutoNum type="arabicParenR"/>
            </a:pPr>
            <a:r>
              <a:rPr lang="en-US" sz="1800" dirty="0" smtClean="0">
                <a:solidFill>
                  <a:srgbClr val="C00000"/>
                </a:solidFill>
                <a:latin typeface="+mj-lt"/>
              </a:rPr>
              <a:t>The importance of Marketing  (5-6)</a:t>
            </a:r>
          </a:p>
          <a:p>
            <a:pPr marL="1371600" indent="-457200">
              <a:buFont typeface="+mj-lt"/>
              <a:buAutoNum type="arabicParenR"/>
            </a:pPr>
            <a:r>
              <a:rPr lang="en-US" sz="1800" dirty="0">
                <a:solidFill>
                  <a:srgbClr val="C00000"/>
                </a:solidFill>
                <a:latin typeface="+mj-lt"/>
              </a:rPr>
              <a:t>The Scope of Marketing (7-19)</a:t>
            </a:r>
          </a:p>
          <a:p>
            <a:pPr marL="1371600" indent="-457200">
              <a:buFont typeface="+mj-lt"/>
              <a:buAutoNum type="arabicParenR"/>
            </a:pPr>
            <a:r>
              <a:rPr lang="en-US" sz="1800" dirty="0">
                <a:solidFill>
                  <a:srgbClr val="C00000"/>
                </a:solidFill>
                <a:latin typeface="+mj-lt"/>
              </a:rPr>
              <a:t>Key Customer Markets (20-24)</a:t>
            </a:r>
          </a:p>
          <a:p>
            <a:pPr marL="1371600" indent="-457200">
              <a:buFont typeface="+mj-lt"/>
              <a:buAutoNum type="arabicParenR"/>
            </a:pPr>
            <a:r>
              <a:rPr lang="en-US" sz="1800" dirty="0">
                <a:solidFill>
                  <a:srgbClr val="0070C0"/>
                </a:solidFill>
                <a:latin typeface="+mj-lt"/>
              </a:rPr>
              <a:t>Marketing in Practice (</a:t>
            </a:r>
            <a:r>
              <a:rPr lang="en-US" sz="1800" dirty="0" smtClean="0">
                <a:solidFill>
                  <a:srgbClr val="0070C0"/>
                </a:solidFill>
                <a:latin typeface="+mj-lt"/>
              </a:rPr>
              <a:t>26-29)</a:t>
            </a:r>
            <a:endParaRPr lang="en-US" sz="1800" dirty="0">
              <a:solidFill>
                <a:srgbClr val="0070C0"/>
              </a:solidFill>
              <a:latin typeface="+mj-lt"/>
            </a:endParaRPr>
          </a:p>
          <a:p>
            <a:pPr marL="1371600" indent="-457200">
              <a:buFont typeface="+mj-lt"/>
              <a:buAutoNum type="arabicParenR"/>
            </a:pPr>
            <a:r>
              <a:rPr lang="en-US" sz="1800" dirty="0">
                <a:solidFill>
                  <a:srgbClr val="0070C0"/>
                </a:solidFill>
                <a:latin typeface="+mj-lt"/>
              </a:rPr>
              <a:t>Core Marketing Concepts </a:t>
            </a:r>
            <a:r>
              <a:rPr lang="en-US" sz="1800" dirty="0" smtClean="0">
                <a:solidFill>
                  <a:srgbClr val="0070C0"/>
                </a:solidFill>
                <a:latin typeface="+mj-lt"/>
              </a:rPr>
              <a:t>(30-38)</a:t>
            </a:r>
            <a:endParaRPr lang="en-US" sz="1800" dirty="0">
              <a:solidFill>
                <a:srgbClr val="0070C0"/>
              </a:solidFill>
              <a:latin typeface="+mj-lt"/>
            </a:endParaRPr>
          </a:p>
          <a:p>
            <a:pPr marL="1371600" indent="-457200">
              <a:buFont typeface="+mj-lt"/>
              <a:buAutoNum type="arabicParenR"/>
            </a:pPr>
            <a:r>
              <a:rPr lang="en-US" sz="1800" dirty="0">
                <a:solidFill>
                  <a:srgbClr val="0070C0"/>
                </a:solidFill>
                <a:latin typeface="+mj-lt"/>
              </a:rPr>
              <a:t>New Marketing Realities (</a:t>
            </a:r>
            <a:r>
              <a:rPr lang="en-US" sz="1800" dirty="0" smtClean="0">
                <a:solidFill>
                  <a:srgbClr val="0070C0"/>
                </a:solidFill>
                <a:latin typeface="+mj-lt"/>
              </a:rPr>
              <a:t>39-44)</a:t>
            </a:r>
            <a:endParaRPr lang="en-US" sz="1800" dirty="0">
              <a:solidFill>
                <a:srgbClr val="0070C0"/>
              </a:solidFill>
              <a:latin typeface="+mj-lt"/>
            </a:endParaRPr>
          </a:p>
          <a:p>
            <a:pPr marL="1371600" indent="-457200">
              <a:buFont typeface="+mj-lt"/>
              <a:buAutoNum type="arabicParenR"/>
            </a:pPr>
            <a:r>
              <a:rPr lang="en-US" sz="1800" dirty="0">
                <a:solidFill>
                  <a:srgbClr val="7030A0"/>
                </a:solidFill>
                <a:latin typeface="+mj-lt"/>
              </a:rPr>
              <a:t>Companies Orientation towards Marketing (</a:t>
            </a:r>
            <a:r>
              <a:rPr lang="en-US" sz="1800" dirty="0" smtClean="0">
                <a:solidFill>
                  <a:srgbClr val="7030A0"/>
                </a:solidFill>
                <a:latin typeface="+mj-lt"/>
              </a:rPr>
              <a:t>46-67)</a:t>
            </a:r>
            <a:endParaRPr lang="en-US" sz="1800" dirty="0">
              <a:solidFill>
                <a:srgbClr val="7030A0"/>
              </a:solidFill>
              <a:latin typeface="+mj-lt"/>
            </a:endParaRPr>
          </a:p>
          <a:p>
            <a:pPr marL="1371600" indent="-457200">
              <a:buFont typeface="+mj-lt"/>
              <a:buAutoNum type="arabicParenR"/>
            </a:pPr>
            <a:r>
              <a:rPr lang="en-US" sz="1800" dirty="0">
                <a:solidFill>
                  <a:srgbClr val="7030A0"/>
                </a:solidFill>
                <a:latin typeface="+mj-lt"/>
              </a:rPr>
              <a:t>Marketing Management Tasks (</a:t>
            </a:r>
            <a:r>
              <a:rPr lang="en-US" sz="1800" dirty="0" smtClean="0">
                <a:solidFill>
                  <a:srgbClr val="7030A0"/>
                </a:solidFill>
                <a:latin typeface="+mj-lt"/>
              </a:rPr>
              <a:t>68)</a:t>
            </a:r>
            <a:endParaRPr lang="en-US" sz="1800" dirty="0">
              <a:solidFill>
                <a:srgbClr val="7030A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45</a:t>
            </a:fld>
            <a:endParaRPr lang="en-US"/>
          </a:p>
        </p:txBody>
      </p:sp>
    </p:spTree>
    <p:extLst>
      <p:ext uri="{BB962C8B-B14F-4D97-AF65-F5344CB8AC3E}">
        <p14:creationId xmlns:p14="http://schemas.microsoft.com/office/powerpoint/2010/main" val="7175010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648200"/>
          </a:xfrm>
        </p:spPr>
        <p:txBody>
          <a:bodyPr>
            <a:normAutofit/>
          </a:bodyPr>
          <a:lstStyle/>
          <a:p>
            <a:pPr marL="514350" lvl="1" indent="-514350" algn="just">
              <a:buFont typeface="+mj-lt"/>
              <a:buAutoNum type="arabicPeriod"/>
            </a:pPr>
            <a:r>
              <a:rPr lang="en-US" sz="2800" b="1" dirty="0" smtClean="0">
                <a:solidFill>
                  <a:srgbClr val="FF0000"/>
                </a:solidFill>
                <a:latin typeface="+mj-lt"/>
              </a:rPr>
              <a:t>The Production Concept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It holds that consumers will prefer products that are widely available and inexpensive.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Managers of production-oriented businesses concentrate on achieving high </a:t>
            </a:r>
            <a:r>
              <a:rPr lang="en-US" sz="1800" u="sng" dirty="0" smtClean="0">
                <a:solidFill>
                  <a:srgbClr val="7030A0"/>
                </a:solidFill>
                <a:latin typeface="+mj-lt"/>
                <a:cs typeface="Times New Roman" pitchFamily="18" charset="0"/>
              </a:rPr>
              <a:t>production efficiency</a:t>
            </a:r>
            <a:r>
              <a:rPr lang="en-US" sz="2000" dirty="0" smtClean="0">
                <a:solidFill>
                  <a:srgbClr val="0070C0"/>
                </a:solidFill>
                <a:latin typeface="+mj-lt"/>
                <a:cs typeface="Times New Roman" pitchFamily="18" charset="0"/>
              </a:rPr>
              <a:t>, </a:t>
            </a:r>
            <a:r>
              <a:rPr lang="en-US" sz="1800" u="sng" dirty="0" smtClean="0">
                <a:solidFill>
                  <a:srgbClr val="7030A0"/>
                </a:solidFill>
                <a:latin typeface="+mj-lt"/>
                <a:cs typeface="Times New Roman" pitchFamily="18" charset="0"/>
              </a:rPr>
              <a:t>low costs</a:t>
            </a:r>
            <a:r>
              <a:rPr lang="en-US" sz="2000" dirty="0" smtClean="0">
                <a:solidFill>
                  <a:srgbClr val="0070C0"/>
                </a:solidFill>
                <a:latin typeface="+mj-lt"/>
                <a:cs typeface="Times New Roman" pitchFamily="18" charset="0"/>
              </a:rPr>
              <a:t>, &amp; </a:t>
            </a:r>
            <a:r>
              <a:rPr lang="en-US" sz="1800" u="sng" dirty="0" smtClean="0">
                <a:solidFill>
                  <a:srgbClr val="7030A0"/>
                </a:solidFill>
                <a:latin typeface="+mj-lt"/>
                <a:cs typeface="Times New Roman" pitchFamily="18" charset="0"/>
              </a:rPr>
              <a:t>mass distribution</a:t>
            </a:r>
            <a:r>
              <a:rPr lang="en-US" sz="2000" dirty="0" smtClean="0">
                <a:solidFill>
                  <a:srgbClr val="0070C0"/>
                </a:solidFill>
                <a:latin typeface="+mj-lt"/>
                <a:cs typeface="Times New Roman" pitchFamily="18" charset="0"/>
              </a:rPr>
              <a:t>. </a:t>
            </a:r>
          </a:p>
          <a:p>
            <a:pPr lvl="2" algn="just">
              <a:buFont typeface="Wingdings" panose="05000000000000000000" pitchFamily="2" charset="2"/>
              <a:buChar char="ü"/>
            </a:pPr>
            <a:endParaRPr lang="en-US" sz="1300" dirty="0" smtClean="0">
              <a:solidFill>
                <a:srgbClr val="002060"/>
              </a:solidFill>
              <a:latin typeface="+mj-lt"/>
            </a:endParaRPr>
          </a:p>
          <a:p>
            <a:pPr marL="514350" lvl="1" indent="-514350" algn="just">
              <a:buFont typeface="+mj-lt"/>
              <a:buAutoNum type="arabicPeriod"/>
            </a:pPr>
            <a:r>
              <a:rPr lang="en-US" sz="2800" b="1" dirty="0" smtClean="0">
                <a:solidFill>
                  <a:srgbClr val="FF0000"/>
                </a:solidFill>
                <a:latin typeface="+mj-lt"/>
              </a:rPr>
              <a:t>The Product Concept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It proposes that consumers favor products that offer the most quality, performance, &amp; innovative features.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Managers in these organizations focus on making </a:t>
            </a:r>
            <a:r>
              <a:rPr lang="en-US" sz="1800" u="sng" dirty="0" smtClean="0">
                <a:solidFill>
                  <a:srgbClr val="7030A0"/>
                </a:solidFill>
                <a:latin typeface="+mj-lt"/>
                <a:cs typeface="Times New Roman" pitchFamily="18" charset="0"/>
              </a:rPr>
              <a:t>superior products</a:t>
            </a:r>
            <a:r>
              <a:rPr lang="en-US" sz="2000" dirty="0" smtClean="0">
                <a:solidFill>
                  <a:srgbClr val="0070C0"/>
                </a:solidFill>
                <a:latin typeface="+mj-lt"/>
                <a:cs typeface="Times New Roman" pitchFamily="18" charset="0"/>
              </a:rPr>
              <a:t> &amp; improve them over time. </a:t>
            </a:r>
          </a:p>
          <a:p>
            <a:pPr lvl="2" algn="just">
              <a:buFont typeface="Wingdings" panose="05000000000000000000" pitchFamily="2" charset="2"/>
              <a:buChar char="ü"/>
            </a:pPr>
            <a:endParaRPr lang="en-US" sz="1300" dirty="0">
              <a:solidFill>
                <a:srgbClr val="002060"/>
              </a:solidFill>
              <a:latin typeface="+mj-lt"/>
            </a:endParaRPr>
          </a:p>
          <a:p>
            <a:pPr lvl="2" algn="just">
              <a:buFont typeface="Wingdings" panose="05000000000000000000" pitchFamily="2" charset="2"/>
              <a:buChar char="ü"/>
            </a:pPr>
            <a:endParaRPr lang="en-US" sz="1300" dirty="0" smtClean="0">
              <a:solidFill>
                <a:srgbClr val="002060"/>
              </a:solidFill>
              <a:latin typeface="+mj-lt"/>
            </a:endParaRPr>
          </a:p>
          <a:p>
            <a:pPr lvl="2" algn="just">
              <a:buFont typeface="Wingdings" panose="05000000000000000000" pitchFamily="2" charset="2"/>
              <a:buChar char="ü"/>
            </a:pPr>
            <a:endParaRPr lang="en-US" sz="1300"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46</a:t>
            </a:fld>
            <a:endParaRPr lang="en-US">
              <a:latin typeface="+mj-lt"/>
            </a:endParaRPr>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29520959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3276600"/>
          </a:xfrm>
        </p:spPr>
        <p:txBody>
          <a:bodyPr/>
          <a:lstStyle/>
          <a:p>
            <a:pPr marL="342900" lvl="1" indent="-342900" algn="just">
              <a:buFont typeface="+mj-lt"/>
              <a:buAutoNum type="arabicPeriod" startAt="3"/>
            </a:pPr>
            <a:r>
              <a:rPr lang="en-US" sz="2800" b="1" dirty="0">
                <a:solidFill>
                  <a:srgbClr val="FF0000"/>
                </a:solidFill>
                <a:latin typeface="+mj-lt"/>
              </a:rPr>
              <a:t>The Selling Concept </a:t>
            </a:r>
          </a:p>
          <a:p>
            <a:pPr lvl="2" algn="just">
              <a:buFont typeface="Wingdings" panose="05000000000000000000" pitchFamily="2" charset="2"/>
              <a:buChar char="ü"/>
            </a:pPr>
            <a:r>
              <a:rPr lang="en-US" sz="1800" dirty="0">
                <a:solidFill>
                  <a:srgbClr val="0070C0"/>
                </a:solidFill>
                <a:latin typeface="+mj-lt"/>
                <a:cs typeface="Times New Roman" pitchFamily="18" charset="0"/>
              </a:rPr>
              <a:t>It holds that consumers &amp; businesses, if left alone, won’t buy enough of the organization products; the organization must undertake and aggressive selling &amp; promotion effort. </a:t>
            </a:r>
          </a:p>
          <a:p>
            <a:pPr lvl="3" algn="just">
              <a:buFont typeface="Wingdings" panose="05000000000000000000" pitchFamily="2" charset="2"/>
              <a:buChar char="ü"/>
            </a:pPr>
            <a:r>
              <a:rPr lang="en-US" sz="1600" dirty="0">
                <a:solidFill>
                  <a:srgbClr val="7030A0"/>
                </a:solidFill>
                <a:latin typeface="+mj-lt"/>
                <a:cs typeface="Times New Roman" pitchFamily="18" charset="0"/>
              </a:rPr>
              <a:t>The selling concept is practiced most aggressively with unsold goods, goods that buyers normally do not think of buying, such as insurance. </a:t>
            </a:r>
            <a:endParaRPr lang="en-US" sz="1600" dirty="0" smtClean="0">
              <a:solidFill>
                <a:srgbClr val="7030A0"/>
              </a:solidFill>
              <a:latin typeface="+mj-lt"/>
              <a:cs typeface="Times New Roman" pitchFamily="18" charset="0"/>
            </a:endParaRPr>
          </a:p>
          <a:p>
            <a:pPr lvl="3" algn="just">
              <a:buFont typeface="Wingdings" panose="05000000000000000000" pitchFamily="2" charset="2"/>
              <a:buChar char="ü"/>
            </a:pPr>
            <a:endParaRPr lang="en-US" sz="1700" dirty="0">
              <a:solidFill>
                <a:srgbClr val="0070C0"/>
              </a:solidFill>
              <a:latin typeface="+mj-lt"/>
              <a:cs typeface="Times New Roman" pitchFamily="18" charset="0"/>
            </a:endParaRPr>
          </a:p>
          <a:p>
            <a:pPr lvl="2" algn="just">
              <a:buFont typeface="Wingdings" panose="05000000000000000000" pitchFamily="2" charset="2"/>
              <a:buChar char="ü"/>
            </a:pPr>
            <a:r>
              <a:rPr lang="en-US" sz="1800" dirty="0">
                <a:solidFill>
                  <a:srgbClr val="0070C0"/>
                </a:solidFill>
                <a:latin typeface="+mj-lt"/>
                <a:cs typeface="Times New Roman" pitchFamily="18" charset="0"/>
              </a:rPr>
              <a:t>Most firms also practice the selling concept when they have overcapacity; their aim is to sell what they make, rather than make what the market wants. </a:t>
            </a:r>
            <a:endParaRPr lang="en-US" sz="1800" dirty="0" smtClean="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47</a:t>
            </a:fld>
            <a:endParaRPr lang="en-US"/>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2004043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124200"/>
          </a:xfrm>
        </p:spPr>
        <p:txBody>
          <a:bodyPr/>
          <a:lstStyle/>
          <a:p>
            <a:pPr marL="342900" lvl="1" indent="-342900" algn="just">
              <a:buFont typeface="+mj-lt"/>
              <a:buAutoNum type="arabicPeriod" startAt="4"/>
            </a:pPr>
            <a:r>
              <a:rPr lang="en-US" sz="2800" b="1" dirty="0" smtClean="0">
                <a:solidFill>
                  <a:srgbClr val="FF0000"/>
                </a:solidFill>
                <a:latin typeface="+mj-lt"/>
              </a:rPr>
              <a:t>The </a:t>
            </a:r>
            <a:r>
              <a:rPr lang="en-US" sz="2800" b="1" dirty="0">
                <a:solidFill>
                  <a:srgbClr val="FF0000"/>
                </a:solidFill>
                <a:latin typeface="+mj-lt"/>
              </a:rPr>
              <a:t>Marketing Concept </a:t>
            </a:r>
          </a:p>
          <a:p>
            <a:pPr lvl="2" algn="just">
              <a:buFont typeface="Wingdings" panose="05000000000000000000" pitchFamily="2" charset="2"/>
              <a:buChar char="ü"/>
            </a:pPr>
            <a:r>
              <a:rPr lang="en-US" sz="1800" dirty="0">
                <a:solidFill>
                  <a:srgbClr val="0070C0"/>
                </a:solidFill>
                <a:latin typeface="+mj-lt"/>
                <a:cs typeface="Times New Roman" pitchFamily="18" charset="0"/>
              </a:rPr>
              <a:t>Instead of product-centered, “</a:t>
            </a:r>
            <a:r>
              <a:rPr lang="en-US" sz="1600" u="sng" dirty="0">
                <a:solidFill>
                  <a:srgbClr val="002060"/>
                </a:solidFill>
                <a:latin typeface="+mj-lt"/>
                <a:cs typeface="Times New Roman" pitchFamily="18" charset="0"/>
              </a:rPr>
              <a:t>make-&amp;-sell</a:t>
            </a:r>
            <a:r>
              <a:rPr lang="en-US" sz="1800" dirty="0">
                <a:solidFill>
                  <a:srgbClr val="0070C0"/>
                </a:solidFill>
                <a:latin typeface="+mj-lt"/>
                <a:cs typeface="Times New Roman" pitchFamily="18" charset="0"/>
              </a:rPr>
              <a:t>” philosophy, business shifted to customer-centered, “</a:t>
            </a:r>
            <a:r>
              <a:rPr lang="en-US" sz="1600" u="sng" dirty="0">
                <a:solidFill>
                  <a:srgbClr val="002060"/>
                </a:solidFill>
                <a:latin typeface="+mj-lt"/>
                <a:cs typeface="Times New Roman" pitchFamily="18" charset="0"/>
              </a:rPr>
              <a:t>sense-&amp;-Respond</a:t>
            </a:r>
            <a:r>
              <a:rPr lang="en-US" sz="1800" dirty="0">
                <a:solidFill>
                  <a:srgbClr val="0070C0"/>
                </a:solidFill>
                <a:latin typeface="+mj-lt"/>
                <a:cs typeface="Times New Roman" pitchFamily="18" charset="0"/>
              </a:rPr>
              <a:t>” philosophy. </a:t>
            </a:r>
          </a:p>
          <a:p>
            <a:pPr lvl="3" algn="just">
              <a:buFont typeface="Wingdings" panose="05000000000000000000" pitchFamily="2" charset="2"/>
              <a:buChar char="ü"/>
            </a:pPr>
            <a:r>
              <a:rPr lang="en-US" sz="1600" dirty="0">
                <a:solidFill>
                  <a:srgbClr val="7030A0"/>
                </a:solidFill>
                <a:latin typeface="+mj-lt"/>
                <a:cs typeface="Times New Roman" pitchFamily="18" charset="0"/>
              </a:rPr>
              <a:t>The job is not to find the right customers for your products, but to find the right products for your customers. </a:t>
            </a:r>
            <a:endParaRPr lang="en-US" sz="1600" dirty="0" smtClean="0">
              <a:solidFill>
                <a:srgbClr val="7030A0"/>
              </a:solidFill>
              <a:latin typeface="+mj-lt"/>
              <a:cs typeface="Times New Roman" pitchFamily="18" charset="0"/>
            </a:endParaRPr>
          </a:p>
          <a:p>
            <a:pPr lvl="3" algn="just">
              <a:buFont typeface="Wingdings" panose="05000000000000000000" pitchFamily="2" charset="2"/>
              <a:buChar char="ü"/>
            </a:pPr>
            <a:endParaRPr lang="en-US" sz="1600" dirty="0">
              <a:solidFill>
                <a:srgbClr val="7030A0"/>
              </a:solidFill>
              <a:latin typeface="+mj-lt"/>
              <a:cs typeface="Times New Roman" pitchFamily="18" charset="0"/>
            </a:endParaRPr>
          </a:p>
          <a:p>
            <a:pPr lvl="2" algn="just">
              <a:buFont typeface="Wingdings" panose="05000000000000000000" pitchFamily="2" charset="2"/>
              <a:buChar char="ü"/>
            </a:pPr>
            <a:r>
              <a:rPr lang="en-US" sz="1800" dirty="0">
                <a:solidFill>
                  <a:srgbClr val="0070C0"/>
                </a:solidFill>
                <a:latin typeface="+mj-lt"/>
                <a:cs typeface="Times New Roman" pitchFamily="18" charset="0"/>
              </a:rPr>
              <a:t>The marketing concept holds that the key to achieving organizational goals is being more effective than competitors in creating, delivering, &amp; communicating superior customer value to your chosen target markets</a:t>
            </a:r>
            <a:r>
              <a:rPr lang="en-US" sz="1800" dirty="0">
                <a:solidFill>
                  <a:srgbClr val="002060"/>
                </a:solidFill>
                <a:latin typeface="+mj-lt"/>
                <a:cs typeface="Times New Roman" pitchFamily="18" charset="0"/>
              </a:rPr>
              <a:t>. </a:t>
            </a:r>
          </a:p>
          <a:p>
            <a:pPr lvl="2" algn="just"/>
            <a:endParaRPr lang="en-US" sz="1800" dirty="0">
              <a:solidFill>
                <a:srgbClr val="0070C0"/>
              </a:solidFill>
              <a:latin typeface="+mj-lt"/>
              <a:cs typeface="Times New Roman" pitchFamily="18" charset="0"/>
            </a:endParaRPr>
          </a:p>
          <a:p>
            <a:endParaRPr lang="en-US"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48</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24802681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8229600" cy="4724400"/>
          </a:xfrm>
        </p:spPr>
        <p:txBody>
          <a:bodyPr>
            <a:normAutofit/>
          </a:bodyPr>
          <a:lstStyle/>
          <a:p>
            <a:pPr marL="342900" lvl="1" indent="-342900" algn="just">
              <a:buFont typeface="+mj-lt"/>
              <a:buAutoNum type="arabicPeriod" startAt="5"/>
            </a:pPr>
            <a:r>
              <a:rPr lang="en-US" sz="2800" b="1" dirty="0" smtClean="0">
                <a:solidFill>
                  <a:srgbClr val="FF0000"/>
                </a:solidFill>
                <a:latin typeface="+mj-lt"/>
              </a:rPr>
              <a:t>The </a:t>
            </a:r>
            <a:r>
              <a:rPr lang="en-US" sz="2800" b="1" dirty="0">
                <a:solidFill>
                  <a:srgbClr val="FF0000"/>
                </a:solidFill>
                <a:latin typeface="+mj-lt"/>
              </a:rPr>
              <a:t>Holistic Marketing </a:t>
            </a:r>
            <a:r>
              <a:rPr lang="en-US" sz="2800" b="1" dirty="0" smtClean="0">
                <a:solidFill>
                  <a:srgbClr val="FF0000"/>
                </a:solidFill>
                <a:latin typeface="+mj-lt"/>
              </a:rPr>
              <a:t>Concept</a:t>
            </a:r>
          </a:p>
          <a:p>
            <a:pPr lvl="2" algn="just">
              <a:buFont typeface="Wingdings" panose="05000000000000000000" pitchFamily="2" charset="2"/>
              <a:buChar char="ü"/>
            </a:pPr>
            <a:r>
              <a:rPr lang="en-US" sz="1800" dirty="0" smtClean="0">
                <a:solidFill>
                  <a:srgbClr val="0070C0"/>
                </a:solidFill>
                <a:latin typeface="+mj-lt"/>
                <a:cs typeface="Times New Roman" pitchFamily="18" charset="0"/>
              </a:rPr>
              <a:t>The </a:t>
            </a:r>
            <a:r>
              <a:rPr lang="en-US" sz="1800" dirty="0" smtClean="0">
                <a:solidFill>
                  <a:srgbClr val="002060"/>
                </a:solidFill>
                <a:latin typeface="+mj-lt"/>
                <a:cs typeface="Times New Roman" pitchFamily="18" charset="0"/>
              </a:rPr>
              <a:t>holistic marketing concept </a:t>
            </a:r>
            <a:r>
              <a:rPr lang="en-US" sz="1800" dirty="0" smtClean="0">
                <a:solidFill>
                  <a:srgbClr val="0070C0"/>
                </a:solidFill>
                <a:latin typeface="+mj-lt"/>
                <a:cs typeface="Times New Roman" pitchFamily="18" charset="0"/>
              </a:rPr>
              <a:t>is based on the development, design &amp; implementation of marketing programs, processes, &amp; activities that recognizes their breadth and interdependencies. </a:t>
            </a:r>
          </a:p>
          <a:p>
            <a:pPr lvl="8" algn="just">
              <a:buFont typeface="Wingdings" panose="05000000000000000000" pitchFamily="2" charset="2"/>
              <a:buChar char="ü"/>
            </a:pPr>
            <a:endParaRPr lang="en-US" sz="11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1800" dirty="0" smtClean="0">
                <a:solidFill>
                  <a:srgbClr val="0070C0"/>
                </a:solidFill>
                <a:latin typeface="+mj-lt"/>
                <a:cs typeface="Times New Roman" pitchFamily="18" charset="0"/>
              </a:rPr>
              <a:t>It recognizes that “everything matters” in marketing—and that a broad, integrated perspective is often necessary. </a:t>
            </a:r>
          </a:p>
          <a:p>
            <a:pPr lvl="8" algn="just">
              <a:buFont typeface="Wingdings" panose="05000000000000000000" pitchFamily="2" charset="2"/>
              <a:buChar char="ü"/>
            </a:pPr>
            <a:endParaRPr lang="en-US" sz="11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1800" dirty="0" smtClean="0">
                <a:solidFill>
                  <a:srgbClr val="0070C0"/>
                </a:solidFill>
                <a:latin typeface="+mj-lt"/>
                <a:cs typeface="Times New Roman" pitchFamily="18" charset="0"/>
              </a:rPr>
              <a:t>It is thus and approach that attempts to recognize and reconcile the scope &amp; complexities of marketing activities, consisting of four broad components, namely, </a:t>
            </a:r>
          </a:p>
          <a:p>
            <a:pPr marL="1321308" lvl="3" indent="-342900" algn="just">
              <a:buFont typeface="+mj-lt"/>
              <a:buAutoNum type="arabicPeriod"/>
            </a:pPr>
            <a:r>
              <a:rPr lang="en-US" sz="1800" dirty="0" smtClean="0">
                <a:solidFill>
                  <a:srgbClr val="7030A0"/>
                </a:solidFill>
                <a:latin typeface="+mj-lt"/>
                <a:cs typeface="Times New Roman" pitchFamily="18" charset="0"/>
              </a:rPr>
              <a:t>Relationship Marketing, </a:t>
            </a:r>
          </a:p>
          <a:p>
            <a:pPr marL="1321308" lvl="3" indent="-342900" algn="just">
              <a:buFont typeface="+mj-lt"/>
              <a:buAutoNum type="arabicPeriod"/>
            </a:pPr>
            <a:r>
              <a:rPr lang="en-US" sz="1800" dirty="0" smtClean="0">
                <a:solidFill>
                  <a:srgbClr val="7030A0"/>
                </a:solidFill>
                <a:latin typeface="+mj-lt"/>
                <a:cs typeface="Times New Roman" pitchFamily="18" charset="0"/>
              </a:rPr>
              <a:t>Integrated Marketing, </a:t>
            </a:r>
          </a:p>
          <a:p>
            <a:pPr marL="1321308" lvl="3" indent="-342900" algn="just">
              <a:buFont typeface="+mj-lt"/>
              <a:buAutoNum type="arabicPeriod"/>
            </a:pPr>
            <a:r>
              <a:rPr lang="en-US" sz="1800" dirty="0" smtClean="0">
                <a:solidFill>
                  <a:srgbClr val="7030A0"/>
                </a:solidFill>
                <a:latin typeface="+mj-lt"/>
                <a:cs typeface="Times New Roman" pitchFamily="18" charset="0"/>
              </a:rPr>
              <a:t>Internal Marketing, &amp; </a:t>
            </a:r>
          </a:p>
          <a:p>
            <a:pPr marL="1321308" lvl="3" indent="-342900" algn="just">
              <a:buFont typeface="+mj-lt"/>
              <a:buAutoNum type="arabicPeriod"/>
            </a:pPr>
            <a:r>
              <a:rPr lang="en-US" sz="1800" dirty="0" smtClean="0">
                <a:solidFill>
                  <a:srgbClr val="7030A0"/>
                </a:solidFill>
                <a:latin typeface="+mj-lt"/>
                <a:cs typeface="Times New Roman" pitchFamily="18" charset="0"/>
              </a:rPr>
              <a:t>Performance Marketing </a:t>
            </a:r>
            <a:endParaRPr lang="en-US" sz="1800" dirty="0">
              <a:solidFill>
                <a:srgbClr val="7030A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49</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2657883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429000"/>
          </a:xfrm>
        </p:spPr>
        <p:txBody>
          <a:bodyPr>
            <a:normAutofit/>
          </a:bodyPr>
          <a:lstStyle/>
          <a:p>
            <a:pPr algn="just">
              <a:buFont typeface="Wingdings" panose="05000000000000000000" pitchFamily="2" charset="2"/>
              <a:buChar char="ü"/>
            </a:pPr>
            <a:r>
              <a:rPr lang="en-US" sz="2400" dirty="0" smtClean="0">
                <a:solidFill>
                  <a:srgbClr val="0070C0"/>
                </a:solidFill>
                <a:latin typeface="+mj-lt"/>
                <a:cs typeface="Times New Roman" pitchFamily="18" charset="0"/>
              </a:rPr>
              <a:t>Financial success often depends on marketing ability. </a:t>
            </a:r>
          </a:p>
          <a:p>
            <a:pPr lvl="2" algn="just">
              <a:buFont typeface="Wingdings" panose="05000000000000000000" pitchFamily="2" charset="2"/>
              <a:buChar char="ü"/>
            </a:pPr>
            <a:r>
              <a:rPr lang="en-US" sz="1800" dirty="0" smtClean="0">
                <a:solidFill>
                  <a:srgbClr val="002060"/>
                </a:solidFill>
                <a:latin typeface="+mj-lt"/>
                <a:cs typeface="Times New Roman" pitchFamily="18" charset="0"/>
              </a:rPr>
              <a:t>Finance, operations, accounting and other business functions will not really matter if there is not sufficient demand for products and services so the company can make a profit. </a:t>
            </a:r>
          </a:p>
          <a:p>
            <a:pPr lvl="1" algn="just">
              <a:buFont typeface="Wingdings" panose="05000000000000000000" pitchFamily="2" charset="2"/>
              <a:buChar char="ü"/>
            </a:pPr>
            <a:endParaRPr lang="en-US" dirty="0">
              <a:solidFill>
                <a:srgbClr val="0070C0"/>
              </a:solidFill>
              <a:latin typeface="+mj-lt"/>
              <a:cs typeface="Times New Roman" pitchFamily="18" charset="0"/>
            </a:endParaRPr>
          </a:p>
          <a:p>
            <a:pPr algn="just">
              <a:buFont typeface="Wingdings" panose="05000000000000000000" pitchFamily="2" charset="2"/>
              <a:buChar char="ü"/>
            </a:pPr>
            <a:r>
              <a:rPr lang="en-US" sz="2400" dirty="0" smtClean="0">
                <a:solidFill>
                  <a:srgbClr val="0070C0"/>
                </a:solidFill>
                <a:latin typeface="+mj-lt"/>
                <a:cs typeface="Times New Roman" pitchFamily="18" charset="0"/>
              </a:rPr>
              <a:t>Making the right decisions about change is not always easy. </a:t>
            </a:r>
          </a:p>
          <a:p>
            <a:pPr lvl="2" algn="just">
              <a:buFont typeface="Wingdings" panose="05000000000000000000" pitchFamily="2" charset="2"/>
              <a:buChar char="ü"/>
            </a:pPr>
            <a:r>
              <a:rPr lang="en-US" sz="1800" dirty="0" smtClean="0">
                <a:solidFill>
                  <a:srgbClr val="002060"/>
                </a:solidFill>
                <a:latin typeface="+mj-lt"/>
                <a:cs typeface="Times New Roman" pitchFamily="18" charset="0"/>
              </a:rPr>
              <a:t>Marketing managers must decide what features to design into a new product, what prices to offer customers, where to sell the products, and how much to spend on advertising, sales, or the Internet. </a:t>
            </a: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a:solidFill>
                  <a:srgbClr val="002060"/>
                </a:solidFill>
              </a:rPr>
              <a:t>The Importance of Marketing </a:t>
            </a:r>
            <a:endParaRPr lang="en-US" sz="3600" dirty="0">
              <a:solidFill>
                <a:srgbClr val="002060"/>
              </a:solidFill>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5</a:t>
            </a:fld>
            <a:endParaRPr lang="en-US">
              <a:latin typeface="+mj-lt"/>
            </a:endParaRPr>
          </a:p>
        </p:txBody>
      </p:sp>
    </p:spTree>
    <p:extLst>
      <p:ext uri="{BB962C8B-B14F-4D97-AF65-F5344CB8AC3E}">
        <p14:creationId xmlns:p14="http://schemas.microsoft.com/office/powerpoint/2010/main" val="2764453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C384F24-9843-4FFE-A06E-5D0DE5713CDD}" type="slidenum">
              <a:rPr lang="en-US" smtClean="0"/>
              <a:pPr/>
              <a:t>50</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pic>
        <p:nvPicPr>
          <p:cNvPr id="2115" name="Picture 6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749814"/>
            <a:ext cx="7162800" cy="4727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17" name="Picture 6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9475" y="3660969"/>
            <a:ext cx="1838325"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39775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5029200"/>
          </a:xfrm>
        </p:spPr>
        <p:txBody>
          <a:bodyPr>
            <a:normAutofit/>
          </a:bodyPr>
          <a:lstStyle/>
          <a:p>
            <a:pPr marL="0" indent="0" algn="just">
              <a:buNone/>
            </a:pPr>
            <a:r>
              <a:rPr lang="en-US" sz="2400" dirty="0">
                <a:solidFill>
                  <a:srgbClr val="FF0000"/>
                </a:solidFill>
                <a:latin typeface="+mj-lt"/>
              </a:rPr>
              <a:t>Relationship Marketing </a:t>
            </a:r>
          </a:p>
          <a:p>
            <a:pPr lvl="1" algn="just">
              <a:buFont typeface="Wingdings" panose="05000000000000000000" pitchFamily="2" charset="2"/>
              <a:buChar char="ü"/>
            </a:pPr>
            <a:r>
              <a:rPr lang="en-US" sz="1800" dirty="0" smtClean="0">
                <a:solidFill>
                  <a:srgbClr val="0070C0"/>
                </a:solidFill>
                <a:latin typeface="+mj-lt"/>
                <a:cs typeface="Times New Roman" pitchFamily="18" charset="0"/>
              </a:rPr>
              <a:t>A key goal of marketing is to develop deep, enduring relationships with people &amp; organizations that could directly or indirectly affect the success of the firm’s marketing activities. </a:t>
            </a:r>
          </a:p>
          <a:p>
            <a:pPr lvl="5" algn="just">
              <a:buFont typeface="Wingdings" panose="05000000000000000000" pitchFamily="2" charset="2"/>
              <a:buChar char="ü"/>
            </a:pPr>
            <a:endParaRPr lang="en-US" sz="1000" b="1" dirty="0" smtClean="0">
              <a:solidFill>
                <a:srgbClr val="002060"/>
              </a:solidFill>
              <a:latin typeface="+mj-lt"/>
            </a:endParaRPr>
          </a:p>
          <a:p>
            <a:pPr lvl="1" algn="just">
              <a:buFont typeface="Wingdings" panose="05000000000000000000" pitchFamily="2" charset="2"/>
              <a:buChar char="ü"/>
            </a:pPr>
            <a:r>
              <a:rPr lang="en-US" sz="1800" dirty="0" smtClean="0">
                <a:solidFill>
                  <a:srgbClr val="C00000"/>
                </a:solidFill>
                <a:latin typeface="+mj-lt"/>
              </a:rPr>
              <a:t>Relationship marketing </a:t>
            </a:r>
            <a:r>
              <a:rPr lang="en-US" sz="1900" dirty="0" smtClean="0">
                <a:solidFill>
                  <a:srgbClr val="0070C0"/>
                </a:solidFill>
                <a:latin typeface="+mj-lt"/>
                <a:cs typeface="Times New Roman" pitchFamily="18" charset="0"/>
              </a:rPr>
              <a:t>aims to build mutually satisfying long term relationships with key constituents to earn &amp; retain their businesses. </a:t>
            </a:r>
          </a:p>
          <a:p>
            <a:pPr lvl="2" algn="just">
              <a:buFont typeface="Wingdings" pitchFamily="2" charset="2"/>
              <a:buChar char="ü"/>
            </a:pPr>
            <a:endParaRPr lang="en-US" sz="1400" b="1" dirty="0" smtClean="0">
              <a:solidFill>
                <a:srgbClr val="002060"/>
              </a:solidFill>
              <a:latin typeface="+mj-lt"/>
              <a:cs typeface="Times New Roman" pitchFamily="18" charset="0"/>
            </a:endParaRPr>
          </a:p>
          <a:p>
            <a:pPr marL="0" indent="0" algn="just">
              <a:buNone/>
            </a:pPr>
            <a:r>
              <a:rPr lang="en-US" sz="2100" dirty="0" smtClean="0">
                <a:solidFill>
                  <a:srgbClr val="0070C0"/>
                </a:solidFill>
                <a:latin typeface="+mj-lt"/>
                <a:cs typeface="Times New Roman" pitchFamily="18" charset="0"/>
              </a:rPr>
              <a:t>Four key constituents for relationship marketing are </a:t>
            </a:r>
          </a:p>
          <a:p>
            <a:pPr marL="1435608" lvl="3" indent="-457200" algn="just">
              <a:buFont typeface="+mj-lt"/>
              <a:buAutoNum type="arabicPeriod"/>
            </a:pPr>
            <a:r>
              <a:rPr lang="en-US" sz="1600" dirty="0" smtClean="0">
                <a:solidFill>
                  <a:srgbClr val="7030A0"/>
                </a:solidFill>
                <a:latin typeface="+mj-lt"/>
                <a:cs typeface="Times New Roman" pitchFamily="18" charset="0"/>
              </a:rPr>
              <a:t>Customers, </a:t>
            </a:r>
          </a:p>
          <a:p>
            <a:pPr marL="1435608" lvl="3" indent="-457200" algn="just">
              <a:buFont typeface="+mj-lt"/>
              <a:buAutoNum type="arabicPeriod"/>
            </a:pPr>
            <a:r>
              <a:rPr lang="en-US" sz="1600" dirty="0" smtClean="0">
                <a:solidFill>
                  <a:srgbClr val="7030A0"/>
                </a:solidFill>
                <a:latin typeface="+mj-lt"/>
                <a:cs typeface="Times New Roman" pitchFamily="18" charset="0"/>
              </a:rPr>
              <a:t>Employees, </a:t>
            </a:r>
          </a:p>
          <a:p>
            <a:pPr marL="1435608" lvl="3" indent="-457200" algn="just">
              <a:buFont typeface="+mj-lt"/>
              <a:buAutoNum type="arabicPeriod"/>
            </a:pPr>
            <a:r>
              <a:rPr lang="en-US" sz="1600" dirty="0" smtClean="0">
                <a:solidFill>
                  <a:srgbClr val="7030A0"/>
                </a:solidFill>
                <a:latin typeface="+mj-lt"/>
                <a:cs typeface="Times New Roman" pitchFamily="18" charset="0"/>
              </a:rPr>
              <a:t>Marketing partners—channels, suppliers, distributors, dealers, agencies</a:t>
            </a:r>
          </a:p>
          <a:p>
            <a:pPr marL="1435608" lvl="3" indent="-457200" algn="just">
              <a:buFont typeface="+mj-lt"/>
              <a:buAutoNum type="arabicPeriod"/>
            </a:pPr>
            <a:r>
              <a:rPr lang="en-US" sz="1600" dirty="0" smtClean="0">
                <a:solidFill>
                  <a:srgbClr val="7030A0"/>
                </a:solidFill>
                <a:latin typeface="+mj-lt"/>
                <a:cs typeface="Times New Roman" pitchFamily="18" charset="0"/>
              </a:rPr>
              <a:t>Members of financial communities—shareholders, investors, analysts</a:t>
            </a: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51</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41716351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2200" dirty="0">
                <a:solidFill>
                  <a:srgbClr val="0070C0"/>
                </a:solidFill>
                <a:latin typeface="+mj-lt"/>
                <a:cs typeface="Times New Roman" pitchFamily="18" charset="0"/>
              </a:rPr>
              <a:t>The ultimate outcome of relationship marketing is a unique company asset called a </a:t>
            </a:r>
            <a:r>
              <a:rPr lang="en-US" sz="2200" dirty="0">
                <a:solidFill>
                  <a:srgbClr val="C00000"/>
                </a:solidFill>
                <a:latin typeface="+mj-lt"/>
              </a:rPr>
              <a:t>marketing network</a:t>
            </a:r>
            <a:r>
              <a:rPr lang="en-US" sz="2200" dirty="0">
                <a:solidFill>
                  <a:srgbClr val="002060"/>
                </a:solidFill>
                <a:latin typeface="+mj-lt"/>
              </a:rPr>
              <a:t>. </a:t>
            </a:r>
          </a:p>
          <a:p>
            <a:pPr lvl="2" algn="just">
              <a:buFont typeface="Wingdings" panose="05000000000000000000" pitchFamily="2" charset="2"/>
              <a:buChar char="ü"/>
            </a:pPr>
            <a:r>
              <a:rPr lang="en-US" sz="1800" dirty="0">
                <a:solidFill>
                  <a:srgbClr val="7030A0"/>
                </a:solidFill>
                <a:latin typeface="+mj-lt"/>
                <a:cs typeface="Times New Roman" pitchFamily="18" charset="0"/>
              </a:rPr>
              <a:t>It consists of the company and its supporting stakeholders with whom it has built mutually profitable business relationships. </a:t>
            </a:r>
          </a:p>
          <a:p>
            <a:pPr lvl="2" algn="just">
              <a:buFont typeface="Wingdings" panose="05000000000000000000" pitchFamily="2" charset="2"/>
              <a:buChar char="ü"/>
            </a:pPr>
            <a:r>
              <a:rPr lang="en-US" sz="1800" dirty="0">
                <a:solidFill>
                  <a:srgbClr val="7030A0"/>
                </a:solidFill>
                <a:latin typeface="+mj-lt"/>
                <a:cs typeface="Times New Roman" pitchFamily="18" charset="0"/>
              </a:rPr>
              <a:t>The operating principle is simple; build an effective network of relationships with key stakeholders, &amp; profits will follow. </a:t>
            </a:r>
          </a:p>
          <a:p>
            <a:pPr lvl="1" algn="just">
              <a:buFont typeface="Wingdings" pitchFamily="2" charset="2"/>
              <a:buChar char="ü"/>
            </a:pPr>
            <a:endParaRPr lang="en-US" sz="1600" dirty="0">
              <a:solidFill>
                <a:srgbClr val="002060"/>
              </a:solidFill>
              <a:latin typeface="+mj-lt"/>
            </a:endParaRPr>
          </a:p>
          <a:p>
            <a:endParaRPr lang="en-US"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52</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28215689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724400"/>
          </a:xfrm>
        </p:spPr>
        <p:txBody>
          <a:bodyPr>
            <a:normAutofit/>
          </a:bodyPr>
          <a:lstStyle/>
          <a:p>
            <a:pPr marL="0" indent="0" algn="just">
              <a:buNone/>
            </a:pPr>
            <a:r>
              <a:rPr lang="en-US" sz="2400" dirty="0">
                <a:solidFill>
                  <a:srgbClr val="FF0000"/>
                </a:solidFill>
                <a:latin typeface="+mj-lt"/>
              </a:rPr>
              <a:t>Integrated Marketing </a:t>
            </a: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The marketer’s task is to devise marketing activities and assemble fully integrated marketing programs to create, communicate, and deliver value for consumers. </a:t>
            </a:r>
          </a:p>
          <a:p>
            <a:pPr lvl="2" algn="just">
              <a:buFont typeface="Wingdings" pitchFamily="2" charset="2"/>
              <a:buChar char="ü"/>
            </a:pPr>
            <a:endParaRPr lang="en-US" sz="1300" dirty="0" smtClean="0">
              <a:solidFill>
                <a:srgbClr val="002060"/>
              </a:solidFill>
              <a:latin typeface="+mj-lt"/>
            </a:endParaRPr>
          </a:p>
          <a:p>
            <a:pPr lvl="1" algn="just">
              <a:buFont typeface="Wingdings" pitchFamily="2" charset="2"/>
              <a:buChar char="ü"/>
            </a:pPr>
            <a:r>
              <a:rPr lang="en-US" sz="1800" dirty="0" smtClean="0">
                <a:solidFill>
                  <a:srgbClr val="0070C0"/>
                </a:solidFill>
                <a:latin typeface="+mj-lt"/>
                <a:cs typeface="Times New Roman" pitchFamily="18" charset="0"/>
              </a:rPr>
              <a:t>Marketing activities come in all forms; McCarthy classified these activities as </a:t>
            </a:r>
            <a:r>
              <a:rPr lang="en-US" sz="2000" dirty="0" smtClean="0">
                <a:solidFill>
                  <a:srgbClr val="C00000"/>
                </a:solidFill>
                <a:latin typeface="+mj-lt"/>
              </a:rPr>
              <a:t>marketing Mix </a:t>
            </a:r>
            <a:r>
              <a:rPr lang="en-US" sz="1800" dirty="0" smtClean="0">
                <a:solidFill>
                  <a:srgbClr val="0070C0"/>
                </a:solidFill>
                <a:latin typeface="+mj-lt"/>
                <a:cs typeface="Times New Roman" pitchFamily="18" charset="0"/>
              </a:rPr>
              <a:t>tools of four broad kinds, which he called the </a:t>
            </a:r>
            <a:r>
              <a:rPr lang="en-US" sz="2000" dirty="0" smtClean="0">
                <a:solidFill>
                  <a:srgbClr val="C00000"/>
                </a:solidFill>
                <a:latin typeface="+mj-lt"/>
              </a:rPr>
              <a:t>four Ps </a:t>
            </a:r>
            <a:r>
              <a:rPr lang="en-US" sz="2000" dirty="0" smtClean="0">
                <a:solidFill>
                  <a:srgbClr val="C00000"/>
                </a:solidFill>
                <a:latin typeface="+mj-lt"/>
                <a:cs typeface="Times New Roman" pitchFamily="18" charset="0"/>
              </a:rPr>
              <a:t>of marketing</a:t>
            </a:r>
            <a:r>
              <a:rPr lang="en-US" sz="1800" dirty="0" smtClean="0">
                <a:solidFill>
                  <a:srgbClr val="0070C0"/>
                </a:solidFill>
                <a:latin typeface="+mj-lt"/>
                <a:cs typeface="Times New Roman" pitchFamily="18" charset="0"/>
              </a:rPr>
              <a:t>; </a:t>
            </a:r>
          </a:p>
          <a:p>
            <a:pPr marL="1321308" lvl="3" indent="-342900" algn="just">
              <a:buFont typeface="+mj-lt"/>
              <a:buAutoNum type="arabicPeriod"/>
            </a:pPr>
            <a:r>
              <a:rPr lang="en-US" sz="1800" dirty="0" smtClean="0">
                <a:solidFill>
                  <a:srgbClr val="7030A0"/>
                </a:solidFill>
                <a:latin typeface="+mj-lt"/>
                <a:cs typeface="Times New Roman" pitchFamily="18" charset="0"/>
              </a:rPr>
              <a:t>Product, </a:t>
            </a:r>
          </a:p>
          <a:p>
            <a:pPr marL="1321308" lvl="3" indent="-342900" algn="just">
              <a:buFont typeface="+mj-lt"/>
              <a:buAutoNum type="arabicPeriod"/>
            </a:pPr>
            <a:r>
              <a:rPr lang="en-US" sz="1800" dirty="0" smtClean="0">
                <a:solidFill>
                  <a:srgbClr val="7030A0"/>
                </a:solidFill>
                <a:latin typeface="+mj-lt"/>
                <a:cs typeface="Times New Roman" pitchFamily="18" charset="0"/>
              </a:rPr>
              <a:t>Price, </a:t>
            </a:r>
          </a:p>
          <a:p>
            <a:pPr marL="1321308" lvl="3" indent="-342900" algn="just">
              <a:buFont typeface="+mj-lt"/>
              <a:buAutoNum type="arabicPeriod"/>
            </a:pPr>
            <a:r>
              <a:rPr lang="en-US" sz="1800" dirty="0" smtClean="0">
                <a:solidFill>
                  <a:srgbClr val="7030A0"/>
                </a:solidFill>
                <a:latin typeface="+mj-lt"/>
                <a:cs typeface="Times New Roman" pitchFamily="18" charset="0"/>
              </a:rPr>
              <a:t>Place/Physical Distribution, &amp;</a:t>
            </a:r>
          </a:p>
          <a:p>
            <a:pPr marL="1321308" lvl="3" indent="-342900" algn="just">
              <a:buFont typeface="+mj-lt"/>
              <a:buAutoNum type="arabicPeriod"/>
            </a:pPr>
            <a:r>
              <a:rPr lang="en-US" sz="1800" dirty="0" smtClean="0">
                <a:solidFill>
                  <a:srgbClr val="7030A0"/>
                </a:solidFill>
                <a:latin typeface="+mj-lt"/>
                <a:cs typeface="Times New Roman" pitchFamily="18" charset="0"/>
              </a:rPr>
              <a:t>Promotion </a:t>
            </a: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53</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20374993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384F24-9843-4FFE-A06E-5D0DE5713CDD}" type="slidenum">
              <a:rPr lang="en-US" smtClean="0"/>
              <a:pPr/>
              <a:t>54</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4410075"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4136" y="3647921"/>
            <a:ext cx="3379839"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1828800"/>
            <a:ext cx="1876425"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5695335"/>
            <a:ext cx="1457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3741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algn="just">
              <a:buFont typeface="Wingdings" panose="05000000000000000000" pitchFamily="2" charset="2"/>
              <a:buChar char="ü"/>
            </a:pPr>
            <a:r>
              <a:rPr lang="en-US" sz="2000" i="1" dirty="0">
                <a:solidFill>
                  <a:srgbClr val="FF0000"/>
                </a:solidFill>
                <a:latin typeface="+mj-lt"/>
              </a:rPr>
              <a:t>People </a:t>
            </a:r>
            <a:r>
              <a:rPr lang="en-US" sz="2000" dirty="0">
                <a:solidFill>
                  <a:srgbClr val="0070C0"/>
                </a:solidFill>
                <a:latin typeface="+mj-lt"/>
              </a:rPr>
              <a:t>reflects, in part, internal marketing and the fact </a:t>
            </a:r>
            <a:r>
              <a:rPr lang="en-US" sz="2000" dirty="0" smtClean="0">
                <a:solidFill>
                  <a:srgbClr val="0070C0"/>
                </a:solidFill>
                <a:latin typeface="+mj-lt"/>
              </a:rPr>
              <a:t>that employees </a:t>
            </a:r>
            <a:r>
              <a:rPr lang="en-US" sz="2000" dirty="0">
                <a:solidFill>
                  <a:srgbClr val="0070C0"/>
                </a:solidFill>
                <a:latin typeface="+mj-lt"/>
              </a:rPr>
              <a:t>are critical to marketing </a:t>
            </a:r>
            <a:r>
              <a:rPr lang="en-US" sz="2000" dirty="0" smtClean="0">
                <a:solidFill>
                  <a:srgbClr val="0070C0"/>
                </a:solidFill>
                <a:latin typeface="+mj-lt"/>
              </a:rPr>
              <a:t>success. </a:t>
            </a:r>
          </a:p>
          <a:p>
            <a:pPr lvl="1" algn="just">
              <a:buFont typeface="Wingdings" panose="05000000000000000000" pitchFamily="2" charset="2"/>
              <a:buChar char="ü"/>
            </a:pPr>
            <a:r>
              <a:rPr lang="en-US" sz="1800" dirty="0" smtClean="0">
                <a:solidFill>
                  <a:srgbClr val="7030A0"/>
                </a:solidFill>
                <a:latin typeface="+mj-lt"/>
              </a:rPr>
              <a:t>Marketing </a:t>
            </a:r>
            <a:r>
              <a:rPr lang="en-US" sz="1800" dirty="0">
                <a:solidFill>
                  <a:srgbClr val="7030A0"/>
                </a:solidFill>
                <a:latin typeface="+mj-lt"/>
              </a:rPr>
              <a:t>will only be as good as the people inside </a:t>
            </a:r>
            <a:r>
              <a:rPr lang="en-US" sz="1800" dirty="0" smtClean="0">
                <a:solidFill>
                  <a:srgbClr val="7030A0"/>
                </a:solidFill>
                <a:latin typeface="+mj-lt"/>
              </a:rPr>
              <a:t>the organization</a:t>
            </a:r>
            <a:r>
              <a:rPr lang="en-US" sz="1800" dirty="0">
                <a:solidFill>
                  <a:srgbClr val="7030A0"/>
                </a:solidFill>
                <a:latin typeface="+mj-lt"/>
              </a:rPr>
              <a:t>. </a:t>
            </a:r>
            <a:endParaRPr lang="en-US" sz="1800" dirty="0" smtClean="0">
              <a:solidFill>
                <a:srgbClr val="7030A0"/>
              </a:solidFill>
              <a:latin typeface="+mj-lt"/>
            </a:endParaRPr>
          </a:p>
          <a:p>
            <a:pPr lvl="1" algn="just">
              <a:buFont typeface="Wingdings" panose="05000000000000000000" pitchFamily="2" charset="2"/>
              <a:buChar char="ü"/>
            </a:pPr>
            <a:r>
              <a:rPr lang="en-US" sz="1800" dirty="0" smtClean="0">
                <a:solidFill>
                  <a:srgbClr val="7030A0"/>
                </a:solidFill>
                <a:latin typeface="+mj-lt"/>
              </a:rPr>
              <a:t>It </a:t>
            </a:r>
            <a:r>
              <a:rPr lang="en-US" sz="1800" dirty="0">
                <a:solidFill>
                  <a:srgbClr val="7030A0"/>
                </a:solidFill>
                <a:latin typeface="+mj-lt"/>
              </a:rPr>
              <a:t>also reflects the fact that marketers </a:t>
            </a:r>
            <a:r>
              <a:rPr lang="en-US" sz="1800" dirty="0" smtClean="0">
                <a:solidFill>
                  <a:srgbClr val="7030A0"/>
                </a:solidFill>
                <a:latin typeface="+mj-lt"/>
              </a:rPr>
              <a:t>must view </a:t>
            </a:r>
            <a:r>
              <a:rPr lang="en-US" sz="1800" dirty="0">
                <a:solidFill>
                  <a:srgbClr val="7030A0"/>
                </a:solidFill>
                <a:latin typeface="+mj-lt"/>
              </a:rPr>
              <a:t>consumers as people to understand their lives </a:t>
            </a:r>
            <a:r>
              <a:rPr lang="en-US" sz="1800" dirty="0" smtClean="0">
                <a:solidFill>
                  <a:srgbClr val="7030A0"/>
                </a:solidFill>
                <a:latin typeface="+mj-lt"/>
              </a:rPr>
              <a:t>more broadly</a:t>
            </a:r>
            <a:r>
              <a:rPr lang="en-US" sz="1800" dirty="0">
                <a:solidFill>
                  <a:srgbClr val="7030A0"/>
                </a:solidFill>
                <a:latin typeface="+mj-lt"/>
              </a:rPr>
              <a:t>, and not just as shoppers who consume </a:t>
            </a:r>
            <a:r>
              <a:rPr lang="en-US" sz="1800" dirty="0" smtClean="0">
                <a:solidFill>
                  <a:srgbClr val="7030A0"/>
                </a:solidFill>
                <a:latin typeface="+mj-lt"/>
              </a:rPr>
              <a:t>products and </a:t>
            </a:r>
            <a:r>
              <a:rPr lang="en-US" sz="1800" dirty="0">
                <a:solidFill>
                  <a:srgbClr val="7030A0"/>
                </a:solidFill>
                <a:latin typeface="+mj-lt"/>
              </a:rPr>
              <a:t>services</a:t>
            </a:r>
            <a:r>
              <a:rPr lang="en-US" sz="1800" dirty="0" smtClean="0">
                <a:solidFill>
                  <a:srgbClr val="7030A0"/>
                </a:solidFill>
                <a:latin typeface="+mj-lt"/>
              </a:rPr>
              <a:t>.</a:t>
            </a:r>
          </a:p>
          <a:p>
            <a:pPr lvl="1" algn="just">
              <a:buFont typeface="Wingdings" panose="05000000000000000000" pitchFamily="2" charset="2"/>
              <a:buChar char="ü"/>
            </a:pPr>
            <a:endParaRPr lang="en-US" sz="1800" dirty="0">
              <a:solidFill>
                <a:srgbClr val="7030A0"/>
              </a:solidFill>
              <a:latin typeface="+mj-lt"/>
            </a:endParaRPr>
          </a:p>
          <a:p>
            <a:pPr algn="just">
              <a:buFont typeface="Wingdings" panose="05000000000000000000" pitchFamily="2" charset="2"/>
              <a:buChar char="ü"/>
            </a:pPr>
            <a:r>
              <a:rPr lang="en-US" sz="2000" i="1" dirty="0">
                <a:solidFill>
                  <a:srgbClr val="FF0000"/>
                </a:solidFill>
                <a:latin typeface="+mj-lt"/>
              </a:rPr>
              <a:t>Processes</a:t>
            </a:r>
            <a:r>
              <a:rPr lang="en-US" sz="2000" i="1" dirty="0">
                <a:solidFill>
                  <a:srgbClr val="0070C0"/>
                </a:solidFill>
                <a:latin typeface="+mj-lt"/>
              </a:rPr>
              <a:t> </a:t>
            </a:r>
            <a:r>
              <a:rPr lang="en-US" sz="2000" dirty="0">
                <a:solidFill>
                  <a:srgbClr val="0070C0"/>
                </a:solidFill>
                <a:latin typeface="+mj-lt"/>
              </a:rPr>
              <a:t>reflects all the creativity, discipline, and structure brought </a:t>
            </a:r>
            <a:r>
              <a:rPr lang="en-US" sz="2000" dirty="0" smtClean="0">
                <a:solidFill>
                  <a:srgbClr val="0070C0"/>
                </a:solidFill>
                <a:latin typeface="+mj-lt"/>
              </a:rPr>
              <a:t>to marketing </a:t>
            </a:r>
            <a:r>
              <a:rPr lang="en-US" sz="2000" dirty="0">
                <a:solidFill>
                  <a:srgbClr val="0070C0"/>
                </a:solidFill>
                <a:latin typeface="+mj-lt"/>
              </a:rPr>
              <a:t>management. </a:t>
            </a:r>
            <a:endParaRPr lang="en-US" sz="2000" dirty="0" smtClean="0">
              <a:solidFill>
                <a:srgbClr val="0070C0"/>
              </a:solidFill>
              <a:latin typeface="+mj-lt"/>
            </a:endParaRPr>
          </a:p>
          <a:p>
            <a:pPr lvl="1" algn="just">
              <a:buFont typeface="Wingdings" panose="05000000000000000000" pitchFamily="2" charset="2"/>
              <a:buChar char="ü"/>
            </a:pPr>
            <a:r>
              <a:rPr lang="en-US" sz="1800" dirty="0" smtClean="0">
                <a:solidFill>
                  <a:srgbClr val="7030A0"/>
                </a:solidFill>
                <a:latin typeface="+mj-lt"/>
              </a:rPr>
              <a:t>Marketers must </a:t>
            </a:r>
            <a:r>
              <a:rPr lang="en-US" sz="1800" dirty="0">
                <a:solidFill>
                  <a:srgbClr val="7030A0"/>
                </a:solidFill>
                <a:latin typeface="+mj-lt"/>
              </a:rPr>
              <a:t>avoid ad hoc planning and </a:t>
            </a:r>
            <a:r>
              <a:rPr lang="en-US" sz="1800" dirty="0" smtClean="0">
                <a:solidFill>
                  <a:srgbClr val="7030A0"/>
                </a:solidFill>
                <a:latin typeface="+mj-lt"/>
              </a:rPr>
              <a:t>decision making </a:t>
            </a:r>
            <a:r>
              <a:rPr lang="en-US" sz="1800" dirty="0">
                <a:solidFill>
                  <a:srgbClr val="7030A0"/>
                </a:solidFill>
                <a:latin typeface="+mj-lt"/>
              </a:rPr>
              <a:t>and ensure that state-of-the-art marketing ideas and concepts play </a:t>
            </a:r>
            <a:r>
              <a:rPr lang="en-US" sz="1800" dirty="0" smtClean="0">
                <a:solidFill>
                  <a:srgbClr val="7030A0"/>
                </a:solidFill>
                <a:latin typeface="+mj-lt"/>
              </a:rPr>
              <a:t>an appropriate </a:t>
            </a:r>
            <a:r>
              <a:rPr lang="en-US" sz="1800" dirty="0">
                <a:solidFill>
                  <a:srgbClr val="7030A0"/>
                </a:solidFill>
                <a:latin typeface="+mj-lt"/>
              </a:rPr>
              <a:t>role in all they do, including creating mutually beneficial </a:t>
            </a:r>
            <a:r>
              <a:rPr lang="en-US" sz="1800" dirty="0" smtClean="0">
                <a:solidFill>
                  <a:srgbClr val="7030A0"/>
                </a:solidFill>
                <a:latin typeface="+mj-lt"/>
              </a:rPr>
              <a:t>long term </a:t>
            </a:r>
            <a:r>
              <a:rPr lang="en-US" sz="1800" dirty="0">
                <a:solidFill>
                  <a:srgbClr val="7030A0"/>
                </a:solidFill>
                <a:latin typeface="+mj-lt"/>
              </a:rPr>
              <a:t>relationships and </a:t>
            </a:r>
            <a:r>
              <a:rPr lang="en-US" sz="1800" dirty="0" smtClean="0">
                <a:solidFill>
                  <a:srgbClr val="7030A0"/>
                </a:solidFill>
                <a:latin typeface="+mj-lt"/>
              </a:rPr>
              <a:t>imaginatively generating </a:t>
            </a:r>
            <a:r>
              <a:rPr lang="en-US" sz="1800" dirty="0">
                <a:solidFill>
                  <a:srgbClr val="7030A0"/>
                </a:solidFill>
                <a:latin typeface="+mj-lt"/>
              </a:rPr>
              <a:t>insights and breakthrough products, services, and marketing activities</a:t>
            </a:r>
            <a:r>
              <a:rPr lang="en-US" sz="1800" dirty="0" smtClean="0">
                <a:solidFill>
                  <a:srgbClr val="7030A0"/>
                </a:solidFill>
                <a:latin typeface="+mj-lt"/>
              </a:rPr>
              <a:t>.</a:t>
            </a:r>
            <a:endParaRPr lang="fa-IR" sz="1800" dirty="0">
              <a:solidFill>
                <a:srgbClr val="7030A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55</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2228328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algn="just">
              <a:buFont typeface="Wingdings" panose="05000000000000000000" pitchFamily="2" charset="2"/>
              <a:buChar char="ü"/>
            </a:pPr>
            <a:r>
              <a:rPr lang="en-US" sz="2000" i="1" dirty="0">
                <a:solidFill>
                  <a:srgbClr val="FF0000"/>
                </a:solidFill>
                <a:latin typeface="+mj-lt"/>
              </a:rPr>
              <a:t>Programs</a:t>
            </a:r>
            <a:r>
              <a:rPr lang="en-US" sz="2000" i="1" dirty="0">
                <a:solidFill>
                  <a:srgbClr val="0070C0"/>
                </a:solidFill>
                <a:latin typeface="+mj-lt"/>
              </a:rPr>
              <a:t> </a:t>
            </a:r>
            <a:r>
              <a:rPr lang="en-US" sz="2000" dirty="0">
                <a:solidFill>
                  <a:srgbClr val="0070C0"/>
                </a:solidFill>
                <a:latin typeface="+mj-lt"/>
              </a:rPr>
              <a:t>reflects all the firm’s consumer-directed activities. </a:t>
            </a:r>
            <a:endParaRPr lang="en-US" sz="2000" dirty="0" smtClean="0">
              <a:solidFill>
                <a:srgbClr val="0070C0"/>
              </a:solidFill>
              <a:latin typeface="+mj-lt"/>
            </a:endParaRPr>
          </a:p>
          <a:p>
            <a:pPr lvl="1" algn="just">
              <a:buFont typeface="Wingdings" panose="05000000000000000000" pitchFamily="2" charset="2"/>
              <a:buChar char="ü"/>
            </a:pPr>
            <a:r>
              <a:rPr lang="en-US" sz="1800" dirty="0" smtClean="0">
                <a:solidFill>
                  <a:srgbClr val="7030A0"/>
                </a:solidFill>
                <a:latin typeface="+mj-lt"/>
              </a:rPr>
              <a:t>It encompasses </a:t>
            </a:r>
            <a:r>
              <a:rPr lang="en-US" sz="1800" dirty="0">
                <a:solidFill>
                  <a:srgbClr val="7030A0"/>
                </a:solidFill>
                <a:latin typeface="+mj-lt"/>
              </a:rPr>
              <a:t>the old four Ps as well as a range </a:t>
            </a:r>
            <a:r>
              <a:rPr lang="en-US" sz="1800" dirty="0" smtClean="0">
                <a:solidFill>
                  <a:srgbClr val="7030A0"/>
                </a:solidFill>
                <a:latin typeface="+mj-lt"/>
              </a:rPr>
              <a:t>of other </a:t>
            </a:r>
            <a:r>
              <a:rPr lang="en-US" sz="1800" dirty="0">
                <a:solidFill>
                  <a:srgbClr val="7030A0"/>
                </a:solidFill>
                <a:latin typeface="+mj-lt"/>
              </a:rPr>
              <a:t>marketing activities that might not fit as neatly into </a:t>
            </a:r>
            <a:r>
              <a:rPr lang="en-US" sz="1800" dirty="0" smtClean="0">
                <a:solidFill>
                  <a:srgbClr val="7030A0"/>
                </a:solidFill>
                <a:latin typeface="+mj-lt"/>
              </a:rPr>
              <a:t>the old </a:t>
            </a:r>
            <a:r>
              <a:rPr lang="en-US" sz="1800" dirty="0">
                <a:solidFill>
                  <a:srgbClr val="7030A0"/>
                </a:solidFill>
                <a:latin typeface="+mj-lt"/>
              </a:rPr>
              <a:t>view of marketing. </a:t>
            </a:r>
            <a:endParaRPr lang="en-US" sz="1800" dirty="0" smtClean="0">
              <a:solidFill>
                <a:srgbClr val="7030A0"/>
              </a:solidFill>
              <a:latin typeface="+mj-lt"/>
            </a:endParaRPr>
          </a:p>
          <a:p>
            <a:pPr lvl="1" algn="just">
              <a:buFont typeface="Wingdings" panose="05000000000000000000" pitchFamily="2" charset="2"/>
              <a:buChar char="ü"/>
            </a:pPr>
            <a:r>
              <a:rPr lang="en-US" sz="1800" dirty="0" smtClean="0">
                <a:solidFill>
                  <a:srgbClr val="7030A0"/>
                </a:solidFill>
                <a:latin typeface="+mj-lt"/>
              </a:rPr>
              <a:t>Regardless </a:t>
            </a:r>
            <a:r>
              <a:rPr lang="en-US" sz="1800" dirty="0">
                <a:solidFill>
                  <a:srgbClr val="7030A0"/>
                </a:solidFill>
                <a:latin typeface="+mj-lt"/>
              </a:rPr>
              <a:t>of whether they </a:t>
            </a:r>
            <a:r>
              <a:rPr lang="en-US" sz="1800" dirty="0" smtClean="0">
                <a:solidFill>
                  <a:srgbClr val="7030A0"/>
                </a:solidFill>
                <a:latin typeface="+mj-lt"/>
              </a:rPr>
              <a:t>are online </a:t>
            </a:r>
            <a:r>
              <a:rPr lang="en-US" sz="1800" dirty="0">
                <a:solidFill>
                  <a:srgbClr val="7030A0"/>
                </a:solidFill>
                <a:latin typeface="+mj-lt"/>
              </a:rPr>
              <a:t>or offline, traditional or nontraditional, these </a:t>
            </a:r>
            <a:r>
              <a:rPr lang="en-US" sz="1800" dirty="0" smtClean="0">
                <a:solidFill>
                  <a:srgbClr val="7030A0"/>
                </a:solidFill>
                <a:latin typeface="+mj-lt"/>
              </a:rPr>
              <a:t>activities must </a:t>
            </a:r>
            <a:r>
              <a:rPr lang="en-US" sz="1800" dirty="0">
                <a:solidFill>
                  <a:srgbClr val="7030A0"/>
                </a:solidFill>
                <a:latin typeface="+mj-lt"/>
              </a:rPr>
              <a:t>be integrated such that their whole is </a:t>
            </a:r>
            <a:r>
              <a:rPr lang="en-US" sz="1800" dirty="0" smtClean="0">
                <a:solidFill>
                  <a:srgbClr val="7030A0"/>
                </a:solidFill>
                <a:latin typeface="+mj-lt"/>
              </a:rPr>
              <a:t>greater than </a:t>
            </a:r>
            <a:r>
              <a:rPr lang="en-US" sz="1800" dirty="0">
                <a:solidFill>
                  <a:srgbClr val="7030A0"/>
                </a:solidFill>
                <a:latin typeface="+mj-lt"/>
              </a:rPr>
              <a:t>the sum of their parts and they accomplish </a:t>
            </a:r>
            <a:r>
              <a:rPr lang="en-US" sz="1800" dirty="0" smtClean="0">
                <a:solidFill>
                  <a:srgbClr val="7030A0"/>
                </a:solidFill>
                <a:latin typeface="+mj-lt"/>
              </a:rPr>
              <a:t>multiple objectives </a:t>
            </a:r>
            <a:r>
              <a:rPr lang="en-US" sz="1800" dirty="0">
                <a:solidFill>
                  <a:srgbClr val="7030A0"/>
                </a:solidFill>
                <a:latin typeface="+mj-lt"/>
              </a:rPr>
              <a:t>for the firm</a:t>
            </a:r>
            <a:r>
              <a:rPr lang="en-US" sz="1800" dirty="0" smtClean="0">
                <a:solidFill>
                  <a:srgbClr val="7030A0"/>
                </a:solidFill>
                <a:latin typeface="+mj-lt"/>
              </a:rPr>
              <a:t>.</a:t>
            </a:r>
          </a:p>
          <a:p>
            <a:pPr lvl="1" algn="just">
              <a:buFont typeface="Wingdings" panose="05000000000000000000" pitchFamily="2" charset="2"/>
              <a:buChar char="ü"/>
            </a:pPr>
            <a:endParaRPr lang="en-US" sz="1800" dirty="0">
              <a:solidFill>
                <a:srgbClr val="0070C0"/>
              </a:solidFill>
              <a:latin typeface="+mj-lt"/>
            </a:endParaRPr>
          </a:p>
          <a:p>
            <a:pPr algn="just">
              <a:buFont typeface="Wingdings" panose="05000000000000000000" pitchFamily="2" charset="2"/>
              <a:buChar char="ü"/>
            </a:pPr>
            <a:r>
              <a:rPr lang="en-US" sz="2000" i="1" dirty="0" smtClean="0">
                <a:solidFill>
                  <a:srgbClr val="FF0000"/>
                </a:solidFill>
                <a:latin typeface="+mj-lt"/>
              </a:rPr>
              <a:t>Performance</a:t>
            </a:r>
            <a:r>
              <a:rPr lang="en-US" sz="2000" i="1" dirty="0" smtClean="0">
                <a:solidFill>
                  <a:srgbClr val="0070C0"/>
                </a:solidFill>
                <a:latin typeface="+mj-lt"/>
              </a:rPr>
              <a:t> </a:t>
            </a:r>
            <a:r>
              <a:rPr lang="en-US" sz="2000" dirty="0" smtClean="0">
                <a:solidFill>
                  <a:srgbClr val="0070C0"/>
                </a:solidFill>
                <a:latin typeface="+mj-lt"/>
              </a:rPr>
              <a:t>in </a:t>
            </a:r>
            <a:r>
              <a:rPr lang="en-US" sz="2000" dirty="0">
                <a:solidFill>
                  <a:srgbClr val="0070C0"/>
                </a:solidFill>
                <a:latin typeface="+mj-lt"/>
              </a:rPr>
              <a:t>holistic </a:t>
            </a:r>
            <a:r>
              <a:rPr lang="en-US" sz="2000" dirty="0" smtClean="0">
                <a:solidFill>
                  <a:srgbClr val="0070C0"/>
                </a:solidFill>
                <a:latin typeface="+mj-lt"/>
              </a:rPr>
              <a:t>marketing </a:t>
            </a:r>
            <a:r>
              <a:rPr lang="en-US" sz="2000" dirty="0">
                <a:solidFill>
                  <a:srgbClr val="0070C0"/>
                </a:solidFill>
              </a:rPr>
              <a:t>is</a:t>
            </a:r>
            <a:r>
              <a:rPr lang="en-US" sz="2000" dirty="0" smtClean="0">
                <a:solidFill>
                  <a:srgbClr val="0070C0"/>
                </a:solidFill>
                <a:latin typeface="+mj-lt"/>
              </a:rPr>
              <a:t> </a:t>
            </a:r>
            <a:r>
              <a:rPr lang="en-US" sz="2000" dirty="0">
                <a:solidFill>
                  <a:srgbClr val="0070C0"/>
                </a:solidFill>
                <a:latin typeface="+mj-lt"/>
              </a:rPr>
              <a:t>to capture the range of </a:t>
            </a:r>
            <a:r>
              <a:rPr lang="en-US" sz="2000" dirty="0" smtClean="0">
                <a:solidFill>
                  <a:srgbClr val="0070C0"/>
                </a:solidFill>
                <a:latin typeface="+mj-lt"/>
              </a:rPr>
              <a:t>possible outcome </a:t>
            </a:r>
            <a:r>
              <a:rPr lang="en-US" sz="2000" dirty="0">
                <a:solidFill>
                  <a:srgbClr val="0070C0"/>
                </a:solidFill>
                <a:latin typeface="+mj-lt"/>
              </a:rPr>
              <a:t>measures that </a:t>
            </a:r>
            <a:r>
              <a:rPr lang="en-US" sz="2000" dirty="0" smtClean="0">
                <a:solidFill>
                  <a:srgbClr val="0070C0"/>
                </a:solidFill>
                <a:latin typeface="+mj-lt"/>
              </a:rPr>
              <a:t>have financial </a:t>
            </a:r>
            <a:r>
              <a:rPr lang="en-US" sz="2000" dirty="0">
                <a:solidFill>
                  <a:srgbClr val="0070C0"/>
                </a:solidFill>
                <a:latin typeface="+mj-lt"/>
              </a:rPr>
              <a:t>and nonfinancial implications (</a:t>
            </a:r>
            <a:r>
              <a:rPr lang="en-US" sz="1800" dirty="0">
                <a:solidFill>
                  <a:srgbClr val="7030A0"/>
                </a:solidFill>
                <a:latin typeface="+mj-lt"/>
              </a:rPr>
              <a:t>profitability as well as brand and customer equity</a:t>
            </a:r>
            <a:r>
              <a:rPr lang="en-US" sz="2000" dirty="0">
                <a:solidFill>
                  <a:srgbClr val="0070C0"/>
                </a:solidFill>
                <a:latin typeface="+mj-lt"/>
              </a:rPr>
              <a:t>) and </a:t>
            </a:r>
            <a:r>
              <a:rPr lang="en-US" sz="2000" dirty="0" smtClean="0">
                <a:solidFill>
                  <a:srgbClr val="0070C0"/>
                </a:solidFill>
                <a:latin typeface="+mj-lt"/>
              </a:rPr>
              <a:t>implications beyond </a:t>
            </a:r>
            <a:r>
              <a:rPr lang="en-US" sz="2000" dirty="0">
                <a:solidFill>
                  <a:srgbClr val="0070C0"/>
                </a:solidFill>
                <a:latin typeface="+mj-lt"/>
              </a:rPr>
              <a:t>the company itself (</a:t>
            </a:r>
            <a:r>
              <a:rPr lang="en-US" sz="1800" dirty="0" smtClean="0">
                <a:solidFill>
                  <a:srgbClr val="7030A0"/>
                </a:solidFill>
                <a:latin typeface="+mj-lt"/>
              </a:rPr>
              <a:t>social </a:t>
            </a:r>
            <a:r>
              <a:rPr lang="en-US" sz="1800" dirty="0">
                <a:solidFill>
                  <a:srgbClr val="7030A0"/>
                </a:solidFill>
                <a:latin typeface="+mj-lt"/>
              </a:rPr>
              <a:t>responsibility, legal, ethical, and </a:t>
            </a:r>
            <a:r>
              <a:rPr lang="en-US" sz="1800" dirty="0" smtClean="0">
                <a:solidFill>
                  <a:srgbClr val="7030A0"/>
                </a:solidFill>
                <a:latin typeface="+mj-lt"/>
              </a:rPr>
              <a:t>the environment</a:t>
            </a:r>
            <a:r>
              <a:rPr lang="en-US" sz="2000" dirty="0" smtClean="0">
                <a:solidFill>
                  <a:srgbClr val="0070C0"/>
                </a:solidFill>
                <a:latin typeface="+mj-lt"/>
              </a:rPr>
              <a:t>).</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56</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9624354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marL="0" indent="0" algn="just">
              <a:buNone/>
            </a:pPr>
            <a:r>
              <a:rPr lang="en-US" sz="2200" dirty="0" smtClean="0">
                <a:solidFill>
                  <a:srgbClr val="FF0000"/>
                </a:solidFill>
                <a:latin typeface="+mj-lt"/>
              </a:rPr>
              <a:t>Understanding the 4 As of Marketing </a:t>
            </a:r>
          </a:p>
          <a:p>
            <a:pPr lvl="1" algn="just">
              <a:buFont typeface="Wingdings" panose="05000000000000000000" pitchFamily="2" charset="2"/>
              <a:buChar char="ü"/>
            </a:pPr>
            <a:r>
              <a:rPr lang="en-US" sz="2000" dirty="0">
                <a:solidFill>
                  <a:srgbClr val="0070C0"/>
                </a:solidFill>
                <a:latin typeface="+mj-lt"/>
              </a:rPr>
              <a:t>According to </a:t>
            </a:r>
            <a:r>
              <a:rPr lang="en-US" sz="1800" dirty="0">
                <a:solidFill>
                  <a:srgbClr val="7030A0"/>
                </a:solidFill>
                <a:latin typeface="+mj-lt"/>
              </a:rPr>
              <a:t>Jagdish Sheth </a:t>
            </a:r>
            <a:r>
              <a:rPr lang="en-US" sz="2000" dirty="0">
                <a:solidFill>
                  <a:srgbClr val="0070C0"/>
                </a:solidFill>
                <a:latin typeface="+mj-lt"/>
              </a:rPr>
              <a:t>and </a:t>
            </a:r>
            <a:r>
              <a:rPr lang="en-US" sz="1800" dirty="0">
                <a:solidFill>
                  <a:srgbClr val="7030A0"/>
                </a:solidFill>
                <a:latin typeface="+mj-lt"/>
              </a:rPr>
              <a:t>Rajendra </a:t>
            </a:r>
            <a:r>
              <a:rPr lang="en-US" sz="1800" dirty="0" smtClean="0">
                <a:solidFill>
                  <a:srgbClr val="7030A0"/>
                </a:solidFill>
                <a:latin typeface="+mj-lt"/>
              </a:rPr>
              <a:t>Sisodia</a:t>
            </a:r>
            <a:r>
              <a:rPr lang="en-US" sz="2000" dirty="0">
                <a:solidFill>
                  <a:srgbClr val="0070C0"/>
                </a:solidFill>
                <a:latin typeface="+mj-lt"/>
              </a:rPr>
              <a:t> </a:t>
            </a:r>
            <a:r>
              <a:rPr lang="en-US" sz="2000" dirty="0" smtClean="0">
                <a:solidFill>
                  <a:srgbClr val="0070C0"/>
                </a:solidFill>
                <a:latin typeface="+mj-lt"/>
              </a:rPr>
              <a:t>(</a:t>
            </a:r>
            <a:r>
              <a:rPr lang="en-US" sz="1800" dirty="0" smtClean="0">
                <a:solidFill>
                  <a:srgbClr val="7030A0"/>
                </a:solidFill>
                <a:latin typeface="+mj-lt"/>
              </a:rPr>
              <a:t>2012</a:t>
            </a:r>
            <a:r>
              <a:rPr lang="en-US" sz="2000" dirty="0" smtClean="0">
                <a:solidFill>
                  <a:srgbClr val="0070C0"/>
                </a:solidFill>
                <a:latin typeface="+mj-lt"/>
              </a:rPr>
              <a:t>) </a:t>
            </a:r>
            <a:r>
              <a:rPr lang="en-US" sz="2000" dirty="0">
                <a:solidFill>
                  <a:srgbClr val="0070C0"/>
                </a:solidFill>
                <a:latin typeface="+mj-lt"/>
              </a:rPr>
              <a:t>poor </a:t>
            </a:r>
            <a:r>
              <a:rPr lang="en-US" sz="2000" dirty="0" smtClean="0">
                <a:solidFill>
                  <a:srgbClr val="0070C0"/>
                </a:solidFill>
                <a:latin typeface="+mj-lt"/>
              </a:rPr>
              <a:t>management as </a:t>
            </a:r>
            <a:r>
              <a:rPr lang="en-US" sz="2000" dirty="0">
                <a:solidFill>
                  <a:srgbClr val="0070C0"/>
                </a:solidFill>
                <a:latin typeface="+mj-lt"/>
              </a:rPr>
              <a:t>a consequence of </a:t>
            </a:r>
            <a:r>
              <a:rPr lang="en-US" sz="2000" dirty="0">
                <a:solidFill>
                  <a:srgbClr val="C00000"/>
                </a:solidFill>
                <a:latin typeface="+mj-lt"/>
              </a:rPr>
              <a:t>not knowing what drives consumers</a:t>
            </a:r>
            <a:r>
              <a:rPr lang="en-US" sz="2000" dirty="0">
                <a:solidFill>
                  <a:srgbClr val="0070C0"/>
                </a:solidFill>
                <a:latin typeface="+mj-lt"/>
              </a:rPr>
              <a:t> is </a:t>
            </a:r>
            <a:r>
              <a:rPr lang="en-US" sz="2000" dirty="0" smtClean="0">
                <a:solidFill>
                  <a:srgbClr val="0070C0"/>
                </a:solidFill>
                <a:latin typeface="+mj-lt"/>
              </a:rPr>
              <a:t>behind the </a:t>
            </a:r>
            <a:r>
              <a:rPr lang="en-US" sz="2000" dirty="0">
                <a:solidFill>
                  <a:srgbClr val="0070C0"/>
                </a:solidFill>
                <a:latin typeface="+mj-lt"/>
              </a:rPr>
              <a:t>majority of marketing failures. </a:t>
            </a:r>
            <a:endParaRPr lang="en-US" sz="2000" dirty="0" smtClean="0">
              <a:solidFill>
                <a:srgbClr val="0070C0"/>
              </a:solidFill>
              <a:latin typeface="+mj-lt"/>
            </a:endParaRPr>
          </a:p>
          <a:p>
            <a:pPr lvl="1" algn="just">
              <a:buFont typeface="Wingdings" panose="05000000000000000000" pitchFamily="2" charset="2"/>
              <a:buChar char="ü"/>
            </a:pPr>
            <a:endParaRPr lang="en-US" sz="2000" dirty="0">
              <a:solidFill>
                <a:srgbClr val="0070C0"/>
              </a:solidFill>
              <a:latin typeface="+mj-lt"/>
            </a:endParaRPr>
          </a:p>
          <a:p>
            <a:pPr lvl="1" algn="just">
              <a:buFont typeface="Wingdings" panose="05000000000000000000" pitchFamily="2" charset="2"/>
              <a:buChar char="ü"/>
            </a:pPr>
            <a:r>
              <a:rPr lang="en-US" sz="2000" dirty="0" smtClean="0">
                <a:solidFill>
                  <a:srgbClr val="0070C0"/>
                </a:solidFill>
                <a:latin typeface="+mj-lt"/>
              </a:rPr>
              <a:t>They make </a:t>
            </a:r>
            <a:r>
              <a:rPr lang="en-US" sz="2000" dirty="0">
                <a:solidFill>
                  <a:srgbClr val="0070C0"/>
                </a:solidFill>
                <a:latin typeface="+mj-lt"/>
              </a:rPr>
              <a:t>the case </a:t>
            </a:r>
            <a:r>
              <a:rPr lang="en-US" sz="2000" dirty="0" smtClean="0">
                <a:solidFill>
                  <a:srgbClr val="0070C0"/>
                </a:solidFill>
                <a:latin typeface="+mj-lt"/>
              </a:rPr>
              <a:t>that </a:t>
            </a:r>
            <a:r>
              <a:rPr lang="en-US" sz="1800" dirty="0" smtClean="0">
                <a:solidFill>
                  <a:srgbClr val="C00000"/>
                </a:solidFill>
                <a:latin typeface="+mj-lt"/>
              </a:rPr>
              <a:t>consumer </a:t>
            </a:r>
            <a:r>
              <a:rPr lang="en-US" sz="1800" dirty="0">
                <a:solidFill>
                  <a:srgbClr val="C00000"/>
                </a:solidFill>
                <a:latin typeface="+mj-lt"/>
              </a:rPr>
              <a:t>knowledge </a:t>
            </a:r>
            <a:r>
              <a:rPr lang="en-US" sz="2000" dirty="0">
                <a:solidFill>
                  <a:srgbClr val="0070C0"/>
                </a:solidFill>
                <a:latin typeface="+mj-lt"/>
              </a:rPr>
              <a:t>is a much more reliable route to success. </a:t>
            </a:r>
            <a:endParaRPr lang="en-US" sz="2000" dirty="0" smtClean="0">
              <a:solidFill>
                <a:srgbClr val="0070C0"/>
              </a:solidFill>
              <a:latin typeface="+mj-lt"/>
            </a:endParaRPr>
          </a:p>
          <a:p>
            <a:pPr lvl="1" algn="just">
              <a:buFont typeface="Wingdings" panose="05000000000000000000" pitchFamily="2" charset="2"/>
              <a:buChar char="ü"/>
            </a:pPr>
            <a:endParaRPr lang="en-US" sz="2000" dirty="0">
              <a:solidFill>
                <a:srgbClr val="0070C0"/>
              </a:solidFill>
              <a:latin typeface="+mj-lt"/>
            </a:endParaRPr>
          </a:p>
          <a:p>
            <a:pPr lvl="1" algn="just">
              <a:buFont typeface="Wingdings" panose="05000000000000000000" pitchFamily="2" charset="2"/>
              <a:buChar char="ü"/>
            </a:pPr>
            <a:r>
              <a:rPr lang="en-US" sz="2000" dirty="0" smtClean="0">
                <a:solidFill>
                  <a:srgbClr val="0070C0"/>
                </a:solidFill>
                <a:latin typeface="+mj-lt"/>
              </a:rPr>
              <a:t>Their </a:t>
            </a:r>
            <a:r>
              <a:rPr lang="en-US" sz="1800" dirty="0" smtClean="0">
                <a:solidFill>
                  <a:srgbClr val="C00000"/>
                </a:solidFill>
                <a:latin typeface="+mj-lt"/>
              </a:rPr>
              <a:t>customer-centric </a:t>
            </a:r>
            <a:r>
              <a:rPr lang="en-US" sz="1800" dirty="0">
                <a:solidFill>
                  <a:srgbClr val="C00000"/>
                </a:solidFill>
                <a:latin typeface="+mj-lt"/>
              </a:rPr>
              <a:t>marketing management framework </a:t>
            </a:r>
            <a:r>
              <a:rPr lang="en-US" sz="2000" dirty="0">
                <a:solidFill>
                  <a:srgbClr val="0070C0"/>
                </a:solidFill>
                <a:latin typeface="+mj-lt"/>
              </a:rPr>
              <a:t>emphasizes </a:t>
            </a:r>
            <a:r>
              <a:rPr lang="en-US" sz="2000" dirty="0" smtClean="0">
                <a:solidFill>
                  <a:srgbClr val="0070C0"/>
                </a:solidFill>
                <a:latin typeface="+mj-lt"/>
              </a:rPr>
              <a:t>what they </a:t>
            </a:r>
            <a:r>
              <a:rPr lang="en-US" sz="2000" dirty="0">
                <a:solidFill>
                  <a:srgbClr val="0070C0"/>
                </a:solidFill>
                <a:latin typeface="+mj-lt"/>
              </a:rPr>
              <a:t>believe are the most important consumer </a:t>
            </a:r>
            <a:r>
              <a:rPr lang="en-US" sz="2000" dirty="0" smtClean="0">
                <a:solidFill>
                  <a:srgbClr val="0070C0"/>
                </a:solidFill>
                <a:latin typeface="+mj-lt"/>
              </a:rPr>
              <a:t>values—</a:t>
            </a:r>
            <a:r>
              <a:rPr lang="en-US" sz="1800" dirty="0" smtClean="0">
                <a:solidFill>
                  <a:srgbClr val="C00000"/>
                </a:solidFill>
                <a:latin typeface="+mj-lt"/>
              </a:rPr>
              <a:t>acceptability</a:t>
            </a:r>
            <a:r>
              <a:rPr lang="en-US" sz="2000" dirty="0" smtClean="0">
                <a:solidFill>
                  <a:srgbClr val="0070C0"/>
                </a:solidFill>
                <a:latin typeface="+mj-lt"/>
              </a:rPr>
              <a:t>, </a:t>
            </a:r>
            <a:r>
              <a:rPr lang="en-US" sz="1800" dirty="0" smtClean="0">
                <a:solidFill>
                  <a:srgbClr val="C00000"/>
                </a:solidFill>
                <a:latin typeface="+mj-lt"/>
              </a:rPr>
              <a:t>affordability</a:t>
            </a:r>
            <a:r>
              <a:rPr lang="en-US" sz="2000" dirty="0">
                <a:solidFill>
                  <a:srgbClr val="0070C0"/>
                </a:solidFill>
                <a:latin typeface="+mj-lt"/>
              </a:rPr>
              <a:t>, </a:t>
            </a:r>
            <a:r>
              <a:rPr lang="en-US" sz="1800" dirty="0">
                <a:solidFill>
                  <a:srgbClr val="C00000"/>
                </a:solidFill>
                <a:latin typeface="+mj-lt"/>
              </a:rPr>
              <a:t>accessibility</a:t>
            </a:r>
            <a:r>
              <a:rPr lang="en-US" sz="2000" dirty="0">
                <a:solidFill>
                  <a:srgbClr val="0070C0"/>
                </a:solidFill>
                <a:latin typeface="+mj-lt"/>
              </a:rPr>
              <a:t>, and </a:t>
            </a:r>
            <a:r>
              <a:rPr lang="en-US" sz="1800" dirty="0">
                <a:solidFill>
                  <a:srgbClr val="C00000"/>
                </a:solidFill>
                <a:latin typeface="+mj-lt"/>
              </a:rPr>
              <a:t>awareness</a:t>
            </a:r>
            <a:r>
              <a:rPr lang="en-US" sz="2000" dirty="0">
                <a:solidFill>
                  <a:srgbClr val="0070C0"/>
                </a:solidFill>
                <a:latin typeface="+mj-lt"/>
              </a:rPr>
              <a:t>—which they dub the </a:t>
            </a:r>
            <a:r>
              <a:rPr lang="en-US" sz="2000" i="1" dirty="0">
                <a:solidFill>
                  <a:srgbClr val="C00000"/>
                </a:solidFill>
                <a:latin typeface="+mj-lt"/>
              </a:rPr>
              <a:t>four As</a:t>
            </a:r>
            <a:r>
              <a:rPr lang="en-US" sz="2000" dirty="0" smtClean="0">
                <a:solidFill>
                  <a:srgbClr val="0070C0"/>
                </a:solidFill>
                <a:latin typeface="+mj-lt"/>
              </a:rPr>
              <a:t>.</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57</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6665920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marL="514350" indent="-514350" algn="just">
              <a:buFont typeface="+mj-lt"/>
              <a:buAutoNum type="romanUcPeriod"/>
            </a:pPr>
            <a:r>
              <a:rPr lang="en-US" sz="2200" dirty="0" smtClean="0">
                <a:solidFill>
                  <a:srgbClr val="C00000"/>
                </a:solidFill>
                <a:latin typeface="+mj-lt"/>
              </a:rPr>
              <a:t>Acceptability </a:t>
            </a:r>
          </a:p>
          <a:p>
            <a:pPr lvl="1" algn="just">
              <a:buFont typeface="Wingdings" panose="05000000000000000000" pitchFamily="2" charset="2"/>
              <a:buChar char="ü"/>
            </a:pPr>
            <a:r>
              <a:rPr lang="en-US" sz="2000" i="1" dirty="0">
                <a:solidFill>
                  <a:srgbClr val="FF0000"/>
                </a:solidFill>
                <a:latin typeface="+mj-lt"/>
              </a:rPr>
              <a:t>Acceptability</a:t>
            </a:r>
            <a:r>
              <a:rPr lang="en-US" sz="2000" i="1" dirty="0">
                <a:solidFill>
                  <a:srgbClr val="0070C0"/>
                </a:solidFill>
                <a:latin typeface="+mj-lt"/>
              </a:rPr>
              <a:t> </a:t>
            </a:r>
            <a:r>
              <a:rPr lang="en-US" sz="2000" dirty="0">
                <a:solidFill>
                  <a:srgbClr val="0070C0"/>
                </a:solidFill>
                <a:latin typeface="+mj-lt"/>
              </a:rPr>
              <a:t>is the extent to which a firm’s total product offering </a:t>
            </a:r>
            <a:r>
              <a:rPr lang="en-US" sz="2000" dirty="0" smtClean="0">
                <a:solidFill>
                  <a:srgbClr val="0070C0"/>
                </a:solidFill>
                <a:latin typeface="+mj-lt"/>
              </a:rPr>
              <a:t>exceeds customer </a:t>
            </a:r>
            <a:r>
              <a:rPr lang="en-US" sz="2000" dirty="0">
                <a:solidFill>
                  <a:srgbClr val="0070C0"/>
                </a:solidFill>
                <a:latin typeface="+mj-lt"/>
              </a:rPr>
              <a:t>expectations. </a:t>
            </a:r>
            <a:endParaRPr lang="en-US" sz="2000" dirty="0" smtClean="0">
              <a:solidFill>
                <a:srgbClr val="0070C0"/>
              </a:solidFill>
              <a:latin typeface="+mj-lt"/>
            </a:endParaRPr>
          </a:p>
          <a:p>
            <a:pPr lvl="8" algn="just">
              <a:buFont typeface="Wingdings" panose="05000000000000000000" pitchFamily="2" charset="2"/>
              <a:buChar char="ü"/>
            </a:pPr>
            <a:endParaRPr lang="en-US" sz="1000" dirty="0" smtClean="0">
              <a:solidFill>
                <a:srgbClr val="0070C0"/>
              </a:solidFill>
              <a:latin typeface="+mj-lt"/>
            </a:endParaRPr>
          </a:p>
          <a:p>
            <a:pPr algn="just">
              <a:buFont typeface="Wingdings" panose="05000000000000000000" pitchFamily="2" charset="2"/>
              <a:buChar char="ü"/>
            </a:pPr>
            <a:r>
              <a:rPr lang="en-US" sz="2000" dirty="0" smtClean="0">
                <a:solidFill>
                  <a:srgbClr val="0070C0"/>
                </a:solidFill>
                <a:latin typeface="+mj-lt"/>
              </a:rPr>
              <a:t>Acceptability </a:t>
            </a:r>
            <a:r>
              <a:rPr lang="en-US" sz="2000" dirty="0">
                <a:solidFill>
                  <a:srgbClr val="0070C0"/>
                </a:solidFill>
                <a:latin typeface="+mj-lt"/>
              </a:rPr>
              <a:t>is </a:t>
            </a:r>
            <a:r>
              <a:rPr lang="en-US" sz="2000" dirty="0" smtClean="0">
                <a:solidFill>
                  <a:srgbClr val="0070C0"/>
                </a:solidFill>
                <a:latin typeface="+mj-lt"/>
              </a:rPr>
              <a:t>their </a:t>
            </a:r>
            <a:r>
              <a:rPr lang="en-US" sz="2000" dirty="0">
                <a:solidFill>
                  <a:srgbClr val="0070C0"/>
                </a:solidFill>
                <a:latin typeface="+mj-lt"/>
              </a:rPr>
              <a:t>dominant component in the framework and </a:t>
            </a:r>
            <a:r>
              <a:rPr lang="en-US" sz="2000" dirty="0" smtClean="0">
                <a:solidFill>
                  <a:srgbClr val="0070C0"/>
                </a:solidFill>
                <a:latin typeface="+mj-lt"/>
              </a:rPr>
              <a:t>that </a:t>
            </a:r>
            <a:r>
              <a:rPr lang="en-US" sz="2000" dirty="0" smtClean="0">
                <a:solidFill>
                  <a:srgbClr val="FF0000"/>
                </a:solidFill>
                <a:latin typeface="+mj-lt"/>
              </a:rPr>
              <a:t>design</a:t>
            </a:r>
            <a:r>
              <a:rPr lang="en-US" sz="2000" dirty="0">
                <a:solidFill>
                  <a:srgbClr val="0070C0"/>
                </a:solidFill>
                <a:latin typeface="+mj-lt"/>
              </a:rPr>
              <a:t>, in turn, is at the root of acceptability. </a:t>
            </a:r>
            <a:endParaRPr lang="en-US" sz="2000" dirty="0" smtClean="0">
              <a:solidFill>
                <a:srgbClr val="0070C0"/>
              </a:solidFill>
              <a:latin typeface="+mj-lt"/>
            </a:endParaRPr>
          </a:p>
          <a:p>
            <a:pPr lvl="8" algn="just">
              <a:buFont typeface="Wingdings" panose="05000000000000000000" pitchFamily="2" charset="2"/>
              <a:buChar char="ü"/>
            </a:pPr>
            <a:endParaRPr lang="en-US" sz="800" dirty="0" smtClean="0">
              <a:solidFill>
                <a:srgbClr val="0070C0"/>
              </a:solidFill>
              <a:latin typeface="+mj-lt"/>
            </a:endParaRPr>
          </a:p>
          <a:p>
            <a:pPr algn="just">
              <a:buFont typeface="Wingdings" panose="05000000000000000000" pitchFamily="2" charset="2"/>
              <a:buChar char="ü"/>
            </a:pPr>
            <a:endParaRPr lang="fa-IR" sz="2000" dirty="0" smtClean="0">
              <a:solidFill>
                <a:srgbClr val="C00000"/>
              </a:solidFill>
              <a:latin typeface="+mj-lt"/>
            </a:endParaRPr>
          </a:p>
          <a:p>
            <a:pPr algn="just">
              <a:buFont typeface="Wingdings" panose="05000000000000000000" pitchFamily="2" charset="2"/>
              <a:buChar char="ü"/>
            </a:pPr>
            <a:r>
              <a:rPr lang="en-US" sz="2000" dirty="0" smtClean="0">
                <a:solidFill>
                  <a:srgbClr val="C00000"/>
                </a:solidFill>
                <a:latin typeface="+mj-lt"/>
              </a:rPr>
              <a:t>Functional</a:t>
            </a:r>
            <a:r>
              <a:rPr lang="en-US" sz="2000" dirty="0" smtClean="0">
                <a:solidFill>
                  <a:srgbClr val="0070C0"/>
                </a:solidFill>
                <a:latin typeface="+mj-lt"/>
              </a:rPr>
              <a:t> </a:t>
            </a:r>
            <a:r>
              <a:rPr lang="en-US" sz="2000" dirty="0">
                <a:solidFill>
                  <a:srgbClr val="0070C0"/>
                </a:solidFill>
                <a:latin typeface="+mj-lt"/>
              </a:rPr>
              <a:t>aspects </a:t>
            </a:r>
            <a:r>
              <a:rPr lang="en-US" sz="2000" dirty="0" smtClean="0">
                <a:solidFill>
                  <a:srgbClr val="0070C0"/>
                </a:solidFill>
                <a:latin typeface="+mj-lt"/>
              </a:rPr>
              <a:t>of design </a:t>
            </a:r>
            <a:r>
              <a:rPr lang="en-US" sz="2000" dirty="0">
                <a:solidFill>
                  <a:srgbClr val="0070C0"/>
                </a:solidFill>
                <a:latin typeface="+mj-lt"/>
              </a:rPr>
              <a:t>can be boosted </a:t>
            </a:r>
            <a:r>
              <a:rPr lang="en-US" sz="2000" dirty="0" smtClean="0">
                <a:solidFill>
                  <a:srgbClr val="0070C0"/>
                </a:solidFill>
                <a:latin typeface="+mj-lt"/>
              </a:rPr>
              <a:t>by </a:t>
            </a:r>
            <a:r>
              <a:rPr lang="en-US" sz="1800" dirty="0" smtClean="0">
                <a:solidFill>
                  <a:srgbClr val="7030A0"/>
                </a:solidFill>
                <a:latin typeface="+mj-lt"/>
              </a:rPr>
              <a:t>enhancing </a:t>
            </a:r>
            <a:r>
              <a:rPr lang="en-US" sz="1800" dirty="0">
                <a:solidFill>
                  <a:srgbClr val="7030A0"/>
                </a:solidFill>
                <a:latin typeface="+mj-lt"/>
              </a:rPr>
              <a:t>the core </a:t>
            </a:r>
            <a:r>
              <a:rPr lang="en-US" sz="1800" dirty="0" smtClean="0">
                <a:solidFill>
                  <a:srgbClr val="7030A0"/>
                </a:solidFill>
                <a:latin typeface="+mj-lt"/>
              </a:rPr>
              <a:t>benefit or </a:t>
            </a:r>
            <a:r>
              <a:rPr lang="en-US" sz="1800" dirty="0">
                <a:solidFill>
                  <a:srgbClr val="7030A0"/>
                </a:solidFill>
                <a:latin typeface="+mj-lt"/>
              </a:rPr>
              <a:t>increasing reliability of the product</a:t>
            </a:r>
            <a:r>
              <a:rPr lang="en-US" sz="2000" dirty="0">
                <a:solidFill>
                  <a:srgbClr val="0070C0"/>
                </a:solidFill>
                <a:latin typeface="+mj-lt"/>
              </a:rPr>
              <a:t>; </a:t>
            </a:r>
            <a:r>
              <a:rPr lang="en-US" sz="2000" dirty="0">
                <a:solidFill>
                  <a:srgbClr val="C00000"/>
                </a:solidFill>
                <a:latin typeface="+mj-lt"/>
              </a:rPr>
              <a:t>psychological</a:t>
            </a:r>
            <a:r>
              <a:rPr lang="en-US" sz="2000" dirty="0">
                <a:solidFill>
                  <a:srgbClr val="0070C0"/>
                </a:solidFill>
                <a:latin typeface="+mj-lt"/>
              </a:rPr>
              <a:t> </a:t>
            </a:r>
            <a:r>
              <a:rPr lang="en-US" sz="2000" dirty="0" smtClean="0">
                <a:solidFill>
                  <a:srgbClr val="0070C0"/>
                </a:solidFill>
                <a:latin typeface="+mj-lt"/>
              </a:rPr>
              <a:t>acceptability can </a:t>
            </a:r>
            <a:r>
              <a:rPr lang="en-US" sz="2000" dirty="0">
                <a:solidFill>
                  <a:srgbClr val="0070C0"/>
                </a:solidFill>
                <a:latin typeface="+mj-lt"/>
              </a:rPr>
              <a:t>be improved with </a:t>
            </a:r>
            <a:r>
              <a:rPr lang="en-US" sz="1800" dirty="0">
                <a:solidFill>
                  <a:srgbClr val="7030A0"/>
                </a:solidFill>
                <a:latin typeface="+mj-lt"/>
              </a:rPr>
              <a:t>changes to brand image</a:t>
            </a:r>
            <a:r>
              <a:rPr lang="en-US" sz="2000" dirty="0">
                <a:solidFill>
                  <a:srgbClr val="0070C0"/>
                </a:solidFill>
                <a:latin typeface="+mj-lt"/>
              </a:rPr>
              <a:t>, </a:t>
            </a:r>
            <a:r>
              <a:rPr lang="en-US" sz="1800" dirty="0">
                <a:solidFill>
                  <a:srgbClr val="7030A0"/>
                </a:solidFill>
                <a:latin typeface="+mj-lt"/>
              </a:rPr>
              <a:t>packing and design</a:t>
            </a:r>
            <a:r>
              <a:rPr lang="en-US" sz="2000" dirty="0">
                <a:solidFill>
                  <a:srgbClr val="0070C0"/>
                </a:solidFill>
                <a:latin typeface="+mj-lt"/>
              </a:rPr>
              <a:t>, </a:t>
            </a:r>
            <a:r>
              <a:rPr lang="en-US" sz="2000" dirty="0" smtClean="0">
                <a:solidFill>
                  <a:srgbClr val="0070C0"/>
                </a:solidFill>
                <a:latin typeface="+mj-lt"/>
              </a:rPr>
              <a:t>and </a:t>
            </a:r>
            <a:r>
              <a:rPr lang="en-US" sz="1800" dirty="0" smtClean="0">
                <a:solidFill>
                  <a:srgbClr val="7030A0"/>
                </a:solidFill>
                <a:latin typeface="+mj-lt"/>
              </a:rPr>
              <a:t>positioning</a:t>
            </a:r>
            <a:r>
              <a:rPr lang="en-US" sz="2000" dirty="0" smtClean="0">
                <a:solidFill>
                  <a:srgbClr val="0070C0"/>
                </a:solidFill>
                <a:latin typeface="+mj-lt"/>
              </a:rPr>
              <a:t>.</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58</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9798588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marL="514350" indent="-514350" algn="just">
              <a:buFont typeface="+mj-lt"/>
              <a:buAutoNum type="romanUcPeriod" startAt="2"/>
            </a:pPr>
            <a:r>
              <a:rPr lang="en-US" sz="2200" dirty="0" smtClean="0">
                <a:solidFill>
                  <a:srgbClr val="C00000"/>
                </a:solidFill>
                <a:latin typeface="+mj-lt"/>
              </a:rPr>
              <a:t>Affordability</a:t>
            </a:r>
            <a:endParaRPr lang="en-US" sz="2200" dirty="0">
              <a:solidFill>
                <a:srgbClr val="C00000"/>
              </a:solidFill>
              <a:latin typeface="+mj-lt"/>
            </a:endParaRPr>
          </a:p>
          <a:p>
            <a:pPr lvl="1" algn="just">
              <a:buFont typeface="Wingdings" panose="05000000000000000000" pitchFamily="2" charset="2"/>
              <a:buChar char="ü"/>
            </a:pPr>
            <a:r>
              <a:rPr lang="en-US" sz="2000" i="1" dirty="0">
                <a:solidFill>
                  <a:srgbClr val="FF0000"/>
                </a:solidFill>
                <a:latin typeface="+mj-lt"/>
              </a:rPr>
              <a:t>Affordability</a:t>
            </a:r>
            <a:r>
              <a:rPr lang="en-US" sz="2000" i="1" dirty="0">
                <a:solidFill>
                  <a:srgbClr val="0070C0"/>
                </a:solidFill>
                <a:latin typeface="+mj-lt"/>
              </a:rPr>
              <a:t> </a:t>
            </a:r>
            <a:r>
              <a:rPr lang="en-US" sz="2000" dirty="0">
                <a:solidFill>
                  <a:srgbClr val="0070C0"/>
                </a:solidFill>
                <a:latin typeface="+mj-lt"/>
              </a:rPr>
              <a:t>is the extent to which customers in the target </a:t>
            </a:r>
            <a:r>
              <a:rPr lang="en-US" sz="2000" dirty="0" smtClean="0">
                <a:solidFill>
                  <a:srgbClr val="0070C0"/>
                </a:solidFill>
                <a:latin typeface="+mj-lt"/>
              </a:rPr>
              <a:t>market are </a:t>
            </a:r>
            <a:r>
              <a:rPr lang="en-US" sz="2000" dirty="0">
                <a:solidFill>
                  <a:srgbClr val="0070C0"/>
                </a:solidFill>
                <a:latin typeface="+mj-lt"/>
              </a:rPr>
              <a:t>able and willing to pay the product’s price. </a:t>
            </a:r>
            <a:endParaRPr lang="en-US" sz="2000" dirty="0" smtClean="0">
              <a:solidFill>
                <a:srgbClr val="0070C0"/>
              </a:solidFill>
              <a:latin typeface="+mj-lt"/>
            </a:endParaRPr>
          </a:p>
          <a:p>
            <a:pPr lvl="1" algn="just">
              <a:buFont typeface="Wingdings" panose="05000000000000000000" pitchFamily="2" charset="2"/>
              <a:buChar char="ü"/>
            </a:pPr>
            <a:endParaRPr lang="en-US" sz="2000" dirty="0">
              <a:solidFill>
                <a:srgbClr val="0070C0"/>
              </a:solidFill>
              <a:latin typeface="+mj-lt"/>
            </a:endParaRPr>
          </a:p>
          <a:p>
            <a:pPr lvl="1" algn="just">
              <a:buFont typeface="Wingdings" panose="05000000000000000000" pitchFamily="2" charset="2"/>
              <a:buChar char="ü"/>
            </a:pPr>
            <a:r>
              <a:rPr lang="en-US" sz="2000" dirty="0" smtClean="0">
                <a:solidFill>
                  <a:srgbClr val="0070C0"/>
                </a:solidFill>
                <a:latin typeface="+mj-lt"/>
              </a:rPr>
              <a:t>It </a:t>
            </a:r>
            <a:r>
              <a:rPr lang="en-US" sz="2000" dirty="0">
                <a:solidFill>
                  <a:srgbClr val="0070C0"/>
                </a:solidFill>
                <a:latin typeface="+mj-lt"/>
              </a:rPr>
              <a:t>has two </a:t>
            </a:r>
            <a:r>
              <a:rPr lang="en-US" sz="2000" dirty="0" smtClean="0">
                <a:solidFill>
                  <a:srgbClr val="0070C0"/>
                </a:solidFill>
                <a:latin typeface="+mj-lt"/>
              </a:rPr>
              <a:t>dimensions: </a:t>
            </a:r>
            <a:r>
              <a:rPr lang="en-US" sz="2000" dirty="0" smtClean="0">
                <a:solidFill>
                  <a:srgbClr val="C00000"/>
                </a:solidFill>
                <a:latin typeface="+mj-lt"/>
              </a:rPr>
              <a:t>economic</a:t>
            </a:r>
            <a:r>
              <a:rPr lang="en-US" sz="2000" dirty="0" smtClean="0">
                <a:solidFill>
                  <a:srgbClr val="0070C0"/>
                </a:solidFill>
                <a:latin typeface="+mj-lt"/>
              </a:rPr>
              <a:t> </a:t>
            </a:r>
            <a:r>
              <a:rPr lang="en-US" sz="2000" dirty="0">
                <a:solidFill>
                  <a:srgbClr val="0070C0"/>
                </a:solidFill>
                <a:latin typeface="+mj-lt"/>
              </a:rPr>
              <a:t>(</a:t>
            </a:r>
            <a:r>
              <a:rPr lang="en-US" sz="1800" dirty="0">
                <a:solidFill>
                  <a:srgbClr val="7030A0"/>
                </a:solidFill>
                <a:latin typeface="+mj-lt"/>
              </a:rPr>
              <a:t>ability to pay</a:t>
            </a:r>
            <a:r>
              <a:rPr lang="en-US" sz="2000" dirty="0">
                <a:solidFill>
                  <a:srgbClr val="0070C0"/>
                </a:solidFill>
                <a:latin typeface="+mj-lt"/>
              </a:rPr>
              <a:t>) and </a:t>
            </a:r>
            <a:r>
              <a:rPr lang="en-US" sz="2000" dirty="0">
                <a:solidFill>
                  <a:srgbClr val="C00000"/>
                </a:solidFill>
                <a:latin typeface="+mj-lt"/>
              </a:rPr>
              <a:t>psychological</a:t>
            </a:r>
            <a:r>
              <a:rPr lang="en-US" sz="2000" dirty="0">
                <a:solidFill>
                  <a:srgbClr val="0070C0"/>
                </a:solidFill>
                <a:latin typeface="+mj-lt"/>
              </a:rPr>
              <a:t> (</a:t>
            </a:r>
            <a:r>
              <a:rPr lang="en-US" sz="1800" dirty="0">
                <a:solidFill>
                  <a:srgbClr val="7030A0"/>
                </a:solidFill>
                <a:latin typeface="+mj-lt"/>
              </a:rPr>
              <a:t>willingness to pay</a:t>
            </a:r>
            <a:r>
              <a:rPr lang="en-US" sz="2000" dirty="0" smtClean="0">
                <a:solidFill>
                  <a:srgbClr val="0070C0"/>
                </a:solidFill>
                <a:latin typeface="+mj-lt"/>
              </a:rPr>
              <a:t>). </a:t>
            </a:r>
          </a:p>
          <a:p>
            <a:pPr lvl="1" algn="just">
              <a:buFont typeface="Wingdings" panose="05000000000000000000" pitchFamily="2" charset="2"/>
              <a:buChar char="ü"/>
            </a:pPr>
            <a:endParaRPr lang="en-US" sz="2000" dirty="0">
              <a:solidFill>
                <a:srgbClr val="0070C0"/>
              </a:solidFill>
              <a:latin typeface="+mj-lt"/>
            </a:endParaRPr>
          </a:p>
          <a:p>
            <a:pPr lvl="1" algn="just">
              <a:buFont typeface="Wingdings" panose="05000000000000000000" pitchFamily="2" charset="2"/>
              <a:buChar char="ü"/>
            </a:pPr>
            <a:r>
              <a:rPr lang="en-US" sz="2000" dirty="0" smtClean="0">
                <a:solidFill>
                  <a:srgbClr val="C00000"/>
                </a:solidFill>
                <a:latin typeface="+mj-lt"/>
              </a:rPr>
              <a:t>Acceptability</a:t>
            </a:r>
            <a:r>
              <a:rPr lang="en-US" sz="2000" dirty="0" smtClean="0">
                <a:solidFill>
                  <a:srgbClr val="0070C0"/>
                </a:solidFill>
                <a:latin typeface="+mj-lt"/>
              </a:rPr>
              <a:t> </a:t>
            </a:r>
            <a:r>
              <a:rPr lang="en-US" sz="2000" dirty="0">
                <a:solidFill>
                  <a:srgbClr val="0070C0"/>
                </a:solidFill>
                <a:latin typeface="+mj-lt"/>
              </a:rPr>
              <a:t>combined with </a:t>
            </a:r>
            <a:r>
              <a:rPr lang="en-US" sz="2000" dirty="0">
                <a:solidFill>
                  <a:srgbClr val="C00000"/>
                </a:solidFill>
                <a:latin typeface="+mj-lt"/>
              </a:rPr>
              <a:t>affordability</a:t>
            </a:r>
            <a:r>
              <a:rPr lang="en-US" sz="2000" dirty="0">
                <a:solidFill>
                  <a:srgbClr val="0070C0"/>
                </a:solidFill>
                <a:latin typeface="+mj-lt"/>
              </a:rPr>
              <a:t> determines the </a:t>
            </a:r>
            <a:r>
              <a:rPr lang="en-US" sz="2000" dirty="0" smtClean="0">
                <a:solidFill>
                  <a:srgbClr val="FF0000"/>
                </a:solidFill>
                <a:latin typeface="+mj-lt"/>
              </a:rPr>
              <a:t>product’s value </a:t>
            </a:r>
            <a:r>
              <a:rPr lang="en-US" sz="2000" dirty="0">
                <a:solidFill>
                  <a:srgbClr val="FF0000"/>
                </a:solidFill>
                <a:latin typeface="+mj-lt"/>
              </a:rPr>
              <a:t>proposition</a:t>
            </a:r>
            <a:r>
              <a:rPr lang="en-US" sz="2000" dirty="0">
                <a:solidFill>
                  <a:srgbClr val="0070C0"/>
                </a:solidFill>
                <a:latin typeface="+mj-lt"/>
              </a:rPr>
              <a:t>. </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59</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4077942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276600"/>
          </a:xfrm>
        </p:spPr>
        <p:txBody>
          <a:bodyPr>
            <a:normAutofit/>
          </a:bodyPr>
          <a:lstStyle/>
          <a:p>
            <a:pPr algn="just">
              <a:buFont typeface="Wingdings" panose="05000000000000000000" pitchFamily="2" charset="2"/>
              <a:buChar char="ü"/>
            </a:pPr>
            <a:r>
              <a:rPr lang="en-US" sz="2200" dirty="0">
                <a:solidFill>
                  <a:srgbClr val="0070C0"/>
                </a:solidFill>
                <a:latin typeface="+mj-lt"/>
                <a:cs typeface="Times New Roman" pitchFamily="18" charset="0"/>
              </a:rPr>
              <a:t>The companies at greatest risk are those that fail to carefully monitor their customers and competitors and to continuously improve their value offerings. </a:t>
            </a:r>
          </a:p>
          <a:p>
            <a:pPr lvl="2" algn="just">
              <a:buFont typeface="Wingdings" panose="05000000000000000000" pitchFamily="2" charset="2"/>
              <a:buChar char="ü"/>
            </a:pPr>
            <a:r>
              <a:rPr lang="en-US" sz="1800" dirty="0">
                <a:solidFill>
                  <a:srgbClr val="002060"/>
                </a:solidFill>
                <a:latin typeface="+mj-lt"/>
                <a:cs typeface="Times New Roman" pitchFamily="18" charset="0"/>
              </a:rPr>
              <a:t>They take a short-term, sales-driven view of their business and ultimately they fail to satisfy their stockholders, employees, suppliers, and channel members. </a:t>
            </a:r>
          </a:p>
          <a:p>
            <a:pPr lvl="1" algn="just"/>
            <a:endParaRPr lang="en-US" sz="2800" dirty="0">
              <a:solidFill>
                <a:srgbClr val="0070C0"/>
              </a:solidFill>
              <a:latin typeface="+mj-lt"/>
              <a:cs typeface="Times New Roman" pitchFamily="18" charset="0"/>
            </a:endParaRPr>
          </a:p>
          <a:p>
            <a:endParaRPr lang="en-US" sz="4000" dirty="0">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6</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a:solidFill>
                  <a:srgbClr val="002060"/>
                </a:solidFill>
              </a:rPr>
              <a:t>The Importance of Marketing </a:t>
            </a:r>
            <a:endParaRPr lang="en-US" sz="3600" dirty="0">
              <a:solidFill>
                <a:srgbClr val="002060"/>
              </a:solidFill>
            </a:endParaRPr>
          </a:p>
        </p:txBody>
      </p:sp>
    </p:spTree>
    <p:extLst>
      <p:ext uri="{BB962C8B-B14F-4D97-AF65-F5344CB8AC3E}">
        <p14:creationId xmlns:p14="http://schemas.microsoft.com/office/powerpoint/2010/main" val="395539381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marL="514350" indent="-514350" algn="just">
              <a:buFont typeface="+mj-lt"/>
              <a:buAutoNum type="romanUcPeriod" startAt="3"/>
            </a:pPr>
            <a:r>
              <a:rPr lang="en-US" sz="2200" dirty="0" smtClean="0">
                <a:solidFill>
                  <a:srgbClr val="C00000"/>
                </a:solidFill>
                <a:latin typeface="+mj-lt"/>
              </a:rPr>
              <a:t>Accessibility</a:t>
            </a:r>
          </a:p>
          <a:p>
            <a:pPr lvl="1" algn="just">
              <a:buFont typeface="Wingdings" panose="05000000000000000000" pitchFamily="2" charset="2"/>
              <a:buChar char="ü"/>
            </a:pPr>
            <a:r>
              <a:rPr lang="en-US" sz="2000" i="1" dirty="0" smtClean="0">
                <a:solidFill>
                  <a:srgbClr val="FF0000"/>
                </a:solidFill>
                <a:latin typeface="+mj-lt"/>
              </a:rPr>
              <a:t>Accessibility</a:t>
            </a:r>
            <a:r>
              <a:rPr lang="en-US" sz="2000" i="1" dirty="0" smtClean="0">
                <a:solidFill>
                  <a:srgbClr val="0070C0"/>
                </a:solidFill>
                <a:latin typeface="+mj-lt"/>
              </a:rPr>
              <a:t> </a:t>
            </a:r>
            <a:r>
              <a:rPr lang="en-US" sz="2000" dirty="0" smtClean="0">
                <a:solidFill>
                  <a:srgbClr val="0070C0"/>
                </a:solidFill>
                <a:latin typeface="+mj-lt"/>
              </a:rPr>
              <a:t>is the </a:t>
            </a:r>
            <a:r>
              <a:rPr lang="en-US" sz="2000" dirty="0">
                <a:solidFill>
                  <a:srgbClr val="0070C0"/>
                </a:solidFill>
                <a:latin typeface="+mj-lt"/>
              </a:rPr>
              <a:t>extent to which customers are able to </a:t>
            </a:r>
            <a:r>
              <a:rPr lang="en-US" sz="2000" dirty="0" smtClean="0">
                <a:solidFill>
                  <a:srgbClr val="0070C0"/>
                </a:solidFill>
                <a:latin typeface="+mj-lt"/>
              </a:rPr>
              <a:t>readily acquire </a:t>
            </a:r>
            <a:r>
              <a:rPr lang="en-US" sz="2000" dirty="0">
                <a:solidFill>
                  <a:srgbClr val="0070C0"/>
                </a:solidFill>
                <a:latin typeface="+mj-lt"/>
              </a:rPr>
              <a:t>the </a:t>
            </a:r>
            <a:r>
              <a:rPr lang="en-US" sz="2000" dirty="0" smtClean="0">
                <a:solidFill>
                  <a:srgbClr val="0070C0"/>
                </a:solidFill>
                <a:latin typeface="+mj-lt"/>
              </a:rPr>
              <a:t>product and it </a:t>
            </a:r>
            <a:r>
              <a:rPr lang="en-US" sz="2000" dirty="0">
                <a:solidFill>
                  <a:srgbClr val="0070C0"/>
                </a:solidFill>
                <a:latin typeface="+mj-lt"/>
              </a:rPr>
              <a:t>has two dimensions: </a:t>
            </a:r>
            <a:r>
              <a:rPr lang="en-US" sz="2000" dirty="0">
                <a:solidFill>
                  <a:srgbClr val="C00000"/>
                </a:solidFill>
                <a:latin typeface="+mj-lt"/>
              </a:rPr>
              <a:t>availability</a:t>
            </a:r>
            <a:r>
              <a:rPr lang="en-US" sz="2000" dirty="0">
                <a:solidFill>
                  <a:srgbClr val="0070C0"/>
                </a:solidFill>
                <a:latin typeface="+mj-lt"/>
              </a:rPr>
              <a:t> </a:t>
            </a:r>
            <a:r>
              <a:rPr lang="en-US" sz="2000" dirty="0" smtClean="0">
                <a:solidFill>
                  <a:srgbClr val="0070C0"/>
                </a:solidFill>
                <a:latin typeface="+mj-lt"/>
              </a:rPr>
              <a:t>and </a:t>
            </a:r>
            <a:r>
              <a:rPr lang="en-US" sz="2000" dirty="0" smtClean="0">
                <a:solidFill>
                  <a:srgbClr val="C00000"/>
                </a:solidFill>
                <a:latin typeface="+mj-lt"/>
              </a:rPr>
              <a:t>convenience</a:t>
            </a:r>
            <a:r>
              <a:rPr lang="en-US" sz="2000" dirty="0" smtClean="0">
                <a:solidFill>
                  <a:srgbClr val="0070C0"/>
                </a:solidFill>
                <a:latin typeface="+mj-lt"/>
              </a:rPr>
              <a:t>.</a:t>
            </a:r>
            <a:endParaRPr lang="fa-IR" sz="18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60</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3517395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marL="514350" indent="-514350" algn="just">
              <a:buFont typeface="+mj-lt"/>
              <a:buAutoNum type="romanUcPeriod" startAt="4"/>
            </a:pPr>
            <a:r>
              <a:rPr lang="en-US" sz="2200" dirty="0" smtClean="0">
                <a:solidFill>
                  <a:srgbClr val="C00000"/>
                </a:solidFill>
                <a:latin typeface="+mj-lt"/>
              </a:rPr>
              <a:t>Awareness</a:t>
            </a:r>
          </a:p>
          <a:p>
            <a:pPr lvl="1" algn="just">
              <a:buFont typeface="Wingdings" panose="05000000000000000000" pitchFamily="2" charset="2"/>
              <a:buChar char="ü"/>
            </a:pPr>
            <a:r>
              <a:rPr lang="en-US" sz="2000" i="1" dirty="0" smtClean="0">
                <a:solidFill>
                  <a:srgbClr val="FF0000"/>
                </a:solidFill>
                <a:latin typeface="+mj-lt"/>
              </a:rPr>
              <a:t>Awareness</a:t>
            </a:r>
            <a:r>
              <a:rPr lang="en-US" sz="2000" i="1" dirty="0" smtClean="0">
                <a:solidFill>
                  <a:srgbClr val="0070C0"/>
                </a:solidFill>
                <a:latin typeface="+mj-lt"/>
              </a:rPr>
              <a:t> </a:t>
            </a:r>
            <a:r>
              <a:rPr lang="en-US" sz="2000" dirty="0">
                <a:solidFill>
                  <a:srgbClr val="0070C0"/>
                </a:solidFill>
                <a:latin typeface="+mj-lt"/>
              </a:rPr>
              <a:t>is the extent to which customers are </a:t>
            </a:r>
            <a:r>
              <a:rPr lang="en-US" sz="1800" dirty="0" smtClean="0">
                <a:solidFill>
                  <a:srgbClr val="7030A0"/>
                </a:solidFill>
                <a:latin typeface="+mj-lt"/>
              </a:rPr>
              <a:t>informed regarding the </a:t>
            </a:r>
            <a:r>
              <a:rPr lang="en-US" sz="1800" dirty="0">
                <a:solidFill>
                  <a:srgbClr val="7030A0"/>
                </a:solidFill>
                <a:latin typeface="+mj-lt"/>
              </a:rPr>
              <a:t>product’s characteristics</a:t>
            </a:r>
            <a:r>
              <a:rPr lang="en-US" sz="2000" dirty="0">
                <a:solidFill>
                  <a:srgbClr val="0070C0"/>
                </a:solidFill>
                <a:latin typeface="+mj-lt"/>
              </a:rPr>
              <a:t>, </a:t>
            </a:r>
            <a:r>
              <a:rPr lang="en-US" sz="1800" dirty="0">
                <a:solidFill>
                  <a:srgbClr val="7030A0"/>
                </a:solidFill>
                <a:latin typeface="+mj-lt"/>
              </a:rPr>
              <a:t>persuaded to try it</a:t>
            </a:r>
            <a:r>
              <a:rPr lang="en-US" sz="2000" dirty="0">
                <a:solidFill>
                  <a:srgbClr val="0070C0"/>
                </a:solidFill>
                <a:latin typeface="+mj-lt"/>
              </a:rPr>
              <a:t>, and </a:t>
            </a:r>
            <a:r>
              <a:rPr lang="en-US" sz="1800" dirty="0" smtClean="0">
                <a:solidFill>
                  <a:srgbClr val="7030A0"/>
                </a:solidFill>
                <a:latin typeface="+mj-lt"/>
              </a:rPr>
              <a:t>reminded to repurchase</a:t>
            </a:r>
            <a:r>
              <a:rPr lang="en-US" sz="2000" dirty="0">
                <a:solidFill>
                  <a:srgbClr val="0070C0"/>
                </a:solidFill>
                <a:latin typeface="+mj-lt"/>
              </a:rPr>
              <a:t>. </a:t>
            </a:r>
            <a:endParaRPr lang="en-US" sz="2000" dirty="0" smtClean="0">
              <a:solidFill>
                <a:srgbClr val="0070C0"/>
              </a:solidFill>
              <a:latin typeface="+mj-lt"/>
            </a:endParaRPr>
          </a:p>
          <a:p>
            <a:pPr lvl="8" algn="just">
              <a:buFont typeface="Wingdings" panose="05000000000000000000" pitchFamily="2" charset="2"/>
              <a:buChar char="ü"/>
            </a:pPr>
            <a:endParaRPr lang="en-US" sz="1000" dirty="0">
              <a:solidFill>
                <a:srgbClr val="0070C0"/>
              </a:solidFill>
              <a:latin typeface="+mj-lt"/>
            </a:endParaRPr>
          </a:p>
          <a:p>
            <a:pPr lvl="1" algn="just">
              <a:buFont typeface="Wingdings" panose="05000000000000000000" pitchFamily="2" charset="2"/>
              <a:buChar char="ü"/>
            </a:pPr>
            <a:r>
              <a:rPr lang="en-US" sz="2000" dirty="0" smtClean="0">
                <a:solidFill>
                  <a:srgbClr val="0070C0"/>
                </a:solidFill>
                <a:latin typeface="+mj-lt"/>
              </a:rPr>
              <a:t>It </a:t>
            </a:r>
            <a:r>
              <a:rPr lang="en-US" sz="2000" dirty="0">
                <a:solidFill>
                  <a:srgbClr val="0070C0"/>
                </a:solidFill>
                <a:latin typeface="+mj-lt"/>
              </a:rPr>
              <a:t>has two dimensions: </a:t>
            </a:r>
            <a:r>
              <a:rPr lang="en-US" sz="1800" dirty="0">
                <a:solidFill>
                  <a:srgbClr val="FF0000"/>
                </a:solidFill>
                <a:latin typeface="+mj-lt"/>
              </a:rPr>
              <a:t>brand awareness </a:t>
            </a:r>
            <a:r>
              <a:rPr lang="en-US" sz="2000" dirty="0" smtClean="0">
                <a:solidFill>
                  <a:srgbClr val="0070C0"/>
                </a:solidFill>
                <a:latin typeface="+mj-lt"/>
              </a:rPr>
              <a:t>and </a:t>
            </a:r>
            <a:r>
              <a:rPr lang="en-US" sz="1800" dirty="0" smtClean="0">
                <a:solidFill>
                  <a:srgbClr val="FF0000"/>
                </a:solidFill>
                <a:latin typeface="+mj-lt"/>
              </a:rPr>
              <a:t>product knowledge</a:t>
            </a:r>
            <a:r>
              <a:rPr lang="en-US" sz="2000" dirty="0">
                <a:solidFill>
                  <a:srgbClr val="0070C0"/>
                </a:solidFill>
                <a:latin typeface="+mj-lt"/>
              </a:rPr>
              <a:t>. </a:t>
            </a:r>
            <a:endParaRPr lang="en-US" sz="2000" dirty="0" smtClean="0">
              <a:solidFill>
                <a:srgbClr val="0070C0"/>
              </a:solidFill>
              <a:latin typeface="+mj-lt"/>
            </a:endParaRPr>
          </a:p>
          <a:p>
            <a:pPr lvl="8" algn="just">
              <a:buFont typeface="Wingdings" panose="05000000000000000000" pitchFamily="2" charset="2"/>
              <a:buChar char="ü"/>
            </a:pPr>
            <a:endParaRPr lang="en-US" sz="1000" dirty="0">
              <a:solidFill>
                <a:srgbClr val="0070C0"/>
              </a:solidFill>
              <a:latin typeface="+mj-lt"/>
            </a:endParaRPr>
          </a:p>
          <a:p>
            <a:pPr lvl="1" algn="just">
              <a:buFont typeface="Wingdings" panose="05000000000000000000" pitchFamily="2" charset="2"/>
              <a:buChar char="ü"/>
            </a:pPr>
            <a:r>
              <a:rPr lang="en-US" sz="1800" dirty="0" smtClean="0">
                <a:solidFill>
                  <a:srgbClr val="7030A0"/>
                </a:solidFill>
                <a:latin typeface="+mj-lt"/>
              </a:rPr>
              <a:t>Sheth </a:t>
            </a:r>
            <a:r>
              <a:rPr lang="en-US" sz="1800" dirty="0">
                <a:solidFill>
                  <a:srgbClr val="7030A0"/>
                </a:solidFill>
                <a:latin typeface="+mj-lt"/>
              </a:rPr>
              <a:t>and Sisodia </a:t>
            </a:r>
            <a:r>
              <a:rPr lang="en-US" sz="2000" dirty="0">
                <a:solidFill>
                  <a:srgbClr val="0070C0"/>
                </a:solidFill>
                <a:latin typeface="+mj-lt"/>
              </a:rPr>
              <a:t>say awareness is ripest </a:t>
            </a:r>
            <a:r>
              <a:rPr lang="en-US" sz="2000" dirty="0" smtClean="0">
                <a:solidFill>
                  <a:srgbClr val="0070C0"/>
                </a:solidFill>
                <a:latin typeface="+mj-lt"/>
              </a:rPr>
              <a:t>for improvement </a:t>
            </a:r>
            <a:r>
              <a:rPr lang="en-US" sz="2000" dirty="0">
                <a:solidFill>
                  <a:srgbClr val="0070C0"/>
                </a:solidFill>
                <a:latin typeface="+mj-lt"/>
              </a:rPr>
              <a:t>because most companies are either </a:t>
            </a:r>
            <a:r>
              <a:rPr lang="en-US" sz="2000" dirty="0">
                <a:solidFill>
                  <a:srgbClr val="7030A0"/>
                </a:solidFill>
                <a:latin typeface="+mj-lt"/>
              </a:rPr>
              <a:t>ineffectual</a:t>
            </a:r>
            <a:r>
              <a:rPr lang="en-US" sz="2000" dirty="0">
                <a:solidFill>
                  <a:srgbClr val="0070C0"/>
                </a:solidFill>
                <a:latin typeface="+mj-lt"/>
              </a:rPr>
              <a:t> </a:t>
            </a:r>
            <a:r>
              <a:rPr lang="en-US" sz="2000" dirty="0" smtClean="0">
                <a:solidFill>
                  <a:srgbClr val="0070C0"/>
                </a:solidFill>
                <a:latin typeface="+mj-lt"/>
              </a:rPr>
              <a:t>or </a:t>
            </a:r>
            <a:r>
              <a:rPr lang="en-US" sz="2000" dirty="0" smtClean="0">
                <a:solidFill>
                  <a:srgbClr val="7030A0"/>
                </a:solidFill>
                <a:latin typeface="+mj-lt"/>
              </a:rPr>
              <a:t>inefficient</a:t>
            </a:r>
            <a:r>
              <a:rPr lang="en-US" sz="2000" dirty="0" smtClean="0">
                <a:solidFill>
                  <a:srgbClr val="0070C0"/>
                </a:solidFill>
                <a:latin typeface="+mj-lt"/>
              </a:rPr>
              <a:t> at developing </a:t>
            </a:r>
            <a:r>
              <a:rPr lang="en-US" sz="2000" dirty="0">
                <a:solidFill>
                  <a:srgbClr val="0070C0"/>
                </a:solidFill>
                <a:latin typeface="+mj-lt"/>
              </a:rPr>
              <a:t>it. </a:t>
            </a:r>
            <a:endParaRPr lang="en-US" sz="2000" dirty="0" smtClean="0">
              <a:solidFill>
                <a:srgbClr val="0070C0"/>
              </a:solidFill>
              <a:latin typeface="+mj-lt"/>
            </a:endParaRPr>
          </a:p>
          <a:p>
            <a:pPr lvl="1" algn="just">
              <a:buFont typeface="Wingdings" panose="05000000000000000000" pitchFamily="2" charset="2"/>
              <a:buChar char="ü"/>
            </a:pPr>
            <a:endParaRPr lang="en-US" sz="2000" dirty="0">
              <a:solidFill>
                <a:srgbClr val="0070C0"/>
              </a:solidFill>
              <a:latin typeface="+mj-lt"/>
            </a:endParaRPr>
          </a:p>
          <a:p>
            <a:pPr lvl="1" algn="just">
              <a:buFont typeface="Wingdings" panose="05000000000000000000" pitchFamily="2" charset="2"/>
              <a:buChar char="ü"/>
            </a:pPr>
            <a:r>
              <a:rPr lang="en-US" sz="2000" dirty="0" smtClean="0">
                <a:solidFill>
                  <a:srgbClr val="0070C0"/>
                </a:solidFill>
                <a:latin typeface="+mj-lt"/>
              </a:rPr>
              <a:t>For </a:t>
            </a:r>
            <a:r>
              <a:rPr lang="en-US" sz="2000" dirty="0">
                <a:solidFill>
                  <a:srgbClr val="0070C0"/>
                </a:solidFill>
                <a:latin typeface="+mj-lt"/>
              </a:rPr>
              <a:t>instance, properly done advertising can </a:t>
            </a:r>
            <a:r>
              <a:rPr lang="en-US" sz="2000" dirty="0" smtClean="0">
                <a:solidFill>
                  <a:srgbClr val="0070C0"/>
                </a:solidFill>
                <a:latin typeface="+mj-lt"/>
              </a:rPr>
              <a:t>be incredibly </a:t>
            </a:r>
            <a:r>
              <a:rPr lang="en-US" sz="2000" dirty="0">
                <a:solidFill>
                  <a:srgbClr val="0070C0"/>
                </a:solidFill>
                <a:latin typeface="+mj-lt"/>
              </a:rPr>
              <a:t>powerful, but word-of-mouth marketing and </a:t>
            </a:r>
            <a:r>
              <a:rPr lang="en-US" sz="2000" dirty="0" smtClean="0">
                <a:solidFill>
                  <a:srgbClr val="0070C0"/>
                </a:solidFill>
                <a:latin typeface="+mj-lt"/>
              </a:rPr>
              <a:t>co marketing can more </a:t>
            </a:r>
            <a:r>
              <a:rPr lang="en-US" sz="2000" dirty="0">
                <a:solidFill>
                  <a:srgbClr val="0070C0"/>
                </a:solidFill>
                <a:latin typeface="+mj-lt"/>
              </a:rPr>
              <a:t>effectively reach potential customers</a:t>
            </a:r>
            <a:r>
              <a:rPr lang="en-US" sz="2000" dirty="0" smtClean="0">
                <a:solidFill>
                  <a:srgbClr val="0070C0"/>
                </a:solidFill>
                <a:latin typeface="+mj-lt"/>
              </a:rPr>
              <a:t>.</a:t>
            </a:r>
            <a:endParaRPr lang="fa-IR" sz="18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61</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40674413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algn="just">
              <a:buFont typeface="Wingdings" panose="05000000000000000000" pitchFamily="2" charset="2"/>
              <a:buChar char="ü"/>
            </a:pPr>
            <a:r>
              <a:rPr lang="en-US" sz="2000" dirty="0">
                <a:solidFill>
                  <a:srgbClr val="7030A0"/>
                </a:solidFill>
                <a:latin typeface="+mj-lt"/>
              </a:rPr>
              <a:t>Sheth and Sisodia </a:t>
            </a:r>
            <a:r>
              <a:rPr lang="en-US" sz="2000" dirty="0">
                <a:solidFill>
                  <a:srgbClr val="0070C0"/>
                </a:solidFill>
                <a:latin typeface="+mj-lt"/>
              </a:rPr>
              <a:t>base the </a:t>
            </a:r>
            <a:r>
              <a:rPr lang="en-US" sz="2000" dirty="0">
                <a:solidFill>
                  <a:srgbClr val="FF0000"/>
                </a:solidFill>
                <a:latin typeface="+mj-lt"/>
              </a:rPr>
              <a:t>4 As framework </a:t>
            </a:r>
            <a:r>
              <a:rPr lang="en-US" sz="2000" dirty="0">
                <a:solidFill>
                  <a:srgbClr val="0070C0"/>
                </a:solidFill>
                <a:latin typeface="+mj-lt"/>
              </a:rPr>
              <a:t>on the </a:t>
            </a:r>
            <a:r>
              <a:rPr lang="en-US" sz="2000" dirty="0" smtClean="0">
                <a:solidFill>
                  <a:srgbClr val="0070C0"/>
                </a:solidFill>
                <a:latin typeface="+mj-lt"/>
              </a:rPr>
              <a:t>four distinctive roles a </a:t>
            </a:r>
            <a:r>
              <a:rPr lang="en-US" sz="2000" dirty="0">
                <a:solidFill>
                  <a:srgbClr val="0070C0"/>
                </a:solidFill>
                <a:latin typeface="+mj-lt"/>
              </a:rPr>
              <a:t>consumer plays in the marketplace—</a:t>
            </a:r>
            <a:r>
              <a:rPr lang="en-US" sz="2000" dirty="0">
                <a:solidFill>
                  <a:srgbClr val="FF0000"/>
                </a:solidFill>
                <a:latin typeface="+mj-lt"/>
              </a:rPr>
              <a:t>seeker</a:t>
            </a:r>
            <a:r>
              <a:rPr lang="en-US" sz="2000" dirty="0">
                <a:solidFill>
                  <a:srgbClr val="0070C0"/>
                </a:solidFill>
                <a:latin typeface="+mj-lt"/>
              </a:rPr>
              <a:t>, </a:t>
            </a:r>
            <a:r>
              <a:rPr lang="en-US" sz="2000" dirty="0">
                <a:solidFill>
                  <a:srgbClr val="FF0000"/>
                </a:solidFill>
                <a:latin typeface="+mj-lt"/>
              </a:rPr>
              <a:t>buyer</a:t>
            </a:r>
            <a:r>
              <a:rPr lang="en-US" sz="2000" dirty="0">
                <a:solidFill>
                  <a:srgbClr val="0070C0"/>
                </a:solidFill>
                <a:latin typeface="+mj-lt"/>
              </a:rPr>
              <a:t>, </a:t>
            </a:r>
            <a:r>
              <a:rPr lang="en-US" sz="2000" dirty="0">
                <a:solidFill>
                  <a:srgbClr val="FF0000"/>
                </a:solidFill>
                <a:latin typeface="+mj-lt"/>
              </a:rPr>
              <a:t>payer</a:t>
            </a:r>
            <a:r>
              <a:rPr lang="en-US" sz="2000" dirty="0">
                <a:solidFill>
                  <a:srgbClr val="0070C0"/>
                </a:solidFill>
                <a:latin typeface="+mj-lt"/>
              </a:rPr>
              <a:t>, </a:t>
            </a:r>
            <a:r>
              <a:rPr lang="en-US" sz="2000" dirty="0" smtClean="0">
                <a:solidFill>
                  <a:srgbClr val="0070C0"/>
                </a:solidFill>
                <a:latin typeface="+mj-lt"/>
              </a:rPr>
              <a:t>and </a:t>
            </a:r>
            <a:r>
              <a:rPr lang="en-US" sz="2000" dirty="0" smtClean="0">
                <a:solidFill>
                  <a:srgbClr val="FF0000"/>
                </a:solidFill>
                <a:latin typeface="+mj-lt"/>
              </a:rPr>
              <a:t>user</a:t>
            </a:r>
            <a:r>
              <a:rPr lang="en-US" sz="2000" dirty="0" smtClean="0">
                <a:solidFill>
                  <a:srgbClr val="0070C0"/>
                </a:solidFill>
                <a:latin typeface="+mj-lt"/>
              </a:rPr>
              <a:t>. </a:t>
            </a:r>
          </a:p>
          <a:p>
            <a:pPr algn="just">
              <a:buFont typeface="Wingdings" panose="05000000000000000000" pitchFamily="2" charset="2"/>
              <a:buChar char="ü"/>
            </a:pPr>
            <a:endParaRPr lang="en-US" sz="2000" dirty="0">
              <a:solidFill>
                <a:srgbClr val="0070C0"/>
              </a:solidFill>
              <a:latin typeface="+mj-lt"/>
            </a:endParaRPr>
          </a:p>
          <a:p>
            <a:pPr algn="just">
              <a:buFont typeface="Wingdings" panose="05000000000000000000" pitchFamily="2" charset="2"/>
              <a:buChar char="ü"/>
            </a:pPr>
            <a:r>
              <a:rPr lang="en-US" sz="2000" dirty="0" smtClean="0">
                <a:solidFill>
                  <a:srgbClr val="0070C0"/>
                </a:solidFill>
                <a:latin typeface="+mj-lt"/>
              </a:rPr>
              <a:t>A </a:t>
            </a:r>
            <a:r>
              <a:rPr lang="en-US" sz="2000" dirty="0">
                <a:solidFill>
                  <a:srgbClr val="FF0000"/>
                </a:solidFill>
                <a:latin typeface="+mj-lt"/>
              </a:rPr>
              <a:t>fifth</a:t>
            </a:r>
            <a:r>
              <a:rPr lang="en-US" sz="2000" dirty="0">
                <a:solidFill>
                  <a:srgbClr val="0070C0"/>
                </a:solidFill>
                <a:latin typeface="+mj-lt"/>
              </a:rPr>
              <a:t> consumer role—</a:t>
            </a:r>
            <a:r>
              <a:rPr lang="en-US" sz="2000" dirty="0">
                <a:solidFill>
                  <a:srgbClr val="FF0000"/>
                </a:solidFill>
                <a:latin typeface="+mj-lt"/>
              </a:rPr>
              <a:t>evangelizer</a:t>
            </a:r>
            <a:r>
              <a:rPr lang="en-US" sz="2000" dirty="0">
                <a:solidFill>
                  <a:srgbClr val="0070C0"/>
                </a:solidFill>
                <a:latin typeface="+mj-lt"/>
              </a:rPr>
              <a:t>—captures the fact </a:t>
            </a:r>
            <a:r>
              <a:rPr lang="en-US" sz="2000" dirty="0" smtClean="0">
                <a:solidFill>
                  <a:srgbClr val="0070C0"/>
                </a:solidFill>
                <a:latin typeface="+mj-lt"/>
              </a:rPr>
              <a:t>that </a:t>
            </a:r>
            <a:r>
              <a:rPr lang="en-US" sz="1800" dirty="0" smtClean="0">
                <a:solidFill>
                  <a:srgbClr val="7030A0"/>
                </a:solidFill>
                <a:latin typeface="+mj-lt"/>
              </a:rPr>
              <a:t>consumers often </a:t>
            </a:r>
            <a:r>
              <a:rPr lang="en-US" sz="1800" dirty="0">
                <a:solidFill>
                  <a:srgbClr val="7030A0"/>
                </a:solidFill>
                <a:latin typeface="+mj-lt"/>
              </a:rPr>
              <a:t>recommend products to others and are </a:t>
            </a:r>
            <a:r>
              <a:rPr lang="en-US" sz="1800" dirty="0" smtClean="0">
                <a:solidFill>
                  <a:srgbClr val="7030A0"/>
                </a:solidFill>
                <a:latin typeface="+mj-lt"/>
              </a:rPr>
              <a:t>increasingly critical with the </a:t>
            </a:r>
            <a:r>
              <a:rPr lang="en-US" sz="1800" dirty="0">
                <a:solidFill>
                  <a:srgbClr val="7030A0"/>
                </a:solidFill>
                <a:latin typeface="+mj-lt"/>
              </a:rPr>
              <a:t>advent of the Internet and social media platforms</a:t>
            </a:r>
            <a:r>
              <a:rPr lang="en-US" sz="2000" dirty="0" smtClean="0">
                <a:solidFill>
                  <a:srgbClr val="0070C0"/>
                </a:solidFill>
                <a:latin typeface="+mj-lt"/>
              </a:rPr>
              <a:t>.</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62</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0435898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35480"/>
            <a:ext cx="8915400" cy="4589864"/>
          </a:xfrm>
        </p:spPr>
        <p:txBody>
          <a:bodyPr>
            <a:normAutofit/>
          </a:bodyPr>
          <a:lstStyle/>
          <a:p>
            <a:pPr algn="just">
              <a:buFont typeface="Wingdings" panose="05000000000000000000" pitchFamily="2" charset="2"/>
              <a:buChar char="ü"/>
            </a:pPr>
            <a:r>
              <a:rPr lang="en-US" sz="2000" dirty="0" smtClean="0">
                <a:solidFill>
                  <a:srgbClr val="0070C0"/>
                </a:solidFill>
                <a:latin typeface="+mj-lt"/>
              </a:rPr>
              <a:t>We </a:t>
            </a:r>
            <a:r>
              <a:rPr lang="en-US" sz="2000" dirty="0">
                <a:solidFill>
                  <a:srgbClr val="0070C0"/>
                </a:solidFill>
                <a:latin typeface="+mj-lt"/>
              </a:rPr>
              <a:t>can </a:t>
            </a:r>
            <a:r>
              <a:rPr lang="en-US" sz="2000" dirty="0" smtClean="0">
                <a:solidFill>
                  <a:srgbClr val="0070C0"/>
                </a:solidFill>
                <a:latin typeface="+mj-lt"/>
              </a:rPr>
              <a:t>relate </a:t>
            </a:r>
            <a:r>
              <a:rPr lang="en-US" sz="2000" dirty="0">
                <a:solidFill>
                  <a:srgbClr val="0070C0"/>
                </a:solidFill>
                <a:latin typeface="+mj-lt"/>
              </a:rPr>
              <a:t>the </a:t>
            </a:r>
            <a:r>
              <a:rPr lang="en-US" sz="2000" dirty="0">
                <a:solidFill>
                  <a:srgbClr val="C00000"/>
                </a:solidFill>
                <a:latin typeface="+mj-lt"/>
              </a:rPr>
              <a:t>4 As </a:t>
            </a:r>
            <a:r>
              <a:rPr lang="en-US" sz="2000" dirty="0">
                <a:solidFill>
                  <a:srgbClr val="0070C0"/>
                </a:solidFill>
                <a:latin typeface="+mj-lt"/>
              </a:rPr>
              <a:t>to the traditional </a:t>
            </a:r>
            <a:r>
              <a:rPr lang="en-US" sz="2000" dirty="0">
                <a:solidFill>
                  <a:srgbClr val="C00000"/>
                </a:solidFill>
                <a:latin typeface="+mj-lt"/>
              </a:rPr>
              <a:t>4 </a:t>
            </a:r>
            <a:r>
              <a:rPr lang="en-US" sz="2000" dirty="0" smtClean="0">
                <a:solidFill>
                  <a:srgbClr val="C00000"/>
                </a:solidFill>
                <a:latin typeface="+mj-lt"/>
              </a:rPr>
              <a:t>Ps</a:t>
            </a:r>
            <a:r>
              <a:rPr lang="en-US" sz="2000" dirty="0" smtClean="0">
                <a:solidFill>
                  <a:srgbClr val="0070C0"/>
                </a:solidFill>
                <a:latin typeface="+mj-lt"/>
              </a:rPr>
              <a:t>. </a:t>
            </a:r>
          </a:p>
          <a:p>
            <a:pPr lvl="3" algn="just">
              <a:buFont typeface="Wingdings" panose="05000000000000000000" pitchFamily="2" charset="2"/>
              <a:buChar char="ü"/>
            </a:pPr>
            <a:endParaRPr lang="en-US" sz="1400" dirty="0">
              <a:solidFill>
                <a:srgbClr val="0070C0"/>
              </a:solidFill>
              <a:latin typeface="+mj-lt"/>
            </a:endParaRPr>
          </a:p>
          <a:p>
            <a:pPr algn="just">
              <a:buFont typeface="Wingdings" panose="05000000000000000000" pitchFamily="2" charset="2"/>
              <a:buChar char="ü"/>
            </a:pPr>
            <a:r>
              <a:rPr lang="en-US" sz="2000" dirty="0" smtClean="0">
                <a:solidFill>
                  <a:srgbClr val="0070C0"/>
                </a:solidFill>
                <a:latin typeface="+mj-lt"/>
              </a:rPr>
              <a:t>Marketers </a:t>
            </a:r>
            <a:r>
              <a:rPr lang="en-US" sz="2000" dirty="0">
                <a:solidFill>
                  <a:srgbClr val="0070C0"/>
                </a:solidFill>
                <a:latin typeface="+mj-lt"/>
              </a:rPr>
              <a:t>set the </a:t>
            </a:r>
            <a:r>
              <a:rPr lang="en-US" sz="2000" dirty="0">
                <a:solidFill>
                  <a:srgbClr val="C00000"/>
                </a:solidFill>
                <a:latin typeface="+mj-lt"/>
              </a:rPr>
              <a:t>product</a:t>
            </a:r>
            <a:r>
              <a:rPr lang="en-US" sz="2000" dirty="0">
                <a:solidFill>
                  <a:srgbClr val="0070C0"/>
                </a:solidFill>
                <a:latin typeface="+mj-lt"/>
              </a:rPr>
              <a:t> (</a:t>
            </a:r>
            <a:r>
              <a:rPr lang="en-US" sz="1800" dirty="0">
                <a:solidFill>
                  <a:srgbClr val="7030A0"/>
                </a:solidFill>
                <a:latin typeface="+mj-lt"/>
              </a:rPr>
              <a:t>which mainly influences </a:t>
            </a:r>
            <a:r>
              <a:rPr lang="en-US" sz="1800" dirty="0">
                <a:solidFill>
                  <a:srgbClr val="FF0000"/>
                </a:solidFill>
                <a:latin typeface="+mj-lt"/>
              </a:rPr>
              <a:t>acceptability</a:t>
            </a:r>
            <a:r>
              <a:rPr lang="en-US" sz="2000" dirty="0" smtClean="0">
                <a:solidFill>
                  <a:srgbClr val="0070C0"/>
                </a:solidFill>
                <a:latin typeface="+mj-lt"/>
              </a:rPr>
              <a:t>), the </a:t>
            </a:r>
            <a:r>
              <a:rPr lang="en-US" sz="2000" dirty="0">
                <a:solidFill>
                  <a:srgbClr val="C00000"/>
                </a:solidFill>
                <a:latin typeface="+mj-lt"/>
              </a:rPr>
              <a:t>price</a:t>
            </a:r>
            <a:r>
              <a:rPr lang="en-US" sz="2000" dirty="0">
                <a:solidFill>
                  <a:srgbClr val="0070C0"/>
                </a:solidFill>
                <a:latin typeface="+mj-lt"/>
              </a:rPr>
              <a:t> (</a:t>
            </a:r>
            <a:r>
              <a:rPr lang="en-US" sz="1800" dirty="0">
                <a:solidFill>
                  <a:srgbClr val="7030A0"/>
                </a:solidFill>
                <a:latin typeface="+mj-lt"/>
              </a:rPr>
              <a:t>which mainly influences </a:t>
            </a:r>
            <a:r>
              <a:rPr lang="en-US" sz="1800" dirty="0">
                <a:solidFill>
                  <a:srgbClr val="FF0000"/>
                </a:solidFill>
                <a:latin typeface="+mj-lt"/>
              </a:rPr>
              <a:t>affordability</a:t>
            </a:r>
            <a:r>
              <a:rPr lang="en-US" sz="2000" dirty="0">
                <a:solidFill>
                  <a:srgbClr val="0070C0"/>
                </a:solidFill>
                <a:latin typeface="+mj-lt"/>
              </a:rPr>
              <a:t>), the </a:t>
            </a:r>
            <a:r>
              <a:rPr lang="en-US" sz="2000" dirty="0">
                <a:solidFill>
                  <a:srgbClr val="C00000"/>
                </a:solidFill>
                <a:latin typeface="+mj-lt"/>
              </a:rPr>
              <a:t>place</a:t>
            </a:r>
            <a:r>
              <a:rPr lang="en-US" sz="2000" dirty="0">
                <a:solidFill>
                  <a:srgbClr val="0070C0"/>
                </a:solidFill>
                <a:latin typeface="+mj-lt"/>
              </a:rPr>
              <a:t> (</a:t>
            </a:r>
            <a:r>
              <a:rPr lang="en-US" sz="1800" dirty="0" smtClean="0">
                <a:solidFill>
                  <a:srgbClr val="7030A0"/>
                </a:solidFill>
                <a:latin typeface="+mj-lt"/>
              </a:rPr>
              <a:t>which mainly </a:t>
            </a:r>
            <a:r>
              <a:rPr lang="en-US" sz="1800" dirty="0">
                <a:solidFill>
                  <a:srgbClr val="7030A0"/>
                </a:solidFill>
                <a:latin typeface="+mj-lt"/>
              </a:rPr>
              <a:t>influences </a:t>
            </a:r>
            <a:r>
              <a:rPr lang="en-US" sz="1800" dirty="0">
                <a:solidFill>
                  <a:srgbClr val="FF0000"/>
                </a:solidFill>
                <a:latin typeface="+mj-lt"/>
              </a:rPr>
              <a:t>accessibility</a:t>
            </a:r>
            <a:r>
              <a:rPr lang="en-US" sz="2000" dirty="0">
                <a:solidFill>
                  <a:srgbClr val="0070C0"/>
                </a:solidFill>
                <a:latin typeface="+mj-lt"/>
              </a:rPr>
              <a:t>), and </a:t>
            </a:r>
            <a:r>
              <a:rPr lang="en-US" sz="2000" dirty="0">
                <a:solidFill>
                  <a:srgbClr val="C00000"/>
                </a:solidFill>
                <a:latin typeface="+mj-lt"/>
              </a:rPr>
              <a:t>promotion</a:t>
            </a:r>
            <a:r>
              <a:rPr lang="en-US" sz="2000" dirty="0">
                <a:solidFill>
                  <a:srgbClr val="0070C0"/>
                </a:solidFill>
                <a:latin typeface="+mj-lt"/>
              </a:rPr>
              <a:t> (</a:t>
            </a:r>
            <a:r>
              <a:rPr lang="en-US" sz="1800" dirty="0">
                <a:solidFill>
                  <a:srgbClr val="7030A0"/>
                </a:solidFill>
                <a:latin typeface="+mj-lt"/>
              </a:rPr>
              <a:t>which mainly </a:t>
            </a:r>
            <a:r>
              <a:rPr lang="en-US" sz="1800" dirty="0" smtClean="0">
                <a:solidFill>
                  <a:srgbClr val="7030A0"/>
                </a:solidFill>
                <a:latin typeface="+mj-lt"/>
              </a:rPr>
              <a:t>influences </a:t>
            </a:r>
            <a:r>
              <a:rPr lang="en-US" sz="1800" dirty="0" smtClean="0">
                <a:solidFill>
                  <a:srgbClr val="FF0000"/>
                </a:solidFill>
                <a:latin typeface="+mj-lt"/>
              </a:rPr>
              <a:t>awareness</a:t>
            </a:r>
            <a:r>
              <a:rPr lang="en-US" sz="2000" dirty="0" smtClean="0">
                <a:solidFill>
                  <a:srgbClr val="0070C0"/>
                </a:solidFill>
                <a:latin typeface="+mj-lt"/>
              </a:rPr>
              <a:t>).</a:t>
            </a:r>
            <a:endParaRPr lang="fa-IR" sz="2000" dirty="0">
              <a:solidFill>
                <a:srgbClr val="0070C0"/>
              </a:solidFill>
              <a:latin typeface="+mj-lt"/>
            </a:endParaRPr>
          </a:p>
        </p:txBody>
      </p:sp>
      <p:sp>
        <p:nvSpPr>
          <p:cNvPr id="4" name="Slide Number Placeholder 3"/>
          <p:cNvSpPr>
            <a:spLocks noGrp="1"/>
          </p:cNvSpPr>
          <p:nvPr>
            <p:ph type="sldNum" sz="quarter" idx="12"/>
          </p:nvPr>
        </p:nvSpPr>
        <p:spPr/>
        <p:txBody>
          <a:bodyPr/>
          <a:lstStyle/>
          <a:p>
            <a:fld id="{3C384F24-9843-4FFE-A06E-5D0DE5713CDD}" type="slidenum">
              <a:rPr lang="en-US" smtClean="0"/>
              <a:pPr/>
              <a:t>63</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41422503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2200" dirty="0">
                <a:solidFill>
                  <a:srgbClr val="0070C0"/>
                </a:solidFill>
                <a:latin typeface="+mj-lt"/>
                <a:cs typeface="Times New Roman" pitchFamily="18" charset="0"/>
              </a:rPr>
              <a:t>Marketers make marketing-mix decisions for influencing their trade channels as well as their final consumers. </a:t>
            </a:r>
          </a:p>
          <a:p>
            <a:pPr lvl="1" algn="just">
              <a:buFont typeface="Wingdings" panose="05000000000000000000" pitchFamily="2" charset="2"/>
              <a:buChar char="ü"/>
            </a:pPr>
            <a:r>
              <a:rPr lang="en-US" sz="1800" dirty="0">
                <a:solidFill>
                  <a:srgbClr val="7030A0"/>
                </a:solidFill>
                <a:latin typeface="+mj-lt"/>
                <a:cs typeface="Times New Roman" pitchFamily="18" charset="0"/>
              </a:rPr>
              <a:t>Once they understand these groups, marketers make or customize an offering or solution (</a:t>
            </a:r>
            <a:r>
              <a:rPr lang="en-US" sz="1600" u="sng" dirty="0">
                <a:solidFill>
                  <a:srgbClr val="C00000"/>
                </a:solidFill>
                <a:latin typeface="+mj-lt"/>
                <a:cs typeface="Times New Roman" pitchFamily="18" charset="0"/>
              </a:rPr>
              <a:t>product</a:t>
            </a:r>
            <a:r>
              <a:rPr lang="en-US" sz="1800" dirty="0">
                <a:solidFill>
                  <a:srgbClr val="7030A0"/>
                </a:solidFill>
                <a:latin typeface="+mj-lt"/>
                <a:cs typeface="Times New Roman" pitchFamily="18" charset="0"/>
              </a:rPr>
              <a:t>), inform consumers (</a:t>
            </a:r>
            <a:r>
              <a:rPr lang="en-US" sz="1600" u="sng" dirty="0">
                <a:solidFill>
                  <a:srgbClr val="C00000"/>
                </a:solidFill>
                <a:latin typeface="+mj-lt"/>
                <a:cs typeface="Times New Roman" pitchFamily="18" charset="0"/>
              </a:rPr>
              <a:t>promotion</a:t>
            </a:r>
            <a:r>
              <a:rPr lang="en-US" sz="1800" dirty="0">
                <a:solidFill>
                  <a:srgbClr val="7030A0"/>
                </a:solidFill>
                <a:latin typeface="+mj-lt"/>
                <a:cs typeface="Times New Roman" pitchFamily="18" charset="0"/>
              </a:rPr>
              <a:t>)—recognizing that many other sources of information also exists—, set a price that offers a real value (</a:t>
            </a:r>
            <a:r>
              <a:rPr lang="en-US" sz="1600" u="sng" dirty="0">
                <a:solidFill>
                  <a:srgbClr val="C00000"/>
                </a:solidFill>
                <a:latin typeface="+mj-lt"/>
                <a:cs typeface="Times New Roman" pitchFamily="18" charset="0"/>
              </a:rPr>
              <a:t>pricing</a:t>
            </a:r>
            <a:r>
              <a:rPr lang="en-US" sz="1800" dirty="0">
                <a:solidFill>
                  <a:srgbClr val="7030A0"/>
                </a:solidFill>
                <a:latin typeface="+mj-lt"/>
                <a:cs typeface="Times New Roman" pitchFamily="18" charset="0"/>
              </a:rPr>
              <a:t>),  &amp; choose places where the offering will be accessible (</a:t>
            </a:r>
            <a:r>
              <a:rPr lang="en-US" sz="1600" u="sng" dirty="0">
                <a:solidFill>
                  <a:srgbClr val="C00000"/>
                </a:solidFill>
                <a:latin typeface="+mj-lt"/>
                <a:cs typeface="Times New Roman" pitchFamily="18" charset="0"/>
              </a:rPr>
              <a:t>Place/Physical Distribution</a:t>
            </a:r>
            <a:r>
              <a:rPr lang="en-US" sz="1800" dirty="0">
                <a:solidFill>
                  <a:srgbClr val="7030A0"/>
                </a:solidFill>
                <a:latin typeface="+mj-lt"/>
                <a:cs typeface="Times New Roman" pitchFamily="18" charset="0"/>
              </a:rPr>
              <a:t>). </a:t>
            </a:r>
          </a:p>
          <a:p>
            <a:endParaRPr lang="en-US"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64</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1137740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267200"/>
          </a:xfrm>
        </p:spPr>
        <p:txBody>
          <a:bodyPr>
            <a:normAutofit/>
          </a:bodyPr>
          <a:lstStyle/>
          <a:p>
            <a:pPr marL="0" indent="0" algn="just">
              <a:buNone/>
            </a:pPr>
            <a:r>
              <a:rPr lang="en-US" sz="2400" dirty="0">
                <a:solidFill>
                  <a:srgbClr val="FF0000"/>
                </a:solidFill>
                <a:latin typeface="+mj-lt"/>
              </a:rPr>
              <a:t>Internal Marketing </a:t>
            </a:r>
            <a:endParaRPr lang="en-US" sz="2400" dirty="0" smtClean="0">
              <a:solidFill>
                <a:srgbClr val="FF0000"/>
              </a:solidFill>
              <a:latin typeface="+mj-lt"/>
            </a:endParaRP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Holistic marketing incorporates </a:t>
            </a:r>
            <a:r>
              <a:rPr lang="en-US" sz="2000" dirty="0" smtClean="0">
                <a:solidFill>
                  <a:srgbClr val="FF0000"/>
                </a:solidFill>
                <a:latin typeface="+mj-lt"/>
              </a:rPr>
              <a:t>internal marketing</a:t>
            </a:r>
            <a:r>
              <a:rPr lang="en-US" sz="1800" dirty="0" smtClean="0">
                <a:solidFill>
                  <a:srgbClr val="002060"/>
                </a:solidFill>
                <a:latin typeface="+mj-lt"/>
              </a:rPr>
              <a:t>, </a:t>
            </a:r>
            <a:r>
              <a:rPr lang="en-US" sz="2000" dirty="0" smtClean="0">
                <a:solidFill>
                  <a:srgbClr val="0070C0"/>
                </a:solidFill>
                <a:latin typeface="+mj-lt"/>
                <a:cs typeface="Times New Roman" pitchFamily="18" charset="0"/>
              </a:rPr>
              <a:t>ensuring that everyone in the organization embraces appropriate marketing principles. </a:t>
            </a:r>
          </a:p>
          <a:p>
            <a:pPr lvl="1" algn="just">
              <a:buFont typeface="Wingdings" panose="05000000000000000000" pitchFamily="2" charset="2"/>
              <a:buChar char="ü"/>
            </a:pPr>
            <a:r>
              <a:rPr lang="en-US" sz="2000" dirty="0" smtClean="0">
                <a:solidFill>
                  <a:srgbClr val="0070C0"/>
                </a:solidFill>
                <a:latin typeface="+mj-lt"/>
                <a:cs typeface="Times New Roman" pitchFamily="18" charset="0"/>
              </a:rPr>
              <a:t>Internal marketing is the task of hiring, training, and motivating able employees who want serve the customers well. </a:t>
            </a:r>
          </a:p>
          <a:p>
            <a:pPr lvl="2" algn="just">
              <a:buFont typeface="Wingdings" panose="05000000000000000000" pitchFamily="2" charset="2"/>
              <a:buChar char="ü"/>
            </a:pPr>
            <a:endParaRPr lang="en-US" sz="1300" dirty="0" smtClean="0">
              <a:solidFill>
                <a:srgbClr val="0070C0"/>
              </a:solidFill>
              <a:latin typeface="+mj-lt"/>
            </a:endParaRPr>
          </a:p>
          <a:p>
            <a:pPr algn="just">
              <a:buFont typeface="Wingdings" panose="05000000000000000000" pitchFamily="2" charset="2"/>
              <a:buChar char="ü"/>
            </a:pPr>
            <a:r>
              <a:rPr lang="en-US" sz="2200" dirty="0" smtClean="0">
                <a:solidFill>
                  <a:srgbClr val="0070C0"/>
                </a:solidFill>
                <a:latin typeface="+mj-lt"/>
                <a:cs typeface="Times New Roman" pitchFamily="18" charset="0"/>
              </a:rPr>
              <a:t>It must take place at two levels; </a:t>
            </a: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At one level, </a:t>
            </a:r>
            <a:r>
              <a:rPr lang="en-US" sz="1400" b="1" dirty="0" smtClean="0">
                <a:solidFill>
                  <a:srgbClr val="7030A0"/>
                </a:solidFill>
                <a:latin typeface="+mj-lt"/>
              </a:rPr>
              <a:t>the various marketing functions</a:t>
            </a:r>
            <a:r>
              <a:rPr lang="en-US" sz="1400" dirty="0" smtClean="0">
                <a:solidFill>
                  <a:srgbClr val="7030A0"/>
                </a:solidFill>
                <a:latin typeface="+mj-lt"/>
              </a:rPr>
              <a:t>—</a:t>
            </a:r>
            <a:r>
              <a:rPr lang="en-US" sz="1800" dirty="0" smtClean="0">
                <a:solidFill>
                  <a:srgbClr val="7030A0"/>
                </a:solidFill>
                <a:latin typeface="+mj-lt"/>
                <a:cs typeface="Times New Roman" pitchFamily="18" charset="0"/>
              </a:rPr>
              <a:t>sales</a:t>
            </a:r>
            <a:r>
              <a:rPr lang="en-US" sz="1400" dirty="0" smtClean="0">
                <a:solidFill>
                  <a:srgbClr val="7030A0"/>
                </a:solidFill>
                <a:latin typeface="+mj-lt"/>
              </a:rPr>
              <a:t> </a:t>
            </a:r>
            <a:r>
              <a:rPr lang="en-US" sz="1800" dirty="0" smtClean="0">
                <a:solidFill>
                  <a:srgbClr val="7030A0"/>
                </a:solidFill>
                <a:latin typeface="+mj-lt"/>
                <a:cs typeface="Times New Roman" pitchFamily="18" charset="0"/>
              </a:rPr>
              <a:t>force, advertising, customer service, product management, marketing research—must work together. </a:t>
            </a:r>
          </a:p>
          <a:p>
            <a:pPr lvl="2" algn="just">
              <a:buFont typeface="Wingdings" panose="05000000000000000000" pitchFamily="2" charset="2"/>
              <a:buChar char="ü"/>
            </a:pPr>
            <a:r>
              <a:rPr lang="en-US" sz="1800" dirty="0" smtClean="0">
                <a:solidFill>
                  <a:srgbClr val="7030A0"/>
                </a:solidFill>
                <a:latin typeface="+mj-lt"/>
                <a:cs typeface="Times New Roman" pitchFamily="18" charset="0"/>
              </a:rPr>
              <a:t>At the second level, other departments must embrace marketing; they must also “think customers.” </a:t>
            </a:r>
          </a:p>
          <a:p>
            <a:pPr lvl="2" algn="just">
              <a:buFont typeface="Wingdings" panose="05000000000000000000" pitchFamily="2" charset="2"/>
              <a:buChar char="ü"/>
            </a:pPr>
            <a:endParaRPr lang="en-US" sz="1600" dirty="0">
              <a:solidFill>
                <a:srgbClr val="7030A0"/>
              </a:solidFill>
              <a:latin typeface="+mj-lt"/>
              <a:cs typeface="Times New Roman" pitchFamily="18" charset="0"/>
            </a:endParaRPr>
          </a:p>
          <a:p>
            <a:pPr lvl="2" algn="just">
              <a:buFont typeface="Wingdings" panose="05000000000000000000" pitchFamily="2" charset="2"/>
              <a:buChar char="ü"/>
            </a:pPr>
            <a:endParaRPr lang="en-US" sz="1300" dirty="0">
              <a:solidFill>
                <a:srgbClr val="00206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65</a:t>
            </a:fld>
            <a:endParaRPr lang="en-US"/>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16530904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6880"/>
            <a:ext cx="8229600" cy="4389120"/>
          </a:xfrm>
        </p:spPr>
        <p:txBody>
          <a:bodyPr/>
          <a:lstStyle/>
          <a:p>
            <a:pPr marL="0" indent="0" algn="just">
              <a:buNone/>
            </a:pPr>
            <a:r>
              <a:rPr lang="en-US" sz="2400" dirty="0" smtClean="0">
                <a:solidFill>
                  <a:srgbClr val="FF0000"/>
                </a:solidFill>
                <a:latin typeface="+mj-lt"/>
              </a:rPr>
              <a:t>Performance Marketing </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It tries to understand the returns to the business from marketing activities &amp; programs, as well as addressing broader concerns &amp; their legal, ethical, social, &amp;environmental effects. </a:t>
            </a:r>
          </a:p>
          <a:p>
            <a:pPr lvl="8" algn="just">
              <a:buFont typeface="Wingdings" panose="05000000000000000000" pitchFamily="2" charset="2"/>
              <a:buChar char="ü"/>
            </a:pPr>
            <a:endParaRPr lang="en-US" sz="13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Top management is going beyond sales revenue to examine the marketing scorecard and interpret what is happening to market share, customer loss rate, customer satisfaction, product quality, &amp; other measures.  </a:t>
            </a:r>
          </a:p>
          <a:p>
            <a:pPr lvl="8" algn="just">
              <a:buFont typeface="Wingdings" panose="05000000000000000000" pitchFamily="2" charset="2"/>
              <a:buChar char="ü"/>
            </a:pPr>
            <a:endParaRPr lang="en-US" sz="13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FINANCIAL ACCOUNTABILITY</a:t>
            </a: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SOCIAL RESPONSIBILITY MARKETING </a:t>
            </a:r>
          </a:p>
          <a:p>
            <a:endParaRPr lang="en-US" dirty="0">
              <a:solidFill>
                <a:srgbClr val="0070C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66</a:t>
            </a:fld>
            <a:endParaRPr lang="en-US">
              <a:latin typeface="+mj-lt"/>
            </a:endParaRPr>
          </a:p>
        </p:txBody>
      </p:sp>
      <p:sp>
        <p:nvSpPr>
          <p:cNvPr id="4"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spTree>
    <p:extLst>
      <p:ext uri="{BB962C8B-B14F-4D97-AF65-F5344CB8AC3E}">
        <p14:creationId xmlns:p14="http://schemas.microsoft.com/office/powerpoint/2010/main" val="13812578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C384F24-9843-4FFE-A06E-5D0DE5713CDD}" type="slidenum">
              <a:rPr lang="en-US" smtClean="0"/>
              <a:pPr/>
              <a:t>67</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Companies Orientation Towards Marketing</a:t>
            </a:r>
            <a:endParaRPr lang="en-US" sz="3900" dirty="0">
              <a:solidFill>
                <a:srgbClr val="00206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1828800"/>
            <a:ext cx="848217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58071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76800"/>
          </a:xfrm>
        </p:spPr>
        <p:txBody>
          <a:bodyPr>
            <a:normAutofit/>
          </a:bodyPr>
          <a:lstStyle/>
          <a:p>
            <a:pPr marL="736092" lvl="1" indent="-342900" algn="just">
              <a:buFont typeface="+mj-lt"/>
              <a:buAutoNum type="arabicPeriod"/>
            </a:pPr>
            <a:r>
              <a:rPr lang="en-US" sz="2000" dirty="0" smtClean="0">
                <a:solidFill>
                  <a:srgbClr val="0070C0"/>
                </a:solidFill>
                <a:latin typeface="+mj-lt"/>
                <a:cs typeface="Times New Roman" pitchFamily="18" charset="0"/>
              </a:rPr>
              <a:t>Developing Marketing Strategies &amp; Plans </a:t>
            </a:r>
          </a:p>
          <a:p>
            <a:pPr marL="736092" lvl="1" indent="-342900" algn="just">
              <a:buFont typeface="+mj-lt"/>
              <a:buAutoNum type="arabicPeriod"/>
            </a:pPr>
            <a:r>
              <a:rPr lang="en-US" sz="2000" dirty="0" smtClean="0">
                <a:solidFill>
                  <a:srgbClr val="0070C0"/>
                </a:solidFill>
                <a:latin typeface="+mj-lt"/>
                <a:cs typeface="Times New Roman" pitchFamily="18" charset="0"/>
              </a:rPr>
              <a:t>Capturing Marketing Insights </a:t>
            </a:r>
          </a:p>
          <a:p>
            <a:pPr marL="736092" lvl="1" indent="-342900" algn="just">
              <a:buFont typeface="+mj-lt"/>
              <a:buAutoNum type="arabicPeriod"/>
            </a:pPr>
            <a:r>
              <a:rPr lang="en-US" sz="2000" dirty="0" smtClean="0">
                <a:solidFill>
                  <a:srgbClr val="0070C0"/>
                </a:solidFill>
                <a:latin typeface="+mj-lt"/>
                <a:cs typeface="Times New Roman" pitchFamily="18" charset="0"/>
              </a:rPr>
              <a:t>Connecting with Customers </a:t>
            </a:r>
          </a:p>
          <a:p>
            <a:pPr marL="736092" lvl="1" indent="-342900" algn="just">
              <a:buFont typeface="+mj-lt"/>
              <a:buAutoNum type="arabicPeriod"/>
            </a:pPr>
            <a:r>
              <a:rPr lang="en-US" sz="2000" dirty="0" smtClean="0">
                <a:solidFill>
                  <a:srgbClr val="0070C0"/>
                </a:solidFill>
                <a:latin typeface="+mj-lt"/>
                <a:cs typeface="Times New Roman" pitchFamily="18" charset="0"/>
              </a:rPr>
              <a:t>Building Strong Brands </a:t>
            </a:r>
          </a:p>
          <a:p>
            <a:pPr marL="736092" lvl="1" indent="-342900" algn="just">
              <a:buFont typeface="+mj-lt"/>
              <a:buAutoNum type="arabicPeriod"/>
            </a:pPr>
            <a:r>
              <a:rPr lang="en-US" sz="2000" dirty="0" smtClean="0">
                <a:solidFill>
                  <a:srgbClr val="0070C0"/>
                </a:solidFill>
                <a:latin typeface="+mj-lt"/>
                <a:cs typeface="Times New Roman" pitchFamily="18" charset="0"/>
              </a:rPr>
              <a:t>Creating Value</a:t>
            </a:r>
          </a:p>
          <a:p>
            <a:pPr marL="736092" lvl="1" indent="-342900" algn="just">
              <a:buFont typeface="+mj-lt"/>
              <a:buAutoNum type="arabicPeriod"/>
            </a:pPr>
            <a:r>
              <a:rPr lang="en-US" sz="2000" dirty="0" smtClean="0">
                <a:solidFill>
                  <a:srgbClr val="0070C0"/>
                </a:solidFill>
                <a:latin typeface="+mj-lt"/>
                <a:cs typeface="Times New Roman" pitchFamily="18" charset="0"/>
              </a:rPr>
              <a:t>Delivering Value </a:t>
            </a:r>
          </a:p>
          <a:p>
            <a:pPr marL="736092" lvl="1" indent="-342900" algn="just">
              <a:buFont typeface="+mj-lt"/>
              <a:buAutoNum type="arabicPeriod"/>
            </a:pPr>
            <a:r>
              <a:rPr lang="en-US" sz="2000" dirty="0" smtClean="0">
                <a:solidFill>
                  <a:srgbClr val="0070C0"/>
                </a:solidFill>
                <a:latin typeface="+mj-lt"/>
                <a:cs typeface="Times New Roman" pitchFamily="18" charset="0"/>
              </a:rPr>
              <a:t>Communicating Value </a:t>
            </a:r>
          </a:p>
          <a:p>
            <a:pPr marL="736092" lvl="1" indent="-342900" algn="just">
              <a:buFont typeface="+mj-lt"/>
              <a:buAutoNum type="arabicPeriod"/>
            </a:pPr>
            <a:r>
              <a:rPr lang="en-US" sz="2000" dirty="0" smtClean="0">
                <a:solidFill>
                  <a:srgbClr val="0070C0"/>
                </a:solidFill>
                <a:latin typeface="+mj-lt"/>
                <a:cs typeface="Times New Roman" pitchFamily="18" charset="0"/>
              </a:rPr>
              <a:t>Conducting Marketing Responsibility for Long-term Success</a:t>
            </a:r>
          </a:p>
          <a:p>
            <a:pPr lvl="1" algn="just">
              <a:buFont typeface="Wingdings" pitchFamily="2" charset="2"/>
              <a:buChar char="ü"/>
            </a:pPr>
            <a:endParaRPr lang="en-US" sz="1200" dirty="0">
              <a:solidFill>
                <a:srgbClr val="0070C0"/>
              </a:solidFill>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68</a:t>
            </a:fld>
            <a:endParaRPr lang="en-US"/>
          </a:p>
        </p:txBody>
      </p:sp>
      <p:sp>
        <p:nvSpPr>
          <p:cNvPr id="5" name="Title 1"/>
          <p:cNvSpPr>
            <a:spLocks noGrp="1"/>
          </p:cNvSpPr>
          <p:nvPr>
            <p:ph type="title"/>
          </p:nvPr>
        </p:nvSpPr>
        <p:spPr>
          <a:xfrm>
            <a:off x="152400" y="972312"/>
            <a:ext cx="8915400" cy="627888"/>
          </a:xfrm>
        </p:spPr>
        <p:txBody>
          <a:bodyPr>
            <a:noAutofit/>
          </a:bodyPr>
          <a:lstStyle/>
          <a:p>
            <a:pPr algn="ctr"/>
            <a:r>
              <a:rPr lang="en-US" sz="3900" b="1" dirty="0" smtClean="0">
                <a:solidFill>
                  <a:srgbClr val="002060"/>
                </a:solidFill>
              </a:rPr>
              <a:t>Marketing Management Tasks</a:t>
            </a:r>
            <a:endParaRPr lang="en-US" sz="3900" dirty="0">
              <a:solidFill>
                <a:srgbClr val="002060"/>
              </a:solidFill>
            </a:endParaRPr>
          </a:p>
        </p:txBody>
      </p:sp>
    </p:spTree>
    <p:extLst>
      <p:ext uri="{BB962C8B-B14F-4D97-AF65-F5344CB8AC3E}">
        <p14:creationId xmlns:p14="http://schemas.microsoft.com/office/powerpoint/2010/main" val="30277020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524000"/>
          </a:xfrm>
        </p:spPr>
        <p:txBody>
          <a:bodyPr>
            <a:normAutofit/>
          </a:bodyPr>
          <a:lstStyle/>
          <a:p>
            <a:pPr marL="0" indent="0" algn="ctr">
              <a:buNone/>
            </a:pPr>
            <a:r>
              <a:rPr lang="en-US" sz="8800" b="1" dirty="0" smtClean="0">
                <a:solidFill>
                  <a:srgbClr val="002060"/>
                </a:solidFill>
                <a:latin typeface="Freestyle Script" pitchFamily="66" charset="0"/>
              </a:rPr>
              <a:t>The End </a:t>
            </a:r>
            <a:endParaRPr lang="en-US" sz="8800" b="1" dirty="0">
              <a:solidFill>
                <a:srgbClr val="002060"/>
              </a:solidFill>
              <a:latin typeface="Freestyle Script" pitchFamily="66"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69</a:t>
            </a:fld>
            <a:endParaRPr lang="en-US"/>
          </a:p>
        </p:txBody>
      </p:sp>
    </p:spTree>
    <p:extLst>
      <p:ext uri="{BB962C8B-B14F-4D97-AF65-F5344CB8AC3E}">
        <p14:creationId xmlns:p14="http://schemas.microsoft.com/office/powerpoint/2010/main" val="1931004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886200"/>
          </a:xfrm>
        </p:spPr>
        <p:txBody>
          <a:bodyPr>
            <a:normAutofit/>
          </a:bodyPr>
          <a:lstStyle/>
          <a:p>
            <a:pPr algn="just">
              <a:buFont typeface="Wingdings" panose="05000000000000000000" pitchFamily="2" charset="2"/>
              <a:buChar char="ü"/>
            </a:pPr>
            <a:r>
              <a:rPr lang="en-US" sz="2800" dirty="0" smtClean="0">
                <a:solidFill>
                  <a:srgbClr val="0070C0"/>
                </a:solidFill>
                <a:latin typeface="+mj-lt"/>
                <a:cs typeface="Times New Roman" pitchFamily="18" charset="0"/>
              </a:rPr>
              <a:t>To prepare to be a marketer, you need to understand </a:t>
            </a:r>
          </a:p>
          <a:p>
            <a:pPr marL="1124712" lvl="2" indent="-457200" algn="just">
              <a:buFont typeface="+mj-lt"/>
              <a:buAutoNum type="arabicPeriod"/>
            </a:pPr>
            <a:r>
              <a:rPr lang="en-US" sz="1800" dirty="0" smtClean="0">
                <a:solidFill>
                  <a:srgbClr val="7030A0"/>
                </a:solidFill>
                <a:latin typeface="+mj-lt"/>
                <a:cs typeface="Times New Roman" pitchFamily="18" charset="0"/>
              </a:rPr>
              <a:t>What marketing is, </a:t>
            </a:r>
          </a:p>
          <a:p>
            <a:pPr marL="1124712" lvl="2" indent="-457200" algn="just">
              <a:buFont typeface="+mj-lt"/>
              <a:buAutoNum type="arabicPeriod"/>
            </a:pPr>
            <a:r>
              <a:rPr lang="en-US" sz="1800" dirty="0" smtClean="0">
                <a:solidFill>
                  <a:srgbClr val="7030A0"/>
                </a:solidFill>
                <a:latin typeface="+mj-lt"/>
                <a:cs typeface="Times New Roman" pitchFamily="18" charset="0"/>
              </a:rPr>
              <a:t>How it works, </a:t>
            </a:r>
          </a:p>
          <a:p>
            <a:pPr marL="1124712" lvl="2" indent="-457200" algn="just">
              <a:buFont typeface="+mj-lt"/>
              <a:buAutoNum type="arabicPeriod"/>
            </a:pPr>
            <a:r>
              <a:rPr lang="en-US" sz="1800" dirty="0" smtClean="0">
                <a:solidFill>
                  <a:srgbClr val="7030A0"/>
                </a:solidFill>
                <a:latin typeface="+mj-lt"/>
                <a:cs typeface="Times New Roman" pitchFamily="18" charset="0"/>
              </a:rPr>
              <a:t>What is marketed, &amp; </a:t>
            </a:r>
          </a:p>
          <a:p>
            <a:pPr marL="1124712" lvl="2" indent="-457200" algn="just">
              <a:buFont typeface="+mj-lt"/>
              <a:buAutoNum type="arabicPeriod"/>
            </a:pPr>
            <a:r>
              <a:rPr lang="en-US" sz="1800" dirty="0" smtClean="0">
                <a:solidFill>
                  <a:srgbClr val="7030A0"/>
                </a:solidFill>
                <a:latin typeface="+mj-lt"/>
                <a:cs typeface="Times New Roman" pitchFamily="18" charset="0"/>
              </a:rPr>
              <a:t>Who does the marketing </a:t>
            </a:r>
          </a:p>
          <a:p>
            <a:pPr lvl="1" algn="just"/>
            <a:endParaRPr lang="en-US" sz="2800" dirty="0">
              <a:solidFill>
                <a:srgbClr val="0070C0"/>
              </a:solidFill>
              <a:latin typeface="+mj-lt"/>
              <a:cs typeface="Times New Roman" pitchFamily="18" charset="0"/>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latin typeface="+mj-lt"/>
              </a:rPr>
              <a:pPr/>
              <a:t>7</a:t>
            </a:fld>
            <a:endParaRPr lang="en-US">
              <a:latin typeface="+mj-lt"/>
            </a:endParaRPr>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1982835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0680"/>
            <a:ext cx="8229600" cy="4389120"/>
          </a:xfrm>
        </p:spPr>
        <p:txBody>
          <a:bodyPr>
            <a:noAutofit/>
          </a:bodyPr>
          <a:lstStyle/>
          <a:p>
            <a:pPr marL="0" indent="0" algn="just">
              <a:buNone/>
            </a:pPr>
            <a:r>
              <a:rPr lang="en-US" sz="2800" b="1" dirty="0">
                <a:solidFill>
                  <a:srgbClr val="FF0000"/>
                </a:solidFill>
                <a:latin typeface="+mj-lt"/>
                <a:cs typeface="Times New Roman" pitchFamily="18" charset="0"/>
              </a:rPr>
              <a:t>What is Marketing? </a:t>
            </a:r>
          </a:p>
          <a:p>
            <a:pPr lvl="2" algn="just"/>
            <a:r>
              <a:rPr lang="en-US" sz="1800" dirty="0">
                <a:solidFill>
                  <a:srgbClr val="7030A0"/>
                </a:solidFill>
                <a:latin typeface="+mj-lt"/>
                <a:cs typeface="Times New Roman" pitchFamily="18" charset="0"/>
              </a:rPr>
              <a:t>Marketing is about identifying and meeting human and social needs; it is “</a:t>
            </a:r>
            <a:r>
              <a:rPr lang="en-US" sz="1800" dirty="0">
                <a:solidFill>
                  <a:srgbClr val="C00000"/>
                </a:solidFill>
                <a:latin typeface="+mj-lt"/>
                <a:cs typeface="Times New Roman" pitchFamily="18" charset="0"/>
              </a:rPr>
              <a:t>meeting needs profitably</a:t>
            </a:r>
            <a:r>
              <a:rPr lang="en-US" sz="1800" dirty="0">
                <a:solidFill>
                  <a:srgbClr val="7030A0"/>
                </a:solidFill>
                <a:latin typeface="+mj-lt"/>
                <a:cs typeface="Times New Roman" pitchFamily="18" charset="0"/>
              </a:rPr>
              <a:t>”. </a:t>
            </a:r>
            <a:endParaRPr lang="en-US" sz="1800" dirty="0" smtClean="0">
              <a:solidFill>
                <a:srgbClr val="7030A0"/>
              </a:solidFill>
              <a:latin typeface="+mj-lt"/>
              <a:cs typeface="Times New Roman" pitchFamily="18" charset="0"/>
            </a:endParaRPr>
          </a:p>
          <a:p>
            <a:pPr lvl="2" algn="just"/>
            <a:endParaRPr lang="en-US" sz="1800" dirty="0">
              <a:solidFill>
                <a:srgbClr val="7030A0"/>
              </a:solidFill>
              <a:latin typeface="+mj-lt"/>
              <a:cs typeface="Times New Roman" pitchFamily="18" charset="0"/>
            </a:endParaRPr>
          </a:p>
          <a:p>
            <a:pPr marL="0" indent="0" algn="just">
              <a:buNone/>
            </a:pPr>
            <a:r>
              <a:rPr lang="en-US" sz="2400" dirty="0">
                <a:solidFill>
                  <a:srgbClr val="0070C0"/>
                </a:solidFill>
                <a:latin typeface="+mj-lt"/>
                <a:cs typeface="Times New Roman" pitchFamily="18" charset="0"/>
              </a:rPr>
              <a:t>American Marketing Association </a:t>
            </a:r>
          </a:p>
          <a:p>
            <a:pPr lvl="2" algn="just">
              <a:buFont typeface="Wingdings" panose="05000000000000000000" pitchFamily="2" charset="2"/>
              <a:buChar char="ü"/>
            </a:pPr>
            <a:r>
              <a:rPr lang="en-US" sz="1800" dirty="0">
                <a:solidFill>
                  <a:srgbClr val="7030A0"/>
                </a:solidFill>
                <a:latin typeface="+mj-lt"/>
              </a:rPr>
              <a:t>Marketing is the activity, set of institutions, and processes for creating, communicating, delivering, and exchanging offerings that have value for customers, clients, partners, and society at large.</a:t>
            </a:r>
            <a:endParaRPr lang="fa-IR" sz="1800" dirty="0">
              <a:solidFill>
                <a:srgbClr val="7030A0"/>
              </a:solidFill>
              <a:latin typeface="+mj-lt"/>
            </a:endParaRPr>
          </a:p>
          <a:p>
            <a:pPr lvl="2" algn="just"/>
            <a:endParaRPr lang="en-US" sz="1800" dirty="0">
              <a:solidFill>
                <a:srgbClr val="002060"/>
              </a:solidFill>
              <a:latin typeface="Times New Roman" pitchFamily="18" charset="0"/>
              <a:cs typeface="Times New Roman" pitchFamily="18" charset="0"/>
            </a:endParaRPr>
          </a:p>
          <a:p>
            <a:pPr lvl="2" algn="just"/>
            <a:r>
              <a:rPr lang="en-US" sz="1800" dirty="0">
                <a:solidFill>
                  <a:srgbClr val="7030A0"/>
                </a:solidFill>
                <a:latin typeface="+mj-lt"/>
                <a:cs typeface="Times New Roman" pitchFamily="18" charset="0"/>
              </a:rPr>
              <a:t>Marketing management is the art and science of choosing target markets and getting, keeping, and growing customers through </a:t>
            </a:r>
            <a:r>
              <a:rPr lang="en-US" sz="1800" dirty="0">
                <a:solidFill>
                  <a:srgbClr val="C00000"/>
                </a:solidFill>
                <a:latin typeface="+mj-lt"/>
                <a:cs typeface="Times New Roman" pitchFamily="18" charset="0"/>
              </a:rPr>
              <a:t>creating</a:t>
            </a:r>
            <a:r>
              <a:rPr lang="en-US" sz="1800" dirty="0">
                <a:solidFill>
                  <a:srgbClr val="7030A0"/>
                </a:solidFill>
                <a:latin typeface="+mj-lt"/>
                <a:cs typeface="Times New Roman" pitchFamily="18" charset="0"/>
              </a:rPr>
              <a:t>,</a:t>
            </a:r>
            <a:r>
              <a:rPr lang="en-US" sz="1800" dirty="0">
                <a:solidFill>
                  <a:srgbClr val="002060"/>
                </a:solidFill>
                <a:latin typeface="+mj-lt"/>
                <a:cs typeface="Times New Roman" pitchFamily="18" charset="0"/>
              </a:rPr>
              <a:t> </a:t>
            </a:r>
            <a:r>
              <a:rPr lang="en-US" sz="1800" dirty="0">
                <a:solidFill>
                  <a:srgbClr val="C00000"/>
                </a:solidFill>
                <a:latin typeface="+mj-lt"/>
                <a:cs typeface="Times New Roman" pitchFamily="18" charset="0"/>
              </a:rPr>
              <a:t>delivering</a:t>
            </a:r>
            <a:r>
              <a:rPr lang="en-US" sz="1800" dirty="0">
                <a:solidFill>
                  <a:srgbClr val="002060"/>
                </a:solidFill>
                <a:latin typeface="+mj-lt"/>
                <a:cs typeface="Times New Roman" pitchFamily="18" charset="0"/>
              </a:rPr>
              <a:t> </a:t>
            </a:r>
            <a:r>
              <a:rPr lang="en-US" sz="1800" dirty="0">
                <a:solidFill>
                  <a:srgbClr val="7030A0"/>
                </a:solidFill>
                <a:latin typeface="+mj-lt"/>
                <a:cs typeface="Times New Roman" pitchFamily="18" charset="0"/>
              </a:rPr>
              <a:t>and </a:t>
            </a:r>
            <a:r>
              <a:rPr lang="en-US" sz="1800" dirty="0">
                <a:solidFill>
                  <a:srgbClr val="C00000"/>
                </a:solidFill>
                <a:latin typeface="+mj-lt"/>
                <a:cs typeface="Times New Roman" pitchFamily="18" charset="0"/>
              </a:rPr>
              <a:t>communicating</a:t>
            </a:r>
            <a:r>
              <a:rPr lang="en-US" sz="1800" dirty="0">
                <a:solidFill>
                  <a:srgbClr val="002060"/>
                </a:solidFill>
                <a:latin typeface="+mj-lt"/>
                <a:cs typeface="Times New Roman" pitchFamily="18" charset="0"/>
              </a:rPr>
              <a:t> </a:t>
            </a:r>
            <a:r>
              <a:rPr lang="en-US" sz="1800" dirty="0">
                <a:solidFill>
                  <a:srgbClr val="7030A0"/>
                </a:solidFill>
                <a:latin typeface="+mj-lt"/>
                <a:cs typeface="Times New Roman" pitchFamily="18" charset="0"/>
              </a:rPr>
              <a:t>superior customer </a:t>
            </a:r>
            <a:r>
              <a:rPr lang="en-US" sz="1800" dirty="0">
                <a:solidFill>
                  <a:srgbClr val="C00000"/>
                </a:solidFill>
                <a:latin typeface="+mj-lt"/>
                <a:cs typeface="Times New Roman" pitchFamily="18" charset="0"/>
              </a:rPr>
              <a:t>value</a:t>
            </a:r>
            <a:r>
              <a:rPr lang="en-US" sz="1800" dirty="0">
                <a:solidFill>
                  <a:srgbClr val="7030A0"/>
                </a:solidFill>
                <a:latin typeface="+mj-lt"/>
                <a:cs typeface="Times New Roman" pitchFamily="18" charset="0"/>
              </a:rPr>
              <a:t>. </a:t>
            </a:r>
            <a:endParaRPr lang="en-US" sz="2400" dirty="0">
              <a:solidFill>
                <a:srgbClr val="7030A0"/>
              </a:solidFill>
              <a:latin typeface="+mj-lt"/>
              <a:cs typeface="Times New Roman" pitchFamily="18" charset="0"/>
            </a:endParaRPr>
          </a:p>
          <a:p>
            <a:endParaRPr lang="en-US" sz="3600" dirty="0"/>
          </a:p>
        </p:txBody>
      </p:sp>
      <p:sp>
        <p:nvSpPr>
          <p:cNvPr id="2" name="Slide Number Placeholder 1"/>
          <p:cNvSpPr>
            <a:spLocks noGrp="1"/>
          </p:cNvSpPr>
          <p:nvPr>
            <p:ph type="sldNum" sz="quarter" idx="12"/>
          </p:nvPr>
        </p:nvSpPr>
        <p:spPr/>
        <p:txBody>
          <a:bodyPr/>
          <a:lstStyle/>
          <a:p>
            <a:fld id="{3C384F24-9843-4FFE-A06E-5D0DE5713CDD}" type="slidenum">
              <a:rPr lang="en-US" smtClean="0"/>
              <a:pPr/>
              <a:t>8</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1765842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2200" dirty="0">
                <a:solidFill>
                  <a:srgbClr val="C00000"/>
                </a:solidFill>
                <a:latin typeface="+mj-lt"/>
                <a:cs typeface="Times New Roman" pitchFamily="18" charset="0"/>
              </a:rPr>
              <a:t>Social Definition of Marketing </a:t>
            </a:r>
          </a:p>
          <a:p>
            <a:pPr lvl="2" algn="just">
              <a:buFont typeface="Wingdings" panose="05000000000000000000" pitchFamily="2" charset="2"/>
              <a:buChar char="ü"/>
            </a:pPr>
            <a:r>
              <a:rPr lang="en-US" sz="2000" dirty="0">
                <a:solidFill>
                  <a:srgbClr val="0070C0"/>
                </a:solidFill>
                <a:latin typeface="+mj-lt"/>
              </a:rPr>
              <a:t>A social definition shows </a:t>
            </a:r>
            <a:r>
              <a:rPr lang="en-US" sz="2000" dirty="0" smtClean="0">
                <a:solidFill>
                  <a:srgbClr val="0070C0"/>
                </a:solidFill>
                <a:latin typeface="+mj-lt"/>
              </a:rPr>
              <a:t>the</a:t>
            </a:r>
            <a:r>
              <a:rPr lang="en-US" sz="2000" dirty="0">
                <a:solidFill>
                  <a:srgbClr val="0070C0"/>
                </a:solidFill>
                <a:latin typeface="+mj-lt"/>
              </a:rPr>
              <a:t> </a:t>
            </a:r>
            <a:r>
              <a:rPr lang="en-US" sz="2000" dirty="0">
                <a:solidFill>
                  <a:srgbClr val="C00000"/>
                </a:solidFill>
                <a:latin typeface="+mj-lt"/>
              </a:rPr>
              <a:t>role</a:t>
            </a:r>
            <a:r>
              <a:rPr lang="en-US" sz="2000" dirty="0">
                <a:solidFill>
                  <a:srgbClr val="0070C0"/>
                </a:solidFill>
                <a:latin typeface="+mj-lt"/>
              </a:rPr>
              <a:t> marketing plays in </a:t>
            </a:r>
            <a:r>
              <a:rPr lang="en-US" sz="2000" dirty="0">
                <a:solidFill>
                  <a:srgbClr val="C00000"/>
                </a:solidFill>
                <a:latin typeface="+mj-lt"/>
              </a:rPr>
              <a:t>society</a:t>
            </a:r>
            <a:r>
              <a:rPr lang="en-US" sz="2000" dirty="0" smtClean="0">
                <a:solidFill>
                  <a:srgbClr val="0070C0"/>
                </a:solidFill>
                <a:latin typeface="+mj-lt"/>
              </a:rPr>
              <a:t>;</a:t>
            </a:r>
            <a:r>
              <a:rPr lang="en-US" sz="2000" dirty="0">
                <a:solidFill>
                  <a:srgbClr val="0070C0"/>
                </a:solidFill>
                <a:latin typeface="+mj-lt"/>
              </a:rPr>
              <a:t> </a:t>
            </a:r>
            <a:endParaRPr lang="en-US" sz="2000" dirty="0" smtClean="0">
              <a:solidFill>
                <a:srgbClr val="0070C0"/>
              </a:solidFill>
              <a:latin typeface="+mj-lt"/>
            </a:endParaRPr>
          </a:p>
          <a:p>
            <a:pPr lvl="8" algn="just">
              <a:buFont typeface="Wingdings" panose="05000000000000000000" pitchFamily="2" charset="2"/>
              <a:buChar char="ü"/>
            </a:pPr>
            <a:endParaRPr lang="en-US" sz="1300" dirty="0" smtClean="0">
              <a:solidFill>
                <a:srgbClr val="0070C0"/>
              </a:solidFill>
              <a:latin typeface="+mj-lt"/>
            </a:endParaRPr>
          </a:p>
          <a:p>
            <a:pPr lvl="2" algn="just">
              <a:buFont typeface="Wingdings" panose="05000000000000000000" pitchFamily="2" charset="2"/>
              <a:buChar char="ü"/>
            </a:pPr>
            <a:r>
              <a:rPr lang="en-US" sz="2000" dirty="0" smtClean="0">
                <a:solidFill>
                  <a:srgbClr val="0070C0"/>
                </a:solidFill>
                <a:latin typeface="+mj-lt"/>
              </a:rPr>
              <a:t>Marketing’s </a:t>
            </a:r>
            <a:r>
              <a:rPr lang="en-US" sz="2000" dirty="0">
                <a:solidFill>
                  <a:srgbClr val="0070C0"/>
                </a:solidFill>
                <a:latin typeface="+mj-lt"/>
              </a:rPr>
              <a:t>role is to “</a:t>
            </a:r>
            <a:r>
              <a:rPr lang="en-US" sz="1800" dirty="0">
                <a:solidFill>
                  <a:srgbClr val="C00000"/>
                </a:solidFill>
                <a:latin typeface="+mj-lt"/>
              </a:rPr>
              <a:t>deliver a </a:t>
            </a:r>
            <a:r>
              <a:rPr lang="en-US" sz="1800" dirty="0" smtClean="0">
                <a:solidFill>
                  <a:srgbClr val="C00000"/>
                </a:solidFill>
                <a:latin typeface="+mj-lt"/>
              </a:rPr>
              <a:t>higher standard </a:t>
            </a:r>
            <a:r>
              <a:rPr lang="en-US" sz="1800" dirty="0">
                <a:solidFill>
                  <a:srgbClr val="C00000"/>
                </a:solidFill>
                <a:latin typeface="+mj-lt"/>
              </a:rPr>
              <a:t>of living</a:t>
            </a:r>
            <a:r>
              <a:rPr lang="en-US" sz="2000" dirty="0" smtClean="0">
                <a:solidFill>
                  <a:srgbClr val="0070C0"/>
                </a:solidFill>
                <a:latin typeface="+mj-lt"/>
              </a:rPr>
              <a:t>.”</a:t>
            </a:r>
          </a:p>
          <a:p>
            <a:pPr lvl="8" algn="just">
              <a:buFont typeface="Wingdings" panose="05000000000000000000" pitchFamily="2" charset="2"/>
              <a:buChar char="ü"/>
            </a:pPr>
            <a:endParaRPr lang="en-US" sz="1300" dirty="0" smtClean="0">
              <a:solidFill>
                <a:srgbClr val="0070C0"/>
              </a:solidFill>
              <a:latin typeface="+mj-lt"/>
              <a:cs typeface="Times New Roman" pitchFamily="18" charset="0"/>
            </a:endParaRPr>
          </a:p>
          <a:p>
            <a:pPr lvl="2" algn="just">
              <a:buFont typeface="Wingdings" panose="05000000000000000000" pitchFamily="2" charset="2"/>
              <a:buChar char="ü"/>
            </a:pPr>
            <a:r>
              <a:rPr lang="en-US" sz="2000" dirty="0" smtClean="0">
                <a:solidFill>
                  <a:srgbClr val="0070C0"/>
                </a:solidFill>
                <a:latin typeface="+mj-lt"/>
                <a:cs typeface="Times New Roman" pitchFamily="18" charset="0"/>
              </a:rPr>
              <a:t>Marketing </a:t>
            </a:r>
            <a:r>
              <a:rPr lang="en-US" sz="2000" dirty="0">
                <a:solidFill>
                  <a:srgbClr val="0070C0"/>
                </a:solidFill>
                <a:latin typeface="+mj-lt"/>
                <a:cs typeface="Times New Roman" pitchFamily="18" charset="0"/>
              </a:rPr>
              <a:t>is a societal process by which individuals and groups obtain what they need and want through creating, offering, and freely exchanging products and services of values with others. </a:t>
            </a:r>
            <a:endParaRPr lang="en-US" sz="2000" dirty="0" smtClean="0">
              <a:solidFill>
                <a:srgbClr val="0070C0"/>
              </a:solidFill>
              <a:latin typeface="+mj-lt"/>
              <a:cs typeface="Times New Roman" pitchFamily="18" charset="0"/>
            </a:endParaRPr>
          </a:p>
          <a:p>
            <a:pPr lvl="8" algn="just">
              <a:buFont typeface="Wingdings" panose="05000000000000000000" pitchFamily="2" charset="2"/>
              <a:buChar char="ü"/>
            </a:pPr>
            <a:endParaRPr lang="en-US" sz="1300" dirty="0">
              <a:solidFill>
                <a:srgbClr val="0070C0"/>
              </a:solidFill>
              <a:latin typeface="+mj-lt"/>
              <a:cs typeface="Times New Roman" pitchFamily="18" charset="0"/>
            </a:endParaRPr>
          </a:p>
          <a:p>
            <a:pPr lvl="2" algn="just">
              <a:buFont typeface="Wingdings" panose="05000000000000000000" pitchFamily="2" charset="2"/>
              <a:buChar char="ü"/>
            </a:pPr>
            <a:r>
              <a:rPr lang="en-US" sz="2000" dirty="0">
                <a:solidFill>
                  <a:srgbClr val="C00000"/>
                </a:solidFill>
                <a:latin typeface="+mj-lt"/>
              </a:rPr>
              <a:t>Cocreation</a:t>
            </a:r>
            <a:r>
              <a:rPr lang="en-US" sz="2000" dirty="0">
                <a:solidFill>
                  <a:srgbClr val="0070C0"/>
                </a:solidFill>
                <a:latin typeface="+mj-lt"/>
              </a:rPr>
              <a:t> </a:t>
            </a:r>
            <a:r>
              <a:rPr lang="en-US" sz="2000" dirty="0">
                <a:solidFill>
                  <a:srgbClr val="C00000"/>
                </a:solidFill>
                <a:latin typeface="+mj-lt"/>
              </a:rPr>
              <a:t>of value </a:t>
            </a:r>
            <a:r>
              <a:rPr lang="en-US" sz="2000" dirty="0">
                <a:solidFill>
                  <a:srgbClr val="0070C0"/>
                </a:solidFill>
                <a:latin typeface="+mj-lt"/>
              </a:rPr>
              <a:t>among consumers and with businesses </a:t>
            </a:r>
            <a:r>
              <a:rPr lang="en-US" sz="2000" dirty="0" smtClean="0">
                <a:solidFill>
                  <a:srgbClr val="0070C0"/>
                </a:solidFill>
                <a:latin typeface="+mj-lt"/>
              </a:rPr>
              <a:t>and the importance of </a:t>
            </a:r>
            <a:r>
              <a:rPr lang="en-US" sz="2000" dirty="0">
                <a:solidFill>
                  <a:srgbClr val="0070C0"/>
                </a:solidFill>
                <a:latin typeface="+mj-lt"/>
              </a:rPr>
              <a:t>value creation and sharing have become important themes </a:t>
            </a:r>
            <a:r>
              <a:rPr lang="en-US" sz="2000" dirty="0" smtClean="0">
                <a:solidFill>
                  <a:srgbClr val="0070C0"/>
                </a:solidFill>
                <a:latin typeface="+mj-lt"/>
              </a:rPr>
              <a:t>in the </a:t>
            </a:r>
            <a:r>
              <a:rPr lang="en-US" sz="2000" dirty="0">
                <a:solidFill>
                  <a:srgbClr val="0070C0"/>
                </a:solidFill>
                <a:latin typeface="+mj-lt"/>
              </a:rPr>
              <a:t>development of modern marketing </a:t>
            </a:r>
            <a:r>
              <a:rPr lang="en-US" sz="2000" dirty="0" smtClean="0">
                <a:solidFill>
                  <a:srgbClr val="0070C0"/>
                </a:solidFill>
                <a:latin typeface="+mj-lt"/>
              </a:rPr>
              <a:t>thought</a:t>
            </a:r>
            <a:endParaRPr lang="en-US" sz="2000" dirty="0">
              <a:solidFill>
                <a:srgbClr val="0070C0"/>
              </a:solidFill>
              <a:latin typeface="+mj-lt"/>
              <a:cs typeface="Times New Roman" pitchFamily="18" charset="0"/>
            </a:endParaRPr>
          </a:p>
          <a:p>
            <a:endParaRPr lang="en-US" sz="3200" dirty="0">
              <a:latin typeface="+mj-lt"/>
            </a:endParaRPr>
          </a:p>
        </p:txBody>
      </p:sp>
      <p:sp>
        <p:nvSpPr>
          <p:cNvPr id="2" name="Slide Number Placeholder 1"/>
          <p:cNvSpPr>
            <a:spLocks noGrp="1"/>
          </p:cNvSpPr>
          <p:nvPr>
            <p:ph type="sldNum" sz="quarter" idx="12"/>
          </p:nvPr>
        </p:nvSpPr>
        <p:spPr/>
        <p:txBody>
          <a:bodyPr/>
          <a:lstStyle/>
          <a:p>
            <a:fld id="{3C384F24-9843-4FFE-A06E-5D0DE5713CDD}" type="slidenum">
              <a:rPr lang="en-US" smtClean="0"/>
              <a:pPr/>
              <a:t>9</a:t>
            </a:fld>
            <a:endParaRPr lang="en-US"/>
          </a:p>
        </p:txBody>
      </p:sp>
      <p:sp>
        <p:nvSpPr>
          <p:cNvPr id="4" name="Title 1"/>
          <p:cNvSpPr>
            <a:spLocks noGrp="1"/>
          </p:cNvSpPr>
          <p:nvPr>
            <p:ph type="title"/>
          </p:nvPr>
        </p:nvSpPr>
        <p:spPr>
          <a:xfrm>
            <a:off x="381000" y="914400"/>
            <a:ext cx="8229600" cy="627888"/>
          </a:xfrm>
        </p:spPr>
        <p:txBody>
          <a:bodyPr>
            <a:noAutofit/>
          </a:bodyPr>
          <a:lstStyle/>
          <a:p>
            <a:pPr algn="ctr"/>
            <a:r>
              <a:rPr lang="en-US" sz="4000" b="1" dirty="0" smtClean="0">
                <a:solidFill>
                  <a:srgbClr val="002060"/>
                </a:solidFill>
              </a:rPr>
              <a:t>The Scope of Marketing</a:t>
            </a:r>
            <a:endParaRPr lang="en-US" sz="3600" dirty="0">
              <a:solidFill>
                <a:srgbClr val="002060"/>
              </a:solidFill>
            </a:endParaRPr>
          </a:p>
        </p:txBody>
      </p:sp>
    </p:spTree>
    <p:extLst>
      <p:ext uri="{BB962C8B-B14F-4D97-AF65-F5344CB8AC3E}">
        <p14:creationId xmlns:p14="http://schemas.microsoft.com/office/powerpoint/2010/main" val="1116535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2374</TotalTime>
  <Words>4766</Words>
  <Application>Microsoft Office PowerPoint</Application>
  <PresentationFormat>On-screen Show (4:3)</PresentationFormat>
  <Paragraphs>542</Paragraphs>
  <Slides>69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69</vt:i4>
      </vt:variant>
    </vt:vector>
  </HeadingPairs>
  <TitlesOfParts>
    <vt:vector size="79" baseType="lpstr">
      <vt:lpstr>Arial</vt:lpstr>
      <vt:lpstr>Calibri</vt:lpstr>
      <vt:lpstr>Constantia</vt:lpstr>
      <vt:lpstr>Freestyle Script</vt:lpstr>
      <vt:lpstr>Lucida Calligraphy</vt:lpstr>
      <vt:lpstr>Majalla UI</vt:lpstr>
      <vt:lpstr>Times New Roman</vt:lpstr>
      <vt:lpstr>Wingdings</vt:lpstr>
      <vt:lpstr>Wingdings 2</vt:lpstr>
      <vt:lpstr>Flow</vt:lpstr>
      <vt:lpstr>PowerPoint Presentation</vt:lpstr>
      <vt:lpstr>PowerPoint Presentation</vt:lpstr>
      <vt:lpstr>PowerPoint Presentation</vt:lpstr>
      <vt:lpstr>PowerPoint Presentation</vt:lpstr>
      <vt:lpstr>The Importance of Marketing </vt:lpstr>
      <vt:lpstr>The Importance of Marketing </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The Scope of Marketing</vt:lpstr>
      <vt:lpstr>Key Customer Markets</vt:lpstr>
      <vt:lpstr>Key Customer Markets</vt:lpstr>
      <vt:lpstr>Key Customer Markets</vt:lpstr>
      <vt:lpstr>Key Customer Markets</vt:lpstr>
      <vt:lpstr>Key Customer Markets</vt:lpstr>
      <vt:lpstr>PowerPoint Presentation</vt:lpstr>
      <vt:lpstr>Marketing in Practice</vt:lpstr>
      <vt:lpstr>Marketing in Practice</vt:lpstr>
      <vt:lpstr>Marketing in Practice</vt:lpstr>
      <vt:lpstr>Marketing in Practice</vt:lpstr>
      <vt:lpstr>Core Marketing Concepts </vt:lpstr>
      <vt:lpstr>Core Marketing Concepts </vt:lpstr>
      <vt:lpstr>Core Marketing Concepts </vt:lpstr>
      <vt:lpstr>Core Marketing Concepts </vt:lpstr>
      <vt:lpstr>Core Marketing Concepts </vt:lpstr>
      <vt:lpstr>Core Marketing Concepts </vt:lpstr>
      <vt:lpstr>Core Marketing Concepts </vt:lpstr>
      <vt:lpstr>Core Marketing Concepts </vt:lpstr>
      <vt:lpstr>Core Marketing Concepts </vt:lpstr>
      <vt:lpstr>New Marketing Realities</vt:lpstr>
      <vt:lpstr>New Marketing Realities</vt:lpstr>
      <vt:lpstr>New Marketing Realities</vt:lpstr>
      <vt:lpstr>New Marketing Realities</vt:lpstr>
      <vt:lpstr>New Marketing Realities</vt:lpstr>
      <vt:lpstr>New Marketing Realities</vt:lpstr>
      <vt:lpstr>PowerPoint Presentation</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Companies Orientation Towards Marketing</vt:lpstr>
      <vt:lpstr>Marketing Management Tasks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Dr.Mortezamaleki</dc:creator>
  <cp:lastModifiedBy>PAM</cp:lastModifiedBy>
  <cp:revision>231</cp:revision>
  <dcterms:created xsi:type="dcterms:W3CDTF">2011-07-27T10:47:49Z</dcterms:created>
  <dcterms:modified xsi:type="dcterms:W3CDTF">2020-09-14T11:00:00Z</dcterms:modified>
</cp:coreProperties>
</file>