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0"/>
  </p:notesMasterIdLst>
  <p:sldIdLst>
    <p:sldId id="353" r:id="rId2"/>
    <p:sldId id="341" r:id="rId3"/>
    <p:sldId id="384" r:id="rId4"/>
    <p:sldId id="259" r:id="rId5"/>
    <p:sldId id="356" r:id="rId6"/>
    <p:sldId id="290" r:id="rId7"/>
    <p:sldId id="357" r:id="rId8"/>
    <p:sldId id="292" r:id="rId9"/>
    <p:sldId id="322" r:id="rId10"/>
    <p:sldId id="293" r:id="rId11"/>
    <p:sldId id="294" r:id="rId12"/>
    <p:sldId id="343" r:id="rId13"/>
    <p:sldId id="359" r:id="rId14"/>
    <p:sldId id="295" r:id="rId15"/>
    <p:sldId id="385" r:id="rId16"/>
    <p:sldId id="297" r:id="rId17"/>
    <p:sldId id="344" r:id="rId18"/>
    <p:sldId id="298" r:id="rId19"/>
    <p:sldId id="299" r:id="rId20"/>
    <p:sldId id="355" r:id="rId21"/>
    <p:sldId id="360" r:id="rId22"/>
    <p:sldId id="301" r:id="rId23"/>
    <p:sldId id="300" r:id="rId24"/>
    <p:sldId id="345" r:id="rId25"/>
    <p:sldId id="302" r:id="rId26"/>
    <p:sldId id="362" r:id="rId27"/>
    <p:sldId id="363" r:id="rId28"/>
    <p:sldId id="346" r:id="rId29"/>
    <p:sldId id="303" r:id="rId30"/>
    <p:sldId id="323" r:id="rId31"/>
    <p:sldId id="364" r:id="rId32"/>
    <p:sldId id="365" r:id="rId33"/>
    <p:sldId id="366" r:id="rId34"/>
    <p:sldId id="367" r:id="rId35"/>
    <p:sldId id="368" r:id="rId36"/>
    <p:sldId id="304" r:id="rId37"/>
    <p:sldId id="324" r:id="rId38"/>
    <p:sldId id="305" r:id="rId39"/>
    <p:sldId id="325" r:id="rId40"/>
    <p:sldId id="306" r:id="rId41"/>
    <p:sldId id="326" r:id="rId42"/>
    <p:sldId id="307" r:id="rId43"/>
    <p:sldId id="327" r:id="rId44"/>
    <p:sldId id="308" r:id="rId45"/>
    <p:sldId id="369" r:id="rId46"/>
    <p:sldId id="309" r:id="rId47"/>
    <p:sldId id="328" r:id="rId48"/>
    <p:sldId id="310" r:id="rId49"/>
    <p:sldId id="329" r:id="rId50"/>
    <p:sldId id="354" r:id="rId51"/>
    <p:sldId id="311" r:id="rId52"/>
    <p:sldId id="330" r:id="rId53"/>
    <p:sldId id="386" r:id="rId54"/>
    <p:sldId id="312" r:id="rId55"/>
    <p:sldId id="313" r:id="rId56"/>
    <p:sldId id="331" r:id="rId57"/>
    <p:sldId id="332" r:id="rId58"/>
    <p:sldId id="380" r:id="rId59"/>
    <p:sldId id="350" r:id="rId60"/>
    <p:sldId id="314" r:id="rId61"/>
    <p:sldId id="352" r:id="rId62"/>
    <p:sldId id="333" r:id="rId63"/>
    <p:sldId id="315" r:id="rId64"/>
    <p:sldId id="334" r:id="rId65"/>
    <p:sldId id="316" r:id="rId66"/>
    <p:sldId id="335" r:id="rId67"/>
    <p:sldId id="317" r:id="rId68"/>
    <p:sldId id="336" r:id="rId69"/>
    <p:sldId id="318" r:id="rId70"/>
    <p:sldId id="337" r:id="rId71"/>
    <p:sldId id="381" r:id="rId72"/>
    <p:sldId id="382" r:id="rId73"/>
    <p:sldId id="383" r:id="rId74"/>
    <p:sldId id="319" r:id="rId75"/>
    <p:sldId id="338" r:id="rId76"/>
    <p:sldId id="387" r:id="rId77"/>
    <p:sldId id="320" r:id="rId78"/>
    <p:sldId id="370" r:id="rId79"/>
    <p:sldId id="371" r:id="rId80"/>
    <p:sldId id="373" r:id="rId81"/>
    <p:sldId id="339" r:id="rId82"/>
    <p:sldId id="374" r:id="rId83"/>
    <p:sldId id="375" r:id="rId84"/>
    <p:sldId id="376" r:id="rId85"/>
    <p:sldId id="378" r:id="rId86"/>
    <p:sldId id="379" r:id="rId87"/>
    <p:sldId id="377" r:id="rId88"/>
    <p:sldId id="291"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B558C5-E8D2-4814-98CD-B24F700CBD03}">
          <p14:sldIdLst>
            <p14:sldId id="353"/>
            <p14:sldId id="341"/>
            <p14:sldId id="384"/>
            <p14:sldId id="259"/>
            <p14:sldId id="356"/>
            <p14:sldId id="290"/>
            <p14:sldId id="357"/>
            <p14:sldId id="292"/>
            <p14:sldId id="322"/>
            <p14:sldId id="293"/>
            <p14:sldId id="294"/>
            <p14:sldId id="343"/>
            <p14:sldId id="359"/>
            <p14:sldId id="295"/>
            <p14:sldId id="385"/>
            <p14:sldId id="297"/>
            <p14:sldId id="344"/>
            <p14:sldId id="298"/>
            <p14:sldId id="299"/>
            <p14:sldId id="355"/>
            <p14:sldId id="360"/>
            <p14:sldId id="301"/>
            <p14:sldId id="300"/>
            <p14:sldId id="345"/>
            <p14:sldId id="302"/>
            <p14:sldId id="362"/>
            <p14:sldId id="363"/>
            <p14:sldId id="346"/>
            <p14:sldId id="303"/>
            <p14:sldId id="323"/>
            <p14:sldId id="364"/>
            <p14:sldId id="365"/>
            <p14:sldId id="366"/>
            <p14:sldId id="367"/>
            <p14:sldId id="368"/>
            <p14:sldId id="304"/>
            <p14:sldId id="324"/>
            <p14:sldId id="305"/>
            <p14:sldId id="325"/>
            <p14:sldId id="306"/>
            <p14:sldId id="326"/>
            <p14:sldId id="307"/>
            <p14:sldId id="327"/>
            <p14:sldId id="308"/>
            <p14:sldId id="369"/>
            <p14:sldId id="309"/>
            <p14:sldId id="328"/>
            <p14:sldId id="310"/>
            <p14:sldId id="329"/>
            <p14:sldId id="354"/>
            <p14:sldId id="311"/>
            <p14:sldId id="330"/>
            <p14:sldId id="386"/>
            <p14:sldId id="312"/>
            <p14:sldId id="313"/>
            <p14:sldId id="331"/>
            <p14:sldId id="332"/>
            <p14:sldId id="380"/>
            <p14:sldId id="350"/>
            <p14:sldId id="314"/>
            <p14:sldId id="352"/>
            <p14:sldId id="333"/>
            <p14:sldId id="315"/>
            <p14:sldId id="334"/>
            <p14:sldId id="316"/>
            <p14:sldId id="335"/>
            <p14:sldId id="317"/>
            <p14:sldId id="336"/>
            <p14:sldId id="318"/>
            <p14:sldId id="337"/>
            <p14:sldId id="381"/>
            <p14:sldId id="382"/>
            <p14:sldId id="383"/>
            <p14:sldId id="319"/>
            <p14:sldId id="338"/>
            <p14:sldId id="387"/>
            <p14:sldId id="320"/>
            <p14:sldId id="370"/>
            <p14:sldId id="371"/>
            <p14:sldId id="373"/>
            <p14:sldId id="339"/>
            <p14:sldId id="374"/>
            <p14:sldId id="375"/>
            <p14:sldId id="376"/>
            <p14:sldId id="378"/>
            <p14:sldId id="379"/>
            <p14:sldId id="377"/>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65" d="100"/>
          <a:sy n="65" d="100"/>
        </p:scale>
        <p:origin x="1452" y="78"/>
      </p:cViewPr>
      <p:guideLst>
        <p:guide orient="horz" pos="2160"/>
        <p:guide pos="2880"/>
      </p:guideLst>
    </p:cSldViewPr>
  </p:slideViewPr>
  <p:outlineViewPr>
    <p:cViewPr>
      <p:scale>
        <a:sx n="33" d="100"/>
        <a:sy n="33" d="100"/>
      </p:scale>
      <p:origin x="0" y="580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308D5A-040A-4325-B28B-3FD4A186C750}" type="datetimeFigureOut">
              <a:rPr lang="en-US" smtClean="0"/>
              <a:pPr/>
              <a:t>9/14/2020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E182BD-16F8-4F80-AAF9-9FE54747C727}" type="slidenum">
              <a:rPr lang="en-US" smtClean="0"/>
              <a:pPr/>
              <a:t>‹#›</a:t>
            </a:fld>
            <a:endParaRPr lang="en-US"/>
          </a:p>
        </p:txBody>
      </p:sp>
    </p:spTree>
    <p:extLst>
      <p:ext uri="{BB962C8B-B14F-4D97-AF65-F5344CB8AC3E}">
        <p14:creationId xmlns:p14="http://schemas.microsoft.com/office/powerpoint/2010/main" val="1307870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66B2DC-9626-43BB-89FB-6026046317D2}" type="datetime1">
              <a:rPr lang="en-US" smtClean="0"/>
              <a:pPr/>
              <a:t>9/14/2020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384F24-9843-4FFE-A06E-5D0DE5713C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9D89FE-9CF1-4E2F-9E47-C36117E30E73}"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F512BC-BFA7-406D-873A-2CFB24DDBCF8}"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D44CBE-0402-4810-A4F6-2A33A9A9C1B9}"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33EA63-B5AC-43F2-B037-2D64CB2FFE27}" type="datetime1">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84F24-9843-4FFE-A06E-5D0DE5713C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ABC692-432F-4802-A1F3-BFED1EF3400D}" type="datetime1">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A02043-824F-4A64-81DA-677B8C6B230F}" type="datetime1">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884BF1-A3FE-45D6-A874-CF91BD2ACA8D}" type="datetime1">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AE8857-7F96-4741-892A-2E2CB27C2587}" type="datetime1">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315999-C660-4093-BDFD-1E0EEE14CDE5}" type="datetime1">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84F24-9843-4FFE-A06E-5D0DE5713C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F3B7F9-2263-4B51-AB68-12C575509EA1}" type="datetime1">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C384F24-9843-4FFE-A06E-5D0DE5713CD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F53D91-8480-4511-A47E-9CC4814D92EA}" type="datetime1">
              <a:rPr lang="en-US" smtClean="0"/>
              <a:pPr/>
              <a:t>9/14/2020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384F24-9843-4FFE-A06E-5D0DE5713CD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1" y="1052514"/>
            <a:ext cx="4300250" cy="5576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77761" y="5257800"/>
            <a:ext cx="4038600" cy="800219"/>
          </a:xfrm>
          <a:prstGeom prst="rect">
            <a:avLst/>
          </a:prstGeom>
          <a:blipFill>
            <a:blip r:embed="rId3"/>
            <a:tile tx="0" ty="0" sx="100000" sy="100000" flip="none" algn="tl"/>
          </a:blipFill>
        </p:spPr>
        <p:txBody>
          <a:bodyPr wrap="square" rtlCol="0">
            <a:spAutoFit/>
          </a:bodyPr>
          <a:lstStyle/>
          <a:p>
            <a:pPr algn="ctr"/>
            <a:r>
              <a:rPr lang="en-US" b="1" dirty="0" smtClean="0">
                <a:latin typeface="+mj-lt"/>
              </a:rPr>
              <a:t>Instructor </a:t>
            </a:r>
          </a:p>
          <a:p>
            <a:pPr algn="ctr"/>
            <a:r>
              <a:rPr lang="en-US" sz="2800" b="1" dirty="0" smtClean="0">
                <a:latin typeface="+mj-lt"/>
              </a:rPr>
              <a:t>Morteza Maleki, </a:t>
            </a:r>
            <a:r>
              <a:rPr lang="en-US" b="1" dirty="0" smtClean="0">
                <a:latin typeface="+mj-lt"/>
              </a:rPr>
              <a:t>PhD</a:t>
            </a:r>
            <a:endParaRPr lang="en-US" sz="2800" b="1" dirty="0">
              <a:latin typeface="+mj-lt"/>
            </a:endParaRPr>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19200"/>
            <a:ext cx="2043112" cy="184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2" y="3290887"/>
            <a:ext cx="1690688" cy="1811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3953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3886200"/>
          </a:xfrm>
        </p:spPr>
        <p:txBody>
          <a:bodyPr>
            <a:normAutofit/>
          </a:bodyPr>
          <a:lstStyle/>
          <a:p>
            <a:pPr marL="246063" lvl="1" indent="-246063" algn="just">
              <a:buFont typeface="Wingdings" pitchFamily="2" charset="2"/>
              <a:buChar char="ü"/>
            </a:pPr>
            <a:r>
              <a:rPr lang="en-US" sz="2000" dirty="0" smtClean="0">
                <a:solidFill>
                  <a:srgbClr val="0070C0"/>
                </a:solidFill>
                <a:latin typeface="+mj-lt"/>
                <a:cs typeface="Times New Roman" pitchFamily="18" charset="0"/>
              </a:rPr>
              <a:t>Strong companies are reengineering their work flows &amp; building across-functional teams to be responsible for each process. </a:t>
            </a:r>
          </a:p>
          <a:p>
            <a:pPr lvl="1" algn="just">
              <a:buFont typeface="Wingdings" pitchFamily="2" charset="2"/>
              <a:buChar char="ü"/>
            </a:pPr>
            <a:endParaRPr lang="en-US" dirty="0">
              <a:solidFill>
                <a:srgbClr val="0070C0"/>
              </a:solidFill>
              <a:latin typeface="+mj-lt"/>
              <a:cs typeface="Times New Roman" pitchFamily="18" charset="0"/>
            </a:endParaRPr>
          </a:p>
          <a:p>
            <a:pPr marL="246063" lvl="1" indent="-246063" algn="just">
              <a:buFont typeface="Wingdings" pitchFamily="2" charset="2"/>
              <a:buChar char="ü"/>
            </a:pPr>
            <a:r>
              <a:rPr lang="en-US" sz="2000" dirty="0" smtClean="0">
                <a:solidFill>
                  <a:srgbClr val="0070C0"/>
                </a:solidFill>
                <a:latin typeface="+mj-lt"/>
                <a:cs typeface="Times New Roman" pitchFamily="18" charset="0"/>
              </a:rPr>
              <a:t>To be successful, a firm needs to look for competitive advantages beyond its own operations into </a:t>
            </a:r>
            <a:r>
              <a:rPr lang="en-US" sz="2000" dirty="0" smtClean="0">
                <a:solidFill>
                  <a:srgbClr val="C00000"/>
                </a:solidFill>
                <a:latin typeface="+mj-lt"/>
                <a:cs typeface="Times New Roman" pitchFamily="18" charset="0"/>
              </a:rPr>
              <a:t>the value chains</a:t>
            </a:r>
            <a:r>
              <a:rPr lang="en-US" sz="2000" dirty="0" smtClean="0">
                <a:solidFill>
                  <a:srgbClr val="0070C0"/>
                </a:solidFill>
                <a:latin typeface="+mj-lt"/>
                <a:cs typeface="Times New Roman" pitchFamily="18" charset="0"/>
              </a:rPr>
              <a:t> of </a:t>
            </a:r>
            <a:r>
              <a:rPr lang="en-US" sz="2000" dirty="0" smtClean="0">
                <a:solidFill>
                  <a:srgbClr val="C00000"/>
                </a:solidFill>
                <a:latin typeface="+mj-lt"/>
                <a:cs typeface="Times New Roman" pitchFamily="18" charset="0"/>
              </a:rPr>
              <a:t>suppliers</a:t>
            </a:r>
            <a:r>
              <a:rPr lang="en-US" sz="2000" dirty="0" smtClean="0">
                <a:solidFill>
                  <a:srgbClr val="0070C0"/>
                </a:solidFill>
                <a:latin typeface="+mj-lt"/>
                <a:cs typeface="Times New Roman" pitchFamily="18" charset="0"/>
              </a:rPr>
              <a:t>, </a:t>
            </a:r>
            <a:r>
              <a:rPr lang="en-US" sz="2000" dirty="0" smtClean="0">
                <a:solidFill>
                  <a:srgbClr val="C00000"/>
                </a:solidFill>
                <a:latin typeface="+mj-lt"/>
                <a:cs typeface="Times New Roman" pitchFamily="18" charset="0"/>
              </a:rPr>
              <a:t>distributors</a:t>
            </a:r>
            <a:r>
              <a:rPr lang="en-US" sz="2000" dirty="0" smtClean="0">
                <a:solidFill>
                  <a:srgbClr val="0070C0"/>
                </a:solidFill>
                <a:latin typeface="+mj-lt"/>
                <a:cs typeface="Times New Roman" pitchFamily="18" charset="0"/>
              </a:rPr>
              <a:t>, &amp; </a:t>
            </a:r>
            <a:r>
              <a:rPr lang="en-US" sz="2000" dirty="0" smtClean="0">
                <a:solidFill>
                  <a:srgbClr val="C00000"/>
                </a:solidFill>
                <a:latin typeface="+mj-lt"/>
                <a:cs typeface="Times New Roman" pitchFamily="18" charset="0"/>
              </a:rPr>
              <a:t>customers</a:t>
            </a:r>
            <a:r>
              <a:rPr lang="en-US" sz="2000" dirty="0" smtClean="0">
                <a:solidFill>
                  <a:srgbClr val="0070C0"/>
                </a:solidFill>
                <a:latin typeface="+mj-lt"/>
                <a:cs typeface="Times New Roman" pitchFamily="18" charset="0"/>
              </a:rPr>
              <a:t>. </a:t>
            </a:r>
          </a:p>
          <a:p>
            <a:pPr lvl="2" algn="just">
              <a:buFont typeface="Wingdings" pitchFamily="2" charset="2"/>
              <a:buChar char="ü"/>
            </a:pPr>
            <a:r>
              <a:rPr lang="en-US" sz="1800" dirty="0" smtClean="0">
                <a:solidFill>
                  <a:srgbClr val="7030A0"/>
                </a:solidFill>
                <a:latin typeface="+mj-lt"/>
                <a:cs typeface="Times New Roman" pitchFamily="18" charset="0"/>
              </a:rPr>
              <a:t>Companies partner with specific suppliers &amp; distributors to create superior </a:t>
            </a:r>
            <a:r>
              <a:rPr lang="en-US" sz="1800" dirty="0" smtClean="0">
                <a:solidFill>
                  <a:srgbClr val="C00000"/>
                </a:solidFill>
                <a:latin typeface="+mj-lt"/>
                <a:cs typeface="Times New Roman" pitchFamily="18" charset="0"/>
              </a:rPr>
              <a:t>value delivery network</a:t>
            </a:r>
            <a:r>
              <a:rPr lang="en-US" sz="1800" dirty="0" smtClean="0">
                <a:solidFill>
                  <a:srgbClr val="7030A0"/>
                </a:solidFill>
                <a:latin typeface="+mj-lt"/>
                <a:cs typeface="Times New Roman" pitchFamily="18" charset="0"/>
              </a:rPr>
              <a:t>, also called a </a:t>
            </a:r>
            <a:r>
              <a:rPr lang="en-US" sz="1800" dirty="0" smtClean="0">
                <a:solidFill>
                  <a:srgbClr val="C00000"/>
                </a:solidFill>
                <a:latin typeface="+mj-lt"/>
                <a:cs typeface="Times New Roman" pitchFamily="18" charset="0"/>
              </a:rPr>
              <a:t>supply chain</a:t>
            </a:r>
            <a:r>
              <a:rPr lang="en-US" sz="1800" dirty="0" smtClean="0">
                <a:solidFill>
                  <a:srgbClr val="7030A0"/>
                </a:solidFill>
                <a:latin typeface="+mj-lt"/>
                <a:cs typeface="Times New Roman" pitchFamily="18" charset="0"/>
              </a:rPr>
              <a:t>. </a:t>
            </a:r>
          </a:p>
          <a:p>
            <a:pPr lvl="2" algn="just">
              <a:buFont typeface="Wingdings" pitchFamily="2" charset="2"/>
              <a:buChar char="ü"/>
            </a:pPr>
            <a:endParaRPr lang="en-US" sz="1800" dirty="0" smtClean="0">
              <a:solidFill>
                <a:srgbClr val="0070C0"/>
              </a:solidFill>
              <a:latin typeface="+mj-lt"/>
              <a:cs typeface="Times New Roman" pitchFamily="18" charset="0"/>
            </a:endParaRPr>
          </a:p>
          <a:p>
            <a:pPr lvl="1" algn="just">
              <a:buFont typeface="Wingdings" pitchFamily="2" charset="2"/>
              <a:buChar char="ü"/>
            </a:pPr>
            <a:endParaRPr lang="en-US" dirty="0">
              <a:solidFill>
                <a:srgbClr val="0070C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latin typeface="+mj-lt"/>
              </a:rPr>
              <a:pPr/>
              <a:t>10</a:t>
            </a:fld>
            <a:endParaRPr lang="en-US">
              <a:latin typeface="+mj-lt"/>
            </a:endParaRPr>
          </a:p>
        </p:txBody>
      </p:sp>
      <p:sp>
        <p:nvSpPr>
          <p:cNvPr id="6"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7550"/>
          </a:xfrm>
        </p:spPr>
        <p:txBody>
          <a:bodyPr>
            <a:normAutofit/>
          </a:bodyPr>
          <a:lstStyle/>
          <a:p>
            <a:pPr marL="0" indent="0">
              <a:buNone/>
            </a:pPr>
            <a:r>
              <a:rPr lang="en-US" sz="2200" b="1" dirty="0" smtClean="0">
                <a:solidFill>
                  <a:srgbClr val="FF0000"/>
                </a:solidFill>
                <a:latin typeface="+mj-lt"/>
              </a:rPr>
              <a:t>CORE COMPETENCIES </a:t>
            </a: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Many companies today outsource less-critical resources if they can obtain better quality or lower cost. </a:t>
            </a:r>
          </a:p>
          <a:p>
            <a:pPr lvl="2" algn="just">
              <a:buFont typeface="Wingdings" panose="05000000000000000000" pitchFamily="2" charset="2"/>
              <a:buChar char="ü"/>
            </a:pPr>
            <a:r>
              <a:rPr lang="en-US" sz="1600" dirty="0" smtClean="0">
                <a:solidFill>
                  <a:srgbClr val="7030A0"/>
                </a:solidFill>
                <a:latin typeface="+mj-lt"/>
                <a:cs typeface="Times New Roman" pitchFamily="18" charset="0"/>
              </a:rPr>
              <a:t>The key is to own &amp; nurture the resources &amp; competencies that make up the </a:t>
            </a:r>
            <a:r>
              <a:rPr lang="en-US" sz="1600" dirty="0" smtClean="0">
                <a:solidFill>
                  <a:srgbClr val="C00000"/>
                </a:solidFill>
                <a:latin typeface="+mj-lt"/>
              </a:rPr>
              <a:t>essence </a:t>
            </a:r>
            <a:r>
              <a:rPr lang="en-US" sz="1600" dirty="0" smtClean="0">
                <a:solidFill>
                  <a:srgbClr val="7030A0"/>
                </a:solidFill>
                <a:latin typeface="+mj-lt"/>
                <a:cs typeface="Times New Roman" pitchFamily="18" charset="0"/>
              </a:rPr>
              <a:t>of the business. </a:t>
            </a:r>
          </a:p>
          <a:p>
            <a:pPr lvl="2" algn="just">
              <a:buFont typeface="Wingdings" panose="05000000000000000000" pitchFamily="2" charset="2"/>
              <a:buChar char="ü"/>
            </a:pPr>
            <a:endParaRPr lang="en-US" sz="2000" dirty="0">
              <a:solidFill>
                <a:srgbClr val="0070C0"/>
              </a:solidFill>
              <a:latin typeface="+mj-lt"/>
              <a:cs typeface="Times New Roman" pitchFamily="18" charset="0"/>
            </a:endParaRPr>
          </a:p>
          <a:p>
            <a:pPr marL="0" indent="0" algn="just">
              <a:buNone/>
            </a:pPr>
            <a:r>
              <a:rPr lang="en-US" sz="2000" dirty="0" smtClean="0">
                <a:solidFill>
                  <a:srgbClr val="0070C0"/>
                </a:solidFill>
                <a:latin typeface="+mj-lt"/>
              </a:rPr>
              <a:t>A </a:t>
            </a:r>
            <a:r>
              <a:rPr lang="en-US" sz="2000" dirty="0" smtClean="0">
                <a:solidFill>
                  <a:srgbClr val="C00000"/>
                </a:solidFill>
                <a:latin typeface="+mj-lt"/>
              </a:rPr>
              <a:t>core competency </a:t>
            </a:r>
            <a:r>
              <a:rPr lang="en-US" sz="2000" dirty="0" smtClean="0">
                <a:solidFill>
                  <a:srgbClr val="0070C0"/>
                </a:solidFill>
                <a:latin typeface="+mj-lt"/>
              </a:rPr>
              <a:t>has three features; </a:t>
            </a:r>
          </a:p>
          <a:p>
            <a:pPr marL="1010412" lvl="2" indent="-342900" algn="just">
              <a:buFont typeface="+mj-lt"/>
              <a:buAutoNum type="arabicPeriod"/>
            </a:pPr>
            <a:r>
              <a:rPr lang="en-US" sz="1800" dirty="0" smtClean="0">
                <a:solidFill>
                  <a:srgbClr val="7030A0"/>
                </a:solidFill>
                <a:latin typeface="+mj-lt"/>
                <a:cs typeface="Times New Roman" pitchFamily="18" charset="0"/>
              </a:rPr>
              <a:t>It is the source of competitive advantage in that it makes a significant contribution to perceived customer benefits, </a:t>
            </a:r>
          </a:p>
          <a:p>
            <a:pPr marL="1010412" lvl="2" indent="-342900" algn="just">
              <a:buFont typeface="+mj-lt"/>
              <a:buAutoNum type="arabicPeriod"/>
            </a:pPr>
            <a:r>
              <a:rPr lang="en-US" sz="1800" dirty="0" smtClean="0">
                <a:solidFill>
                  <a:srgbClr val="7030A0"/>
                </a:solidFill>
                <a:latin typeface="+mj-lt"/>
                <a:cs typeface="Times New Roman" pitchFamily="18" charset="0"/>
              </a:rPr>
              <a:t>It has applications in a wide variety of markets, &amp;</a:t>
            </a:r>
          </a:p>
          <a:p>
            <a:pPr marL="1010412" lvl="2" indent="-342900" algn="just">
              <a:buFont typeface="+mj-lt"/>
              <a:buAutoNum type="arabicPeriod"/>
            </a:pPr>
            <a:r>
              <a:rPr lang="en-US" sz="1800" dirty="0" smtClean="0">
                <a:solidFill>
                  <a:srgbClr val="7030A0"/>
                </a:solidFill>
                <a:latin typeface="+mj-lt"/>
                <a:cs typeface="Times New Roman" pitchFamily="18" charset="0"/>
              </a:rPr>
              <a:t>It is difficult for competitors to imitate. </a:t>
            </a:r>
            <a:endParaRPr lang="en-US" sz="2400" dirty="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11</a:t>
            </a:fld>
            <a:endParaRPr lang="en-US"/>
          </a:p>
        </p:txBody>
      </p:sp>
      <p:sp>
        <p:nvSpPr>
          <p:cNvPr id="5"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52599"/>
            <a:ext cx="8856984" cy="4968875"/>
          </a:xfrm>
        </p:spPr>
        <p:txBody>
          <a:bodyPr>
            <a:normAutofit/>
          </a:bodyPr>
          <a:lstStyle/>
          <a:p>
            <a:pPr marL="0" indent="0">
              <a:buNone/>
            </a:pPr>
            <a:r>
              <a:rPr lang="en-US" sz="2400" b="1" dirty="0" smtClean="0">
                <a:solidFill>
                  <a:srgbClr val="FF0000"/>
                </a:solidFill>
                <a:latin typeface="+mj-lt"/>
              </a:rPr>
              <a:t>CORE COMPETENCIES (con…) </a:t>
            </a:r>
          </a:p>
          <a:p>
            <a:pPr algn="just">
              <a:buFont typeface="Wingdings" panose="05000000000000000000" pitchFamily="2" charset="2"/>
              <a:buChar char="ü"/>
            </a:pPr>
            <a:r>
              <a:rPr lang="en-US" sz="2200" dirty="0" smtClean="0">
                <a:solidFill>
                  <a:srgbClr val="0070C0"/>
                </a:solidFill>
                <a:latin typeface="+mj-lt"/>
                <a:cs typeface="Times New Roman" pitchFamily="18" charset="0"/>
              </a:rPr>
              <a:t>Competitive advantage also accrues to companies that possess distinctive capabilities;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Whereas </a:t>
            </a:r>
            <a:r>
              <a:rPr lang="en-US" sz="2000" dirty="0" smtClean="0">
                <a:solidFill>
                  <a:srgbClr val="C00000"/>
                </a:solidFill>
                <a:latin typeface="+mj-lt"/>
              </a:rPr>
              <a:t>core competencies </a:t>
            </a:r>
            <a:r>
              <a:rPr lang="en-US" sz="1800" dirty="0" smtClean="0">
                <a:solidFill>
                  <a:srgbClr val="7030A0"/>
                </a:solidFill>
                <a:latin typeface="+mj-lt"/>
                <a:cs typeface="Times New Roman" pitchFamily="18" charset="0"/>
              </a:rPr>
              <a:t>refer to areas of special technical &amp; production expertise, </a:t>
            </a:r>
            <a:r>
              <a:rPr lang="en-US" sz="2000" dirty="0" smtClean="0">
                <a:solidFill>
                  <a:srgbClr val="C00000"/>
                </a:solidFill>
                <a:latin typeface="+mj-lt"/>
              </a:rPr>
              <a:t>distinctive capabilities</a:t>
            </a:r>
            <a:r>
              <a:rPr lang="en-US" sz="2000" dirty="0">
                <a:solidFill>
                  <a:srgbClr val="FF0000"/>
                </a:solidFill>
                <a:latin typeface="+mj-lt"/>
              </a:rPr>
              <a:t> </a:t>
            </a:r>
            <a:r>
              <a:rPr lang="en-US" sz="1800" dirty="0" smtClean="0">
                <a:solidFill>
                  <a:srgbClr val="7030A0"/>
                </a:solidFill>
                <a:latin typeface="+mj-lt"/>
                <a:cs typeface="Times New Roman" pitchFamily="18" charset="0"/>
              </a:rPr>
              <a:t>describe </a:t>
            </a:r>
            <a:r>
              <a:rPr lang="en-US" sz="1800" dirty="0" smtClean="0">
                <a:solidFill>
                  <a:srgbClr val="FF0000"/>
                </a:solidFill>
                <a:latin typeface="+mj-lt"/>
                <a:cs typeface="Times New Roman" pitchFamily="18" charset="0"/>
              </a:rPr>
              <a:t>excellence</a:t>
            </a:r>
            <a:r>
              <a:rPr lang="en-US" sz="1800" dirty="0" smtClean="0">
                <a:solidFill>
                  <a:srgbClr val="7030A0"/>
                </a:solidFill>
                <a:latin typeface="+mj-lt"/>
                <a:cs typeface="Times New Roman" pitchFamily="18" charset="0"/>
              </a:rPr>
              <a:t> in broader business processes. </a:t>
            </a:r>
          </a:p>
          <a:p>
            <a:pPr lvl="2" algn="just">
              <a:buFont typeface="Wingdings" panose="05000000000000000000" pitchFamily="2" charset="2"/>
              <a:buChar char="ü"/>
            </a:pPr>
            <a:endParaRPr lang="en-US" sz="1800" dirty="0" smtClean="0">
              <a:solidFill>
                <a:srgbClr val="7030A0"/>
              </a:solidFill>
              <a:latin typeface="+mj-lt"/>
              <a:cs typeface="Times New Roman" pitchFamily="18" charset="0"/>
            </a:endParaRPr>
          </a:p>
          <a:p>
            <a:pPr algn="just">
              <a:buFont typeface="Wingdings" pitchFamily="2" charset="2"/>
              <a:buChar char="ü"/>
            </a:pPr>
            <a:r>
              <a:rPr lang="en-US" sz="1800" dirty="0">
                <a:solidFill>
                  <a:srgbClr val="C00000"/>
                </a:solidFill>
                <a:latin typeface="+mj-lt"/>
              </a:rPr>
              <a:t>Wharton’s George Day </a:t>
            </a:r>
            <a:r>
              <a:rPr lang="en-US" sz="2000" dirty="0">
                <a:solidFill>
                  <a:srgbClr val="0070C0"/>
                </a:solidFill>
                <a:latin typeface="+mj-lt"/>
              </a:rPr>
              <a:t>sees market-driven organizations as </a:t>
            </a:r>
            <a:r>
              <a:rPr lang="en-US" sz="2000" dirty="0">
                <a:solidFill>
                  <a:srgbClr val="C00000"/>
                </a:solidFill>
                <a:latin typeface="+mj-lt"/>
              </a:rPr>
              <a:t>excelling</a:t>
            </a:r>
            <a:r>
              <a:rPr lang="en-US" sz="2000" dirty="0">
                <a:solidFill>
                  <a:srgbClr val="0070C0"/>
                </a:solidFill>
                <a:latin typeface="+mj-lt"/>
              </a:rPr>
              <a:t> in </a:t>
            </a:r>
            <a:r>
              <a:rPr lang="en-US" sz="2000" dirty="0" smtClean="0">
                <a:solidFill>
                  <a:srgbClr val="0070C0"/>
                </a:solidFill>
                <a:latin typeface="+mj-lt"/>
              </a:rPr>
              <a:t>three distinctive </a:t>
            </a:r>
            <a:r>
              <a:rPr lang="en-US" sz="2000" dirty="0">
                <a:solidFill>
                  <a:srgbClr val="0070C0"/>
                </a:solidFill>
                <a:latin typeface="+mj-lt"/>
              </a:rPr>
              <a:t>capabilities: </a:t>
            </a:r>
            <a:r>
              <a:rPr lang="en-US" sz="2000" dirty="0" smtClean="0">
                <a:solidFill>
                  <a:srgbClr val="FF0000"/>
                </a:solidFill>
                <a:latin typeface="+mj-lt"/>
              </a:rPr>
              <a:t>market </a:t>
            </a:r>
            <a:r>
              <a:rPr lang="en-US" sz="2000" dirty="0">
                <a:solidFill>
                  <a:srgbClr val="FF0000"/>
                </a:solidFill>
                <a:latin typeface="+mj-lt"/>
              </a:rPr>
              <a:t>sensing</a:t>
            </a:r>
            <a:r>
              <a:rPr lang="en-US" sz="2000" dirty="0">
                <a:solidFill>
                  <a:srgbClr val="0070C0"/>
                </a:solidFill>
                <a:latin typeface="+mj-lt"/>
              </a:rPr>
              <a:t>, </a:t>
            </a:r>
            <a:r>
              <a:rPr lang="en-US" sz="2000" dirty="0">
                <a:solidFill>
                  <a:srgbClr val="FF0000"/>
                </a:solidFill>
                <a:latin typeface="+mj-lt"/>
              </a:rPr>
              <a:t>customer linking</a:t>
            </a:r>
            <a:r>
              <a:rPr lang="en-US" sz="2000" dirty="0">
                <a:solidFill>
                  <a:srgbClr val="0070C0"/>
                </a:solidFill>
                <a:latin typeface="+mj-lt"/>
              </a:rPr>
              <a:t>, and </a:t>
            </a:r>
            <a:r>
              <a:rPr lang="en-US" sz="2000" dirty="0" smtClean="0">
                <a:solidFill>
                  <a:srgbClr val="FF0000"/>
                </a:solidFill>
                <a:latin typeface="+mj-lt"/>
              </a:rPr>
              <a:t>channel bonding</a:t>
            </a:r>
            <a:r>
              <a:rPr lang="en-US" sz="2000" dirty="0" smtClean="0">
                <a:solidFill>
                  <a:srgbClr val="0070C0"/>
                </a:solidFill>
                <a:latin typeface="+mj-lt"/>
              </a:rPr>
              <a:t>.</a:t>
            </a:r>
          </a:p>
          <a:p>
            <a:pPr lvl="1" algn="just">
              <a:buFont typeface="Wingdings" pitchFamily="2" charset="2"/>
              <a:buChar char="ü"/>
            </a:pPr>
            <a:r>
              <a:rPr lang="en-US" sz="1800" dirty="0" smtClean="0">
                <a:solidFill>
                  <a:srgbClr val="7030A0"/>
                </a:solidFill>
                <a:latin typeface="+mj-lt"/>
              </a:rPr>
              <a:t>In </a:t>
            </a:r>
            <a:r>
              <a:rPr lang="en-US" sz="1800" dirty="0">
                <a:solidFill>
                  <a:srgbClr val="7030A0"/>
                </a:solidFill>
                <a:latin typeface="+mj-lt"/>
              </a:rPr>
              <a:t>terms of market sensing, </a:t>
            </a:r>
            <a:r>
              <a:rPr lang="en-US" sz="1800" dirty="0" smtClean="0">
                <a:solidFill>
                  <a:srgbClr val="7030A0"/>
                </a:solidFill>
                <a:latin typeface="+mj-lt"/>
              </a:rPr>
              <a:t>tremendous opportunities </a:t>
            </a:r>
            <a:r>
              <a:rPr lang="en-US" sz="1800" dirty="0">
                <a:solidFill>
                  <a:srgbClr val="7030A0"/>
                </a:solidFill>
                <a:latin typeface="+mj-lt"/>
              </a:rPr>
              <a:t>and threats often begin as “</a:t>
            </a:r>
            <a:r>
              <a:rPr lang="en-US" sz="1800" dirty="0">
                <a:solidFill>
                  <a:srgbClr val="C00000"/>
                </a:solidFill>
                <a:latin typeface="+mj-lt"/>
              </a:rPr>
              <a:t>weak</a:t>
            </a:r>
            <a:r>
              <a:rPr lang="en-US" sz="1800" dirty="0">
                <a:solidFill>
                  <a:srgbClr val="7030A0"/>
                </a:solidFill>
                <a:latin typeface="+mj-lt"/>
              </a:rPr>
              <a:t> </a:t>
            </a:r>
            <a:r>
              <a:rPr lang="en-US" sz="1800" dirty="0">
                <a:solidFill>
                  <a:srgbClr val="C00000"/>
                </a:solidFill>
                <a:latin typeface="+mj-lt"/>
              </a:rPr>
              <a:t>signals</a:t>
            </a:r>
            <a:r>
              <a:rPr lang="en-US" sz="1800" dirty="0">
                <a:solidFill>
                  <a:srgbClr val="7030A0"/>
                </a:solidFill>
                <a:latin typeface="+mj-lt"/>
              </a:rPr>
              <a:t>” from the “</a:t>
            </a:r>
            <a:r>
              <a:rPr lang="en-US" sz="1800" dirty="0" smtClean="0">
                <a:solidFill>
                  <a:srgbClr val="C00000"/>
                </a:solidFill>
                <a:latin typeface="+mj-lt"/>
              </a:rPr>
              <a:t>periphery</a:t>
            </a:r>
            <a:r>
              <a:rPr lang="en-US" sz="1800" dirty="0" smtClean="0">
                <a:solidFill>
                  <a:srgbClr val="7030A0"/>
                </a:solidFill>
                <a:latin typeface="+mj-lt"/>
              </a:rPr>
              <a:t>” of </a:t>
            </a:r>
            <a:r>
              <a:rPr lang="en-US" sz="1800" dirty="0">
                <a:solidFill>
                  <a:srgbClr val="7030A0"/>
                </a:solidFill>
                <a:latin typeface="+mj-lt"/>
              </a:rPr>
              <a:t>a </a:t>
            </a:r>
            <a:r>
              <a:rPr lang="en-US" sz="1800" dirty="0" smtClean="0">
                <a:solidFill>
                  <a:srgbClr val="7030A0"/>
                </a:solidFill>
                <a:latin typeface="+mj-lt"/>
              </a:rPr>
              <a:t>business. </a:t>
            </a:r>
          </a:p>
          <a:p>
            <a:pPr lvl="1" algn="just">
              <a:buFont typeface="Wingdings" pitchFamily="2" charset="2"/>
              <a:buChar char="ü"/>
            </a:pPr>
            <a:r>
              <a:rPr lang="en-US" sz="1800" dirty="0" smtClean="0">
                <a:solidFill>
                  <a:srgbClr val="7030A0"/>
                </a:solidFill>
                <a:latin typeface="+mj-lt"/>
              </a:rPr>
              <a:t>Systematically </a:t>
            </a:r>
            <a:r>
              <a:rPr lang="en-US" sz="1800" dirty="0">
                <a:solidFill>
                  <a:srgbClr val="7030A0"/>
                </a:solidFill>
                <a:latin typeface="+mj-lt"/>
              </a:rPr>
              <a:t>developing peripheral vision by asking </a:t>
            </a:r>
            <a:r>
              <a:rPr lang="en-US" sz="1800" dirty="0" smtClean="0">
                <a:solidFill>
                  <a:srgbClr val="7030A0"/>
                </a:solidFill>
                <a:latin typeface="+mj-lt"/>
              </a:rPr>
              <a:t>three questions </a:t>
            </a:r>
            <a:r>
              <a:rPr lang="en-US" sz="1800" dirty="0">
                <a:solidFill>
                  <a:srgbClr val="7030A0"/>
                </a:solidFill>
                <a:latin typeface="+mj-lt"/>
              </a:rPr>
              <a:t>related to </a:t>
            </a:r>
            <a:r>
              <a:rPr lang="en-US" sz="1800" dirty="0">
                <a:solidFill>
                  <a:srgbClr val="C00000"/>
                </a:solidFill>
                <a:latin typeface="+mj-lt"/>
              </a:rPr>
              <a:t>learning from the past</a:t>
            </a:r>
            <a:r>
              <a:rPr lang="en-US" sz="1800" dirty="0">
                <a:solidFill>
                  <a:srgbClr val="7030A0"/>
                </a:solidFill>
                <a:latin typeface="+mj-lt"/>
              </a:rPr>
              <a:t>, </a:t>
            </a:r>
            <a:r>
              <a:rPr lang="en-US" sz="1800" dirty="0">
                <a:solidFill>
                  <a:srgbClr val="C00000"/>
                </a:solidFill>
                <a:latin typeface="+mj-lt"/>
              </a:rPr>
              <a:t>evaluating the present</a:t>
            </a:r>
            <a:r>
              <a:rPr lang="en-US" sz="1800" dirty="0" smtClean="0">
                <a:solidFill>
                  <a:srgbClr val="7030A0"/>
                </a:solidFill>
                <a:latin typeface="+mj-lt"/>
              </a:rPr>
              <a:t>,</a:t>
            </a:r>
            <a:r>
              <a:rPr lang="en-US" sz="1800" dirty="0">
                <a:solidFill>
                  <a:srgbClr val="7030A0"/>
                </a:solidFill>
                <a:latin typeface="+mj-lt"/>
              </a:rPr>
              <a:t> </a:t>
            </a:r>
            <a:r>
              <a:rPr lang="en-US" sz="1800" dirty="0" smtClean="0">
                <a:solidFill>
                  <a:srgbClr val="7030A0"/>
                </a:solidFill>
                <a:latin typeface="+mj-lt"/>
              </a:rPr>
              <a:t>and </a:t>
            </a:r>
            <a:r>
              <a:rPr lang="en-US" sz="1800" dirty="0">
                <a:solidFill>
                  <a:srgbClr val="C00000"/>
                </a:solidFill>
                <a:latin typeface="+mj-lt"/>
              </a:rPr>
              <a:t>envisioning the future</a:t>
            </a:r>
            <a:r>
              <a:rPr lang="en-US" sz="1800" dirty="0" smtClean="0">
                <a:solidFill>
                  <a:srgbClr val="7030A0"/>
                </a:solidFill>
                <a:latin typeface="+mj-lt"/>
              </a:rPr>
              <a:t>.</a:t>
            </a:r>
            <a:endParaRPr lang="en-US"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12</a:t>
            </a:fld>
            <a:endParaRPr lang="en-US"/>
          </a:p>
        </p:txBody>
      </p:sp>
      <p:sp>
        <p:nvSpPr>
          <p:cNvPr id="5" name="Title 1"/>
          <p:cNvSpPr>
            <a:spLocks noGrp="1"/>
          </p:cNvSpPr>
          <p:nvPr>
            <p:ph type="title"/>
          </p:nvPr>
        </p:nvSpPr>
        <p:spPr>
          <a:xfrm>
            <a:off x="457200" y="762000"/>
            <a:ext cx="8229600" cy="780288"/>
          </a:xfrm>
        </p:spPr>
        <p:txBody>
          <a:bodyPr>
            <a:normAutofit/>
          </a:bodyPr>
          <a:lstStyle/>
          <a:p>
            <a:pPr algn="ctr"/>
            <a:r>
              <a:rPr lang="en-US" sz="4000" b="1" dirty="0" smtClean="0">
                <a:solidFill>
                  <a:srgbClr val="002060"/>
                </a:solidFill>
              </a:rPr>
              <a:t>Marketing and Consumer Value</a:t>
            </a:r>
            <a:endParaRPr lang="en-US" sz="4000" b="1" dirty="0">
              <a:solidFill>
                <a:srgbClr val="002060"/>
              </a:solidFill>
            </a:endParaRPr>
          </a:p>
        </p:txBody>
      </p:sp>
      <p:sp>
        <p:nvSpPr>
          <p:cNvPr id="6" name="Title 1"/>
          <p:cNvSpPr txBox="1">
            <a:spLocks/>
          </p:cNvSpPr>
          <p:nvPr/>
        </p:nvSpPr>
        <p:spPr>
          <a:xfrm>
            <a:off x="0" y="806450"/>
            <a:ext cx="9144000" cy="735838"/>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000" b="1"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231844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algn="just">
              <a:buFont typeface="Wingdings" panose="05000000000000000000" pitchFamily="2" charset="2"/>
              <a:buChar char="ü"/>
            </a:pPr>
            <a:r>
              <a:rPr lang="en-US" sz="2000" dirty="0">
                <a:solidFill>
                  <a:srgbClr val="0070C0"/>
                </a:solidFill>
                <a:latin typeface="+mj-lt"/>
              </a:rPr>
              <a:t>Businesses may need to </a:t>
            </a:r>
            <a:r>
              <a:rPr lang="en-US" sz="2000" dirty="0">
                <a:solidFill>
                  <a:srgbClr val="FF0000"/>
                </a:solidFill>
                <a:latin typeface="+mj-lt"/>
              </a:rPr>
              <a:t>realign themselves </a:t>
            </a:r>
            <a:r>
              <a:rPr lang="en-US" sz="2000" dirty="0">
                <a:solidFill>
                  <a:srgbClr val="0070C0"/>
                </a:solidFill>
                <a:latin typeface="+mj-lt"/>
              </a:rPr>
              <a:t>to maximize </a:t>
            </a:r>
            <a:r>
              <a:rPr lang="en-US" sz="2000" dirty="0" smtClean="0">
                <a:solidFill>
                  <a:srgbClr val="0070C0"/>
                </a:solidFill>
                <a:latin typeface="+mj-lt"/>
              </a:rPr>
              <a:t>core competencies</a:t>
            </a:r>
            <a:r>
              <a:rPr lang="en-US" sz="2000" dirty="0">
                <a:solidFill>
                  <a:srgbClr val="0070C0"/>
                </a:solidFill>
                <a:latin typeface="+mj-lt"/>
              </a:rPr>
              <a:t>. Realignment has three steps: </a:t>
            </a:r>
            <a:endParaRPr lang="en-US" sz="2000" dirty="0" smtClean="0">
              <a:solidFill>
                <a:srgbClr val="0070C0"/>
              </a:solidFill>
              <a:latin typeface="+mj-lt"/>
            </a:endParaRPr>
          </a:p>
          <a:p>
            <a:pPr marL="822960" lvl="1" indent="-457200" algn="just">
              <a:buFont typeface="+mj-lt"/>
              <a:buAutoNum type="arabicParenR"/>
            </a:pPr>
            <a:r>
              <a:rPr lang="en-US" sz="1800" dirty="0" smtClean="0">
                <a:solidFill>
                  <a:srgbClr val="7030A0"/>
                </a:solidFill>
                <a:latin typeface="+mj-lt"/>
              </a:rPr>
              <a:t>(</a:t>
            </a:r>
            <a:r>
              <a:rPr lang="en-US" sz="1800" dirty="0">
                <a:solidFill>
                  <a:srgbClr val="C00000"/>
                </a:solidFill>
                <a:latin typeface="+mj-lt"/>
              </a:rPr>
              <a:t>re</a:t>
            </a:r>
            <a:r>
              <a:rPr lang="en-US" sz="1800" dirty="0">
                <a:solidFill>
                  <a:srgbClr val="7030A0"/>
                </a:solidFill>
                <a:latin typeface="+mj-lt"/>
              </a:rPr>
              <a:t>)defining the business concept or “</a:t>
            </a:r>
            <a:r>
              <a:rPr lang="en-US" sz="1800" dirty="0">
                <a:solidFill>
                  <a:srgbClr val="C00000"/>
                </a:solidFill>
                <a:latin typeface="+mj-lt"/>
              </a:rPr>
              <a:t>big idea</a:t>
            </a:r>
            <a:r>
              <a:rPr lang="en-US" sz="1800" dirty="0">
                <a:solidFill>
                  <a:srgbClr val="7030A0"/>
                </a:solidFill>
                <a:latin typeface="+mj-lt"/>
              </a:rPr>
              <a:t>”; </a:t>
            </a:r>
            <a:endParaRPr lang="en-US" sz="1800" dirty="0" smtClean="0">
              <a:solidFill>
                <a:srgbClr val="7030A0"/>
              </a:solidFill>
              <a:latin typeface="+mj-lt"/>
            </a:endParaRPr>
          </a:p>
          <a:p>
            <a:pPr marL="822960" lvl="1" indent="-457200" algn="just">
              <a:buFont typeface="+mj-lt"/>
              <a:buAutoNum type="arabicParenR"/>
            </a:pPr>
            <a:r>
              <a:rPr lang="en-US" sz="1800" dirty="0" smtClean="0">
                <a:solidFill>
                  <a:srgbClr val="7030A0"/>
                </a:solidFill>
                <a:latin typeface="+mj-lt"/>
              </a:rPr>
              <a:t>(</a:t>
            </a:r>
            <a:r>
              <a:rPr lang="en-US" sz="1800" dirty="0">
                <a:solidFill>
                  <a:srgbClr val="C00000"/>
                </a:solidFill>
                <a:latin typeface="+mj-lt"/>
              </a:rPr>
              <a:t>re</a:t>
            </a:r>
            <a:r>
              <a:rPr lang="en-US" sz="1800" dirty="0">
                <a:solidFill>
                  <a:srgbClr val="7030A0"/>
                </a:solidFill>
                <a:latin typeface="+mj-lt"/>
              </a:rPr>
              <a:t>)shaping the </a:t>
            </a:r>
            <a:r>
              <a:rPr lang="en-US" sz="1800" dirty="0" smtClean="0">
                <a:solidFill>
                  <a:srgbClr val="7030A0"/>
                </a:solidFill>
                <a:latin typeface="+mj-lt"/>
              </a:rPr>
              <a:t>business scope</a:t>
            </a:r>
            <a:r>
              <a:rPr lang="en-US" sz="1800" dirty="0">
                <a:solidFill>
                  <a:srgbClr val="7030A0"/>
                </a:solidFill>
                <a:latin typeface="+mj-lt"/>
              </a:rPr>
              <a:t>, sometimes </a:t>
            </a:r>
            <a:r>
              <a:rPr lang="en-US" sz="1800" dirty="0" smtClean="0">
                <a:solidFill>
                  <a:srgbClr val="7030A0"/>
                </a:solidFill>
                <a:latin typeface="+mj-lt"/>
              </a:rPr>
              <a:t>geographically; and </a:t>
            </a:r>
          </a:p>
          <a:p>
            <a:pPr marL="822960" lvl="1" indent="-457200" algn="just">
              <a:buFont typeface="+mj-lt"/>
              <a:buAutoNum type="arabicParenR"/>
            </a:pPr>
            <a:r>
              <a:rPr lang="en-US" sz="1800" dirty="0" smtClean="0">
                <a:solidFill>
                  <a:srgbClr val="7030A0"/>
                </a:solidFill>
                <a:latin typeface="+mj-lt"/>
              </a:rPr>
              <a:t>(</a:t>
            </a:r>
            <a:r>
              <a:rPr lang="en-US" sz="1800" dirty="0">
                <a:solidFill>
                  <a:srgbClr val="C00000"/>
                </a:solidFill>
                <a:latin typeface="+mj-lt"/>
              </a:rPr>
              <a:t>re</a:t>
            </a:r>
            <a:r>
              <a:rPr lang="en-US" sz="1800" dirty="0">
                <a:solidFill>
                  <a:srgbClr val="7030A0"/>
                </a:solidFill>
                <a:latin typeface="+mj-lt"/>
              </a:rPr>
              <a:t>)positioning the company’s brand identity</a:t>
            </a:r>
            <a:r>
              <a:rPr lang="en-US" sz="1800" dirty="0" smtClean="0">
                <a:solidFill>
                  <a:srgbClr val="7030A0"/>
                </a:solidFill>
                <a:latin typeface="+mj-lt"/>
              </a:rPr>
              <a:t>.</a:t>
            </a:r>
            <a:endParaRPr lang="fa-IR"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13</a:t>
            </a:fld>
            <a:endParaRPr lang="en-US"/>
          </a:p>
        </p:txBody>
      </p:sp>
      <p:sp>
        <p:nvSpPr>
          <p:cNvPr id="6"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441331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038600"/>
          </a:xfrm>
        </p:spPr>
        <p:txBody>
          <a:bodyPr>
            <a:normAutofit/>
          </a:bodyPr>
          <a:lstStyle/>
          <a:p>
            <a:pPr marL="0" indent="0">
              <a:buNone/>
            </a:pPr>
            <a:r>
              <a:rPr lang="en-US" sz="2200" dirty="0" smtClean="0">
                <a:solidFill>
                  <a:srgbClr val="FF0000"/>
                </a:solidFill>
                <a:latin typeface="+mj-lt"/>
              </a:rPr>
              <a:t>A HOLISTIC MARKETING ORIENTATION &amp; CUSTOMER VALUE</a:t>
            </a:r>
          </a:p>
          <a:p>
            <a:pPr lvl="1" algn="just">
              <a:buFont typeface="Wingdings" pitchFamily="2" charset="2"/>
              <a:buChar char="ü"/>
            </a:pPr>
            <a:r>
              <a:rPr lang="en-US" sz="2000" dirty="0" smtClean="0">
                <a:solidFill>
                  <a:srgbClr val="0070C0"/>
                </a:solidFill>
                <a:latin typeface="+mj-lt"/>
                <a:cs typeface="Times New Roman" pitchFamily="18" charset="0"/>
              </a:rPr>
              <a:t>Holistic marketing is the process of “</a:t>
            </a:r>
            <a:r>
              <a:rPr lang="en-US" sz="1800" dirty="0" smtClean="0">
                <a:solidFill>
                  <a:srgbClr val="C00000"/>
                </a:solidFill>
                <a:latin typeface="+mj-lt"/>
                <a:cs typeface="Times New Roman" pitchFamily="18" charset="0"/>
              </a:rPr>
              <a:t>integrating</a:t>
            </a:r>
            <a:r>
              <a:rPr lang="en-US" sz="1800" dirty="0" smtClean="0">
                <a:solidFill>
                  <a:srgbClr val="7030A0"/>
                </a:solidFill>
                <a:latin typeface="+mj-lt"/>
                <a:cs typeface="Times New Roman" pitchFamily="18" charset="0"/>
              </a:rPr>
              <a:t> the </a:t>
            </a:r>
            <a:r>
              <a:rPr lang="en-US" sz="1800" dirty="0" smtClean="0">
                <a:solidFill>
                  <a:srgbClr val="C00000"/>
                </a:solidFill>
                <a:latin typeface="+mj-lt"/>
                <a:cs typeface="Times New Roman" pitchFamily="18" charset="0"/>
              </a:rPr>
              <a:t>value exploration</a:t>
            </a:r>
            <a:r>
              <a:rPr lang="en-US" sz="1800" dirty="0" smtClean="0">
                <a:solidFill>
                  <a:srgbClr val="7030A0"/>
                </a:solidFill>
                <a:latin typeface="+mj-lt"/>
                <a:cs typeface="Times New Roman" pitchFamily="18" charset="0"/>
              </a:rPr>
              <a:t>, </a:t>
            </a:r>
            <a:r>
              <a:rPr lang="en-US" sz="1800" dirty="0" smtClean="0">
                <a:solidFill>
                  <a:srgbClr val="C00000"/>
                </a:solidFill>
                <a:latin typeface="+mj-lt"/>
                <a:cs typeface="Times New Roman" pitchFamily="18" charset="0"/>
              </a:rPr>
              <a:t>value creation</a:t>
            </a:r>
            <a:r>
              <a:rPr lang="en-US" sz="1800" dirty="0" smtClean="0">
                <a:solidFill>
                  <a:srgbClr val="7030A0"/>
                </a:solidFill>
                <a:latin typeface="+mj-lt"/>
                <a:cs typeface="Times New Roman" pitchFamily="18" charset="0"/>
              </a:rPr>
              <a:t>, &amp; </a:t>
            </a:r>
            <a:r>
              <a:rPr lang="en-US" sz="1800" dirty="0" smtClean="0">
                <a:solidFill>
                  <a:srgbClr val="C00000"/>
                </a:solidFill>
                <a:latin typeface="+mj-lt"/>
                <a:cs typeface="Times New Roman" pitchFamily="18" charset="0"/>
              </a:rPr>
              <a:t>value delivery </a:t>
            </a:r>
            <a:r>
              <a:rPr lang="en-US" sz="1800" dirty="0" smtClean="0">
                <a:solidFill>
                  <a:srgbClr val="7030A0"/>
                </a:solidFill>
                <a:latin typeface="+mj-lt"/>
                <a:cs typeface="Times New Roman" pitchFamily="18" charset="0"/>
              </a:rPr>
              <a:t>activities with the purpose of building long-term, mutually satisfying relationships &amp; co-prosperity among </a:t>
            </a:r>
            <a:r>
              <a:rPr lang="en-US" sz="1800" dirty="0" smtClean="0">
                <a:solidFill>
                  <a:srgbClr val="C00000"/>
                </a:solidFill>
                <a:latin typeface="+mj-lt"/>
                <a:cs typeface="Times New Roman" pitchFamily="18" charset="0"/>
              </a:rPr>
              <a:t>key stakeholders</a:t>
            </a:r>
            <a:r>
              <a:rPr lang="en-US" sz="2000" dirty="0" smtClean="0">
                <a:solidFill>
                  <a:srgbClr val="0070C0"/>
                </a:solidFill>
                <a:latin typeface="+mj-lt"/>
                <a:cs typeface="Times New Roman" pitchFamily="18" charset="0"/>
              </a:rPr>
              <a:t>”. </a:t>
            </a:r>
          </a:p>
          <a:p>
            <a:pPr lvl="1" algn="just">
              <a:buFont typeface="Wingdings" pitchFamily="2" charset="2"/>
              <a:buChar char="ü"/>
            </a:pPr>
            <a:endParaRPr lang="en-US" sz="2000" dirty="0" smtClean="0">
              <a:solidFill>
                <a:srgbClr val="0070C0"/>
              </a:solidFill>
              <a:latin typeface="+mj-lt"/>
              <a:cs typeface="Times New Roman" pitchFamily="18" charset="0"/>
            </a:endParaRPr>
          </a:p>
          <a:p>
            <a:pPr algn="just">
              <a:buFont typeface="Wingdings" panose="05000000000000000000" pitchFamily="2" charset="2"/>
              <a:buChar char="ü"/>
            </a:pPr>
            <a:endParaRPr lang="en-US" sz="2000" dirty="0" smtClean="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Holistic marketers succeed by managing a superior value chain that delivers a high level of </a:t>
            </a:r>
            <a:r>
              <a:rPr lang="en-US" sz="2000" dirty="0" smtClean="0">
                <a:solidFill>
                  <a:srgbClr val="FF0000"/>
                </a:solidFill>
                <a:latin typeface="+mj-lt"/>
                <a:cs typeface="Times New Roman" pitchFamily="18" charset="0"/>
              </a:rPr>
              <a:t>product quality</a:t>
            </a:r>
            <a:r>
              <a:rPr lang="en-US" sz="2000" dirty="0" smtClean="0">
                <a:solidFill>
                  <a:srgbClr val="0070C0"/>
                </a:solidFill>
                <a:latin typeface="+mj-lt"/>
                <a:cs typeface="Times New Roman" pitchFamily="18" charset="0"/>
              </a:rPr>
              <a:t>, </a:t>
            </a:r>
            <a:r>
              <a:rPr lang="en-US" sz="2000" dirty="0" smtClean="0">
                <a:solidFill>
                  <a:srgbClr val="FF0000"/>
                </a:solidFill>
                <a:latin typeface="+mj-lt"/>
                <a:cs typeface="Times New Roman" pitchFamily="18" charset="0"/>
              </a:rPr>
              <a:t>service</a:t>
            </a:r>
            <a:r>
              <a:rPr lang="en-US" sz="2000" dirty="0" smtClean="0">
                <a:solidFill>
                  <a:srgbClr val="0070C0"/>
                </a:solidFill>
                <a:latin typeface="+mj-lt"/>
                <a:cs typeface="Times New Roman" pitchFamily="18" charset="0"/>
              </a:rPr>
              <a:t>, &amp; </a:t>
            </a:r>
            <a:r>
              <a:rPr lang="en-US" sz="2000" dirty="0" smtClean="0">
                <a:solidFill>
                  <a:srgbClr val="FF0000"/>
                </a:solidFill>
                <a:latin typeface="+mj-lt"/>
                <a:cs typeface="Times New Roman" pitchFamily="18" charset="0"/>
              </a:rPr>
              <a:t>speed</a:t>
            </a:r>
            <a:r>
              <a:rPr lang="en-US" sz="2000" dirty="0" smtClean="0">
                <a:solidFill>
                  <a:srgbClr val="0070C0"/>
                </a:solidFill>
                <a:latin typeface="+mj-lt"/>
                <a:cs typeface="Times New Roman" pitchFamily="18" charset="0"/>
              </a:rPr>
              <a:t>. </a:t>
            </a:r>
          </a:p>
          <a:p>
            <a:pPr lvl="1" algn="just">
              <a:buFont typeface="Wingdings" panose="05000000000000000000" pitchFamily="2" charset="2"/>
              <a:buChar char="ü"/>
            </a:pPr>
            <a:r>
              <a:rPr lang="en-US" sz="2000" dirty="0" smtClean="0">
                <a:solidFill>
                  <a:srgbClr val="7030A0"/>
                </a:solidFill>
                <a:latin typeface="+mj-lt"/>
                <a:cs typeface="Times New Roman" pitchFamily="18" charset="0"/>
              </a:rPr>
              <a:t>They achieve profitable growth by expanding customer share, building customer loyalty, &amp; capturing </a:t>
            </a:r>
            <a:r>
              <a:rPr lang="en-US" sz="2000" dirty="0" smtClean="0">
                <a:solidFill>
                  <a:srgbClr val="C00000"/>
                </a:solidFill>
                <a:latin typeface="+mj-lt"/>
                <a:cs typeface="Times New Roman" pitchFamily="18" charset="0"/>
              </a:rPr>
              <a:t>customer lifetime value</a:t>
            </a:r>
            <a:r>
              <a:rPr lang="en-US" sz="2000" dirty="0" smtClean="0">
                <a:solidFill>
                  <a:srgbClr val="7030A0"/>
                </a:solidFill>
                <a:latin typeface="+mj-lt"/>
                <a:cs typeface="Times New Roman" pitchFamily="18" charset="0"/>
              </a:rPr>
              <a:t>. </a:t>
            </a:r>
          </a:p>
          <a:p>
            <a:pPr lvl="1" algn="just"/>
            <a:endParaRPr lang="en-US" sz="1600" dirty="0">
              <a:solidFill>
                <a:srgbClr val="0070C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latin typeface="+mj-lt"/>
              </a:rPr>
              <a:pPr/>
              <a:t>14</a:t>
            </a:fld>
            <a:endParaRPr lang="en-US">
              <a:latin typeface="+mj-lt"/>
            </a:endParaRPr>
          </a:p>
        </p:txBody>
      </p:sp>
      <p:sp>
        <p:nvSpPr>
          <p:cNvPr id="6"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solidFill>
                  <a:srgbClr val="0070C0"/>
                </a:solidFill>
                <a:latin typeface="+mj-lt"/>
              </a:rPr>
              <a:t>Subjects to be covered in this chapter: </a:t>
            </a:r>
          </a:p>
          <a:p>
            <a:pPr marL="736092" lvl="1" indent="-342900">
              <a:buFont typeface="+mj-lt"/>
              <a:buAutoNum type="arabicParenR"/>
            </a:pPr>
            <a:r>
              <a:rPr lang="en-US" sz="1800" dirty="0">
                <a:solidFill>
                  <a:srgbClr val="7030A0"/>
                </a:solidFill>
                <a:latin typeface="+mj-lt"/>
              </a:rPr>
              <a:t>Marketing and Consumer value (4-14)</a:t>
            </a:r>
          </a:p>
          <a:p>
            <a:pPr marL="736092" lvl="1" indent="-342900">
              <a:buFont typeface="+mj-lt"/>
              <a:buAutoNum type="arabicParenR"/>
            </a:pPr>
            <a:r>
              <a:rPr lang="en-US" sz="1800" dirty="0">
                <a:solidFill>
                  <a:srgbClr val="C00000"/>
                </a:solidFill>
                <a:latin typeface="+mj-lt"/>
              </a:rPr>
              <a:t>Corporate and Division Strategic Planning </a:t>
            </a:r>
            <a:r>
              <a:rPr lang="en-US" sz="1800" dirty="0" smtClean="0">
                <a:solidFill>
                  <a:srgbClr val="C00000"/>
                </a:solidFill>
                <a:latin typeface="+mj-lt"/>
              </a:rPr>
              <a:t>(16-52)</a:t>
            </a:r>
            <a:endParaRPr lang="en-US" sz="1800" dirty="0">
              <a:solidFill>
                <a:srgbClr val="C00000"/>
              </a:solidFill>
              <a:latin typeface="+mj-lt"/>
            </a:endParaRPr>
          </a:p>
          <a:p>
            <a:pPr marL="736092" lvl="1" indent="-342900">
              <a:buFont typeface="+mj-lt"/>
              <a:buAutoNum type="arabicParenR"/>
            </a:pPr>
            <a:r>
              <a:rPr lang="en-US" sz="1800" dirty="0">
                <a:solidFill>
                  <a:srgbClr val="002060"/>
                </a:solidFill>
                <a:latin typeface="+mj-lt"/>
              </a:rPr>
              <a:t>Business Unit Strategic Planning (52-73)</a:t>
            </a:r>
          </a:p>
          <a:p>
            <a:pPr marL="736092" lvl="1" indent="-342900">
              <a:buFont typeface="+mj-lt"/>
              <a:buAutoNum type="arabicParenR"/>
            </a:pPr>
            <a:r>
              <a:rPr lang="en-US" sz="1800" dirty="0">
                <a:solidFill>
                  <a:srgbClr val="C00000"/>
                </a:solidFill>
                <a:latin typeface="+mj-lt"/>
              </a:rPr>
              <a:t>The Nature and Contents of Marketing Plan (74-84</a:t>
            </a:r>
            <a:r>
              <a:rPr lang="en-US" sz="1800" dirty="0" smtClean="0">
                <a:solidFill>
                  <a:srgbClr val="C00000"/>
                </a:solidFill>
                <a:latin typeface="+mj-lt"/>
              </a:rPr>
              <a:t>)</a:t>
            </a:r>
            <a:endParaRPr lang="en-US" sz="1800" dirty="0">
              <a:solidFill>
                <a:srgbClr val="C0000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15</a:t>
            </a:fld>
            <a:endParaRPr lang="en-US"/>
          </a:p>
        </p:txBody>
      </p:sp>
    </p:spTree>
    <p:extLst>
      <p:ext uri="{BB962C8B-B14F-4D97-AF65-F5344CB8AC3E}">
        <p14:creationId xmlns:p14="http://schemas.microsoft.com/office/powerpoint/2010/main" val="3123335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52600"/>
            <a:ext cx="8784976" cy="4603750"/>
          </a:xfrm>
        </p:spPr>
        <p:txBody>
          <a:bodyPr>
            <a:normAutofit/>
          </a:bodyPr>
          <a:lstStyle/>
          <a:p>
            <a:pPr marL="0" lvl="1" indent="0">
              <a:buNone/>
            </a:pPr>
            <a:r>
              <a:rPr lang="en-US" sz="2200" dirty="0" smtClean="0">
                <a:solidFill>
                  <a:srgbClr val="FF0000"/>
                </a:solidFill>
                <a:latin typeface="+mj-lt"/>
              </a:rPr>
              <a:t>THE CENTRAL ROLE OF STRATEGIC PLANNING </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To ensure that companies select &amp; execute the right activities, marketers must give priority to strategic planning in three key areas;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Managing a company’s businesses as an investment portfolio,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Assessing each business’s strength by considering the market’s growth rate &amp; the company’s position &amp; fit in that market, &amp;</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Establishing a strategy </a:t>
            </a:r>
          </a:p>
          <a:p>
            <a:pPr lvl="2" algn="just">
              <a:buFont typeface="Wingdings" panose="05000000000000000000" pitchFamily="2" charset="2"/>
              <a:buChar char="ü"/>
            </a:pPr>
            <a:endParaRPr lang="en-US" sz="1800" dirty="0">
              <a:solidFill>
                <a:srgbClr val="7030A0"/>
              </a:solidFill>
              <a:latin typeface="+mj-lt"/>
              <a:cs typeface="Times New Roman" pitchFamily="18" charset="0"/>
            </a:endParaRPr>
          </a:p>
          <a:p>
            <a:pPr algn="just">
              <a:buFont typeface="Wingdings" panose="05000000000000000000" pitchFamily="2" charset="2"/>
              <a:buChar char="ü"/>
            </a:pPr>
            <a:r>
              <a:rPr lang="en-US" sz="2000" dirty="0">
                <a:solidFill>
                  <a:srgbClr val="0070C0"/>
                </a:solidFill>
                <a:latin typeface="+mj-lt"/>
              </a:rPr>
              <a:t>The company must develop a </a:t>
            </a:r>
            <a:r>
              <a:rPr lang="en-US" sz="2000" dirty="0">
                <a:solidFill>
                  <a:srgbClr val="C00000"/>
                </a:solidFill>
                <a:latin typeface="+mj-lt"/>
              </a:rPr>
              <a:t>game plan </a:t>
            </a:r>
            <a:r>
              <a:rPr lang="en-US" sz="2000" dirty="0">
                <a:solidFill>
                  <a:srgbClr val="0070C0"/>
                </a:solidFill>
                <a:latin typeface="+mj-lt"/>
              </a:rPr>
              <a:t>for achieving </a:t>
            </a:r>
            <a:r>
              <a:rPr lang="en-US" sz="2000" dirty="0" smtClean="0">
                <a:solidFill>
                  <a:srgbClr val="0070C0"/>
                </a:solidFill>
                <a:latin typeface="+mj-lt"/>
              </a:rPr>
              <a:t>each </a:t>
            </a:r>
            <a:r>
              <a:rPr lang="en-US" sz="2000" dirty="0" smtClean="0">
                <a:solidFill>
                  <a:srgbClr val="C00000"/>
                </a:solidFill>
                <a:latin typeface="+mj-lt"/>
              </a:rPr>
              <a:t>business’s </a:t>
            </a:r>
            <a:r>
              <a:rPr lang="en-US" sz="2000" dirty="0">
                <a:solidFill>
                  <a:srgbClr val="C00000"/>
                </a:solidFill>
                <a:latin typeface="+mj-lt"/>
              </a:rPr>
              <a:t>long-run objectives</a:t>
            </a:r>
            <a:r>
              <a:rPr lang="en-US" sz="2000" dirty="0" smtClean="0">
                <a:solidFill>
                  <a:srgbClr val="0070C0"/>
                </a:solidFill>
                <a:latin typeface="+mj-lt"/>
              </a:rPr>
              <a:t>.</a:t>
            </a:r>
            <a:endParaRPr lang="en-US" sz="2000" dirty="0" smtClean="0">
              <a:solidFill>
                <a:srgbClr val="0070C0"/>
              </a:solidFill>
              <a:latin typeface="+mj-lt"/>
              <a:cs typeface="Times New Roman" pitchFamily="18" charset="0"/>
            </a:endParaRPr>
          </a:p>
          <a:p>
            <a:pPr lvl="1" algn="just"/>
            <a:endParaRPr lang="en-US" dirty="0">
              <a:solidFill>
                <a:srgbClr val="0070C0"/>
              </a:solidFill>
              <a:latin typeface="+mj-lt"/>
              <a:cs typeface="Times New Roman" pitchFamily="18" charset="0"/>
            </a:endParaRPr>
          </a:p>
          <a:p>
            <a:pPr lvl="2" algn="just"/>
            <a:endParaRPr lang="en-US" sz="1800" dirty="0" smtClean="0">
              <a:solidFill>
                <a:srgbClr val="0070C0"/>
              </a:solidFill>
              <a:latin typeface="+mj-lt"/>
              <a:cs typeface="Times New Roman" pitchFamily="18" charset="0"/>
            </a:endParaRPr>
          </a:p>
          <a:p>
            <a:pPr lvl="2" algn="just">
              <a:buFont typeface="Wingdings" pitchFamily="2" charset="2"/>
              <a:buChar char="ü"/>
            </a:pPr>
            <a:endParaRPr lang="en-US" sz="13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16</a:t>
            </a:fld>
            <a:endParaRPr lang="en-US"/>
          </a:p>
        </p:txBody>
      </p:sp>
      <p:sp>
        <p:nvSpPr>
          <p:cNvPr id="8"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276600"/>
          </a:xfrm>
        </p:spPr>
        <p:txBody>
          <a:bodyPr>
            <a:normAutofit/>
          </a:bodyPr>
          <a:lstStyle/>
          <a:p>
            <a:pPr marL="0" lvl="1" indent="0">
              <a:buNone/>
            </a:pPr>
            <a:r>
              <a:rPr lang="en-US" sz="2200" dirty="0" smtClean="0">
                <a:solidFill>
                  <a:srgbClr val="FF0000"/>
                </a:solidFill>
                <a:latin typeface="+mj-lt"/>
              </a:rPr>
              <a:t>THE CENTRAL ROLE OF STRATEGIC PLANNING (con…)</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Most large companies consist of four organizational levels; </a:t>
            </a:r>
          </a:p>
          <a:p>
            <a:pPr marL="1010412" lvl="2" indent="-342900" algn="just">
              <a:buFont typeface="+mj-lt"/>
              <a:buAutoNum type="arabicParenR"/>
            </a:pPr>
            <a:r>
              <a:rPr lang="en-US" sz="1800" dirty="0" smtClean="0">
                <a:solidFill>
                  <a:srgbClr val="7030A0"/>
                </a:solidFill>
                <a:latin typeface="+mj-lt"/>
                <a:cs typeface="Times New Roman" pitchFamily="18" charset="0"/>
              </a:rPr>
              <a:t>The corporate level, </a:t>
            </a:r>
          </a:p>
          <a:p>
            <a:pPr marL="1010412" lvl="2" indent="-342900" algn="just">
              <a:buFont typeface="+mj-lt"/>
              <a:buAutoNum type="arabicParenR"/>
            </a:pPr>
            <a:r>
              <a:rPr lang="en-US" sz="1800" dirty="0" smtClean="0">
                <a:solidFill>
                  <a:srgbClr val="7030A0"/>
                </a:solidFill>
                <a:latin typeface="+mj-lt"/>
                <a:cs typeface="Times New Roman" pitchFamily="18" charset="0"/>
              </a:rPr>
              <a:t>The division level, </a:t>
            </a:r>
          </a:p>
          <a:p>
            <a:pPr marL="1010412" lvl="2" indent="-342900" algn="just">
              <a:buFont typeface="+mj-lt"/>
              <a:buAutoNum type="arabicParenR"/>
            </a:pPr>
            <a:r>
              <a:rPr lang="en-US" sz="1800" dirty="0" smtClean="0">
                <a:solidFill>
                  <a:srgbClr val="7030A0"/>
                </a:solidFill>
                <a:latin typeface="+mj-lt"/>
                <a:cs typeface="Times New Roman" pitchFamily="18" charset="0"/>
              </a:rPr>
              <a:t>The business unit level, &amp;</a:t>
            </a:r>
          </a:p>
          <a:p>
            <a:pPr marL="1010412" lvl="2" indent="-342900" algn="just">
              <a:buFont typeface="+mj-lt"/>
              <a:buAutoNum type="arabicParenR"/>
            </a:pPr>
            <a:r>
              <a:rPr lang="en-US" sz="1800" dirty="0" smtClean="0">
                <a:solidFill>
                  <a:srgbClr val="7030A0"/>
                </a:solidFill>
                <a:latin typeface="+mj-lt"/>
                <a:cs typeface="Times New Roman" pitchFamily="18" charset="0"/>
              </a:rPr>
              <a:t>The product level </a:t>
            </a:r>
            <a:endParaRPr lang="en-US" sz="1800" dirty="0">
              <a:solidFill>
                <a:srgbClr val="7030A0"/>
              </a:solidFill>
              <a:latin typeface="+mj-lt"/>
              <a:cs typeface="Times New Roman" pitchFamily="18" charset="0"/>
            </a:endParaRPr>
          </a:p>
          <a:p>
            <a:pPr lvl="2" algn="just"/>
            <a:endParaRPr lang="en-US" sz="1600" dirty="0" smtClean="0">
              <a:solidFill>
                <a:srgbClr val="0070C0"/>
              </a:solidFill>
              <a:latin typeface="+mj-lt"/>
              <a:cs typeface="Times New Roman" pitchFamily="18" charset="0"/>
            </a:endParaRPr>
          </a:p>
          <a:p>
            <a:pPr lvl="2" algn="just">
              <a:buFont typeface="Wingdings" pitchFamily="2" charset="2"/>
              <a:buChar char="ü"/>
            </a:pPr>
            <a:endParaRPr lang="en-US" sz="1300" dirty="0">
              <a:solidFill>
                <a:srgbClr val="0070C0"/>
              </a:solidFill>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17</a:t>
            </a:fld>
            <a:endParaRPr lang="en-US"/>
          </a:p>
        </p:txBody>
      </p:sp>
      <p:sp>
        <p:nvSpPr>
          <p:cNvPr id="8"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4077090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28800"/>
            <a:ext cx="8712968" cy="4876800"/>
          </a:xfrm>
        </p:spPr>
        <p:txBody>
          <a:bodyPr>
            <a:normAutofit/>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Corporate headquarter is responsible for designing a</a:t>
            </a:r>
            <a:r>
              <a:rPr lang="en-US" sz="1800" dirty="0">
                <a:solidFill>
                  <a:srgbClr val="0070C0"/>
                </a:solidFill>
                <a:latin typeface="+mj-lt"/>
              </a:rPr>
              <a:t> </a:t>
            </a:r>
            <a:r>
              <a:rPr lang="en-US" sz="2000" dirty="0">
                <a:solidFill>
                  <a:srgbClr val="FF0000"/>
                </a:solidFill>
                <a:latin typeface="+mj-lt"/>
              </a:rPr>
              <a:t>corporate</a:t>
            </a:r>
            <a:r>
              <a:rPr lang="en-US" sz="2000" dirty="0">
                <a:solidFill>
                  <a:srgbClr val="0070C0"/>
                </a:solidFill>
                <a:latin typeface="+mj-lt"/>
              </a:rPr>
              <a:t> </a:t>
            </a:r>
            <a:r>
              <a:rPr lang="en-US" sz="2000" dirty="0">
                <a:solidFill>
                  <a:srgbClr val="FF0000"/>
                </a:solidFill>
                <a:latin typeface="+mj-lt"/>
              </a:rPr>
              <a:t>strategic</a:t>
            </a:r>
            <a:r>
              <a:rPr lang="en-US" sz="2000" dirty="0">
                <a:solidFill>
                  <a:srgbClr val="0070C0"/>
                </a:solidFill>
                <a:latin typeface="+mj-lt"/>
              </a:rPr>
              <a:t> </a:t>
            </a:r>
            <a:r>
              <a:rPr lang="en-US" sz="2000" dirty="0">
                <a:solidFill>
                  <a:srgbClr val="FF0000"/>
                </a:solidFill>
                <a:latin typeface="+mj-lt"/>
              </a:rPr>
              <a:t>plan </a:t>
            </a:r>
            <a:r>
              <a:rPr lang="en-US" sz="2000" dirty="0">
                <a:solidFill>
                  <a:srgbClr val="0070C0"/>
                </a:solidFill>
                <a:latin typeface="+mj-lt"/>
                <a:cs typeface="Times New Roman" pitchFamily="18" charset="0"/>
              </a:rPr>
              <a:t>to guide the whole enterprise; </a:t>
            </a:r>
          </a:p>
          <a:p>
            <a:pPr lvl="2" algn="just">
              <a:buFont typeface="Wingdings" panose="05000000000000000000" pitchFamily="2" charset="2"/>
              <a:buChar char="ü"/>
            </a:pPr>
            <a:r>
              <a:rPr lang="en-US" sz="1600" dirty="0">
                <a:solidFill>
                  <a:srgbClr val="7030A0"/>
                </a:solidFill>
                <a:latin typeface="+mj-lt"/>
                <a:cs typeface="Times New Roman" pitchFamily="18" charset="0"/>
              </a:rPr>
              <a:t>It makes decisions on the amount of resources to allocate to each division, as well as on which businesses to start or eliminate. </a:t>
            </a:r>
          </a:p>
          <a:p>
            <a:pPr lvl="1" algn="just">
              <a:buFont typeface="Wingdings" pitchFamily="2" charset="2"/>
              <a:buChar char="ü"/>
            </a:pPr>
            <a:endParaRPr lang="en-US" sz="1000" dirty="0" smtClean="0">
              <a:solidFill>
                <a:srgbClr val="0070C0"/>
              </a:solidFill>
              <a:latin typeface="+mj-lt"/>
            </a:endParaRPr>
          </a:p>
          <a:p>
            <a:pPr lvl="1" algn="just">
              <a:buFont typeface="Wingdings" pitchFamily="2" charset="2"/>
              <a:buChar char="ü"/>
            </a:pPr>
            <a:r>
              <a:rPr lang="en-US" sz="2000" dirty="0" smtClean="0">
                <a:solidFill>
                  <a:srgbClr val="0070C0"/>
                </a:solidFill>
                <a:latin typeface="+mj-lt"/>
                <a:cs typeface="Times New Roman" pitchFamily="18" charset="0"/>
              </a:rPr>
              <a:t>Each </a:t>
            </a:r>
            <a:r>
              <a:rPr lang="en-US" sz="2000" dirty="0">
                <a:solidFill>
                  <a:srgbClr val="FF0000"/>
                </a:solidFill>
                <a:latin typeface="+mj-lt"/>
              </a:rPr>
              <a:t>division </a:t>
            </a:r>
            <a:r>
              <a:rPr lang="en-US" sz="2000" dirty="0">
                <a:solidFill>
                  <a:srgbClr val="0070C0"/>
                </a:solidFill>
                <a:latin typeface="+mj-lt"/>
                <a:cs typeface="Times New Roman" pitchFamily="18" charset="0"/>
              </a:rPr>
              <a:t>establishes a plan covering the allocation of funds to each business unit within the division; </a:t>
            </a:r>
            <a:endParaRPr lang="en-US" sz="2000" dirty="0" smtClean="0">
              <a:solidFill>
                <a:srgbClr val="0070C0"/>
              </a:solidFill>
              <a:latin typeface="+mj-lt"/>
              <a:cs typeface="Times New Roman" pitchFamily="18" charset="0"/>
            </a:endParaRPr>
          </a:p>
          <a:p>
            <a:pPr lvl="1" algn="just">
              <a:buFont typeface="Wingdings" pitchFamily="2" charset="2"/>
              <a:buChar char="ü"/>
            </a:pPr>
            <a:endParaRPr lang="en-US" sz="1000" dirty="0" smtClean="0">
              <a:solidFill>
                <a:srgbClr val="0070C0"/>
              </a:solidFill>
              <a:latin typeface="+mj-lt"/>
            </a:endParaRPr>
          </a:p>
          <a:p>
            <a:pPr lvl="1" algn="just">
              <a:buFont typeface="Wingdings" pitchFamily="2" charset="2"/>
              <a:buChar char="ü"/>
            </a:pPr>
            <a:r>
              <a:rPr lang="en-US" sz="2000" dirty="0" smtClean="0">
                <a:solidFill>
                  <a:srgbClr val="0070C0"/>
                </a:solidFill>
                <a:latin typeface="+mj-lt"/>
                <a:cs typeface="Times New Roman" pitchFamily="18" charset="0"/>
              </a:rPr>
              <a:t>Each </a:t>
            </a:r>
            <a:r>
              <a:rPr lang="en-US" sz="2000" dirty="0">
                <a:solidFill>
                  <a:srgbClr val="FF0000"/>
                </a:solidFill>
                <a:latin typeface="+mj-lt"/>
              </a:rPr>
              <a:t>business unit </a:t>
            </a:r>
            <a:r>
              <a:rPr lang="en-US" sz="2000" dirty="0">
                <a:solidFill>
                  <a:srgbClr val="0070C0"/>
                </a:solidFill>
                <a:latin typeface="+mj-lt"/>
                <a:cs typeface="Times New Roman" pitchFamily="18" charset="0"/>
              </a:rPr>
              <a:t>develops a strategic plan to carry that business unit into a profitable future; </a:t>
            </a:r>
            <a:endParaRPr lang="en-US" sz="1600" dirty="0" smtClean="0">
              <a:solidFill>
                <a:srgbClr val="0070C0"/>
              </a:solidFill>
              <a:latin typeface="+mj-lt"/>
              <a:cs typeface="Times New Roman" pitchFamily="18" charset="0"/>
            </a:endParaRPr>
          </a:p>
          <a:p>
            <a:pPr lvl="1" algn="just">
              <a:buFont typeface="Wingdings" pitchFamily="2" charset="2"/>
              <a:buChar char="ü"/>
            </a:pPr>
            <a:endParaRPr lang="en-US" sz="1000" dirty="0" smtClean="0">
              <a:solidFill>
                <a:srgbClr val="0070C0"/>
              </a:solidFill>
              <a:latin typeface="+mj-lt"/>
            </a:endParaRPr>
          </a:p>
          <a:p>
            <a:pPr lvl="1" algn="just">
              <a:buFont typeface="Wingdings" pitchFamily="2" charset="2"/>
              <a:buChar char="ü"/>
            </a:pPr>
            <a:r>
              <a:rPr lang="en-US" sz="2000" dirty="0" smtClean="0">
                <a:solidFill>
                  <a:srgbClr val="0070C0"/>
                </a:solidFill>
                <a:latin typeface="+mj-lt"/>
                <a:cs typeface="Times New Roman" pitchFamily="18" charset="0"/>
              </a:rPr>
              <a:t>Finally, each </a:t>
            </a:r>
            <a:r>
              <a:rPr lang="en-US" sz="2000" dirty="0" smtClean="0">
                <a:solidFill>
                  <a:srgbClr val="FF0000"/>
                </a:solidFill>
                <a:latin typeface="+mj-lt"/>
              </a:rPr>
              <a:t>product level </a:t>
            </a:r>
            <a:r>
              <a:rPr lang="en-US" sz="2000" dirty="0" smtClean="0">
                <a:solidFill>
                  <a:srgbClr val="0070C0"/>
                </a:solidFill>
                <a:latin typeface="+mj-lt"/>
                <a:cs typeface="Times New Roman" pitchFamily="18" charset="0"/>
              </a:rPr>
              <a:t>(</a:t>
            </a:r>
            <a:r>
              <a:rPr lang="en-US" sz="2000" dirty="0" smtClean="0">
                <a:solidFill>
                  <a:srgbClr val="C00000"/>
                </a:solidFill>
                <a:latin typeface="+mj-lt"/>
                <a:cs typeface="Times New Roman" pitchFamily="18" charset="0"/>
              </a:rPr>
              <a:t>product line/brand</a:t>
            </a:r>
            <a:r>
              <a:rPr lang="en-US" sz="2000" dirty="0" smtClean="0">
                <a:solidFill>
                  <a:srgbClr val="0070C0"/>
                </a:solidFill>
                <a:latin typeface="+mj-lt"/>
                <a:cs typeface="Times New Roman" pitchFamily="18" charset="0"/>
              </a:rPr>
              <a:t>) within a business unit develops a marketing plan for achieving its objectives in its product market. </a:t>
            </a:r>
          </a:p>
        </p:txBody>
      </p:sp>
      <p:sp>
        <p:nvSpPr>
          <p:cNvPr id="4" name="Slide Number Placeholder 3"/>
          <p:cNvSpPr>
            <a:spLocks noGrp="1"/>
          </p:cNvSpPr>
          <p:nvPr>
            <p:ph type="sldNum" sz="quarter" idx="12"/>
          </p:nvPr>
        </p:nvSpPr>
        <p:spPr/>
        <p:txBody>
          <a:bodyPr/>
          <a:lstStyle/>
          <a:p>
            <a:fld id="{3C384F24-9843-4FFE-A06E-5D0DE5713CDD}" type="slidenum">
              <a:rPr lang="en-US" smtClean="0">
                <a:latin typeface="+mj-lt"/>
              </a:rPr>
              <a:pPr/>
              <a:t>18</a:t>
            </a:fld>
            <a:endParaRPr lang="en-US">
              <a:latin typeface="+mj-lt"/>
            </a:endParaRPr>
          </a:p>
        </p:txBody>
      </p:sp>
      <p:sp>
        <p:nvSpPr>
          <p:cNvPr id="8"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76400"/>
            <a:ext cx="8784976" cy="4800600"/>
          </a:xfrm>
        </p:spPr>
        <p:txBody>
          <a:bodyPr>
            <a:normAutofit/>
          </a:bodyPr>
          <a:lstStyle/>
          <a:p>
            <a:pPr algn="just">
              <a:buFont typeface="Wingdings" panose="05000000000000000000" pitchFamily="2" charset="2"/>
              <a:buChar char="ü"/>
            </a:pPr>
            <a:r>
              <a:rPr lang="en-US" sz="2000" dirty="0" smtClean="0">
                <a:solidFill>
                  <a:srgbClr val="0070C0"/>
                </a:solidFill>
                <a:latin typeface="+mj-lt"/>
                <a:cs typeface="Times New Roman" pitchFamily="18" charset="0"/>
              </a:rPr>
              <a:t>The </a:t>
            </a:r>
            <a:r>
              <a:rPr lang="en-US" sz="1800" dirty="0" smtClean="0">
                <a:solidFill>
                  <a:srgbClr val="FF0000"/>
                </a:solidFill>
                <a:latin typeface="+mj-lt"/>
              </a:rPr>
              <a:t>MARKETING</a:t>
            </a:r>
            <a:r>
              <a:rPr lang="en-US" sz="1800" dirty="0" smtClean="0">
                <a:solidFill>
                  <a:srgbClr val="0070C0"/>
                </a:solidFill>
                <a:latin typeface="+mj-lt"/>
              </a:rPr>
              <a:t> </a:t>
            </a:r>
            <a:r>
              <a:rPr lang="en-US" sz="1800" dirty="0" smtClean="0">
                <a:solidFill>
                  <a:srgbClr val="FF0000"/>
                </a:solidFill>
                <a:latin typeface="+mj-lt"/>
              </a:rPr>
              <a:t>PLAN</a:t>
            </a:r>
            <a:r>
              <a:rPr lang="en-US" sz="1800" dirty="0" smtClean="0">
                <a:solidFill>
                  <a:srgbClr val="0070C0"/>
                </a:solidFill>
                <a:latin typeface="+mj-lt"/>
              </a:rPr>
              <a:t> </a:t>
            </a:r>
            <a:r>
              <a:rPr lang="en-US" sz="2000" dirty="0" smtClean="0">
                <a:solidFill>
                  <a:srgbClr val="0070C0"/>
                </a:solidFill>
                <a:latin typeface="+mj-lt"/>
                <a:cs typeface="Times New Roman" pitchFamily="18" charset="0"/>
              </a:rPr>
              <a:t>is the central instrument for directing &amp; coordinating the marketing effort. </a:t>
            </a:r>
          </a:p>
          <a:p>
            <a:pPr lvl="8" algn="just"/>
            <a:endParaRPr lang="en-US" sz="700" dirty="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The marketing plan operates at two levels; </a:t>
            </a:r>
          </a:p>
          <a:p>
            <a:pPr marL="1010412" lvl="2" indent="-342900" algn="just">
              <a:buFont typeface="+mj-lt"/>
              <a:buAutoNum type="arabicPeriod"/>
            </a:pPr>
            <a:r>
              <a:rPr lang="en-US" sz="1800" dirty="0" smtClean="0">
                <a:solidFill>
                  <a:srgbClr val="7030A0"/>
                </a:solidFill>
                <a:latin typeface="+mj-lt"/>
                <a:cs typeface="Times New Roman" pitchFamily="18" charset="0"/>
              </a:rPr>
              <a:t>Strategic, </a:t>
            </a:r>
          </a:p>
          <a:p>
            <a:pPr marL="1010412" lvl="2" indent="-342900" algn="just">
              <a:buFont typeface="+mj-lt"/>
              <a:buAutoNum type="arabicPeriod"/>
            </a:pPr>
            <a:r>
              <a:rPr lang="en-US" sz="1800" dirty="0" smtClean="0">
                <a:solidFill>
                  <a:srgbClr val="7030A0"/>
                </a:solidFill>
                <a:latin typeface="+mj-lt"/>
                <a:cs typeface="Times New Roman" pitchFamily="18" charset="0"/>
              </a:rPr>
              <a:t>Tactical </a:t>
            </a:r>
          </a:p>
        </p:txBody>
      </p:sp>
      <p:sp>
        <p:nvSpPr>
          <p:cNvPr id="4" name="Slide Number Placeholder 3"/>
          <p:cNvSpPr>
            <a:spLocks noGrp="1"/>
          </p:cNvSpPr>
          <p:nvPr>
            <p:ph type="sldNum" sz="quarter" idx="12"/>
          </p:nvPr>
        </p:nvSpPr>
        <p:spPr/>
        <p:txBody>
          <a:bodyPr/>
          <a:lstStyle/>
          <a:p>
            <a:fld id="{3C384F24-9843-4FFE-A06E-5D0DE5713CDD}" type="slidenum">
              <a:rPr lang="en-US" smtClean="0">
                <a:latin typeface="+mj-lt"/>
              </a:rPr>
              <a:pPr/>
              <a:t>19</a:t>
            </a:fld>
            <a:endParaRPr lang="en-US">
              <a:latin typeface="+mj-lt"/>
            </a:endParaRPr>
          </a:p>
        </p:txBody>
      </p:sp>
      <p:sp>
        <p:nvSpPr>
          <p:cNvPr id="8"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463652"/>
            <a:ext cx="5955366" cy="2955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3525" y="4380706"/>
            <a:ext cx="5955366"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28491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76400"/>
            <a:ext cx="8712968" cy="3408784"/>
          </a:xfrm>
        </p:spPr>
        <p:txBody>
          <a:bodyPr>
            <a:normAutofit/>
          </a:bodyPr>
          <a:lstStyle/>
          <a:p>
            <a:pPr marL="0" indent="0" algn="just">
              <a:buNone/>
            </a:pPr>
            <a:r>
              <a:rPr lang="en-US" sz="2200" dirty="0" smtClean="0">
                <a:solidFill>
                  <a:srgbClr val="FF0000"/>
                </a:solidFill>
                <a:latin typeface="+mj-lt"/>
                <a:cs typeface="Times New Roman" pitchFamily="18" charset="0"/>
              </a:rPr>
              <a:t>The Strategic Marketing Plan </a:t>
            </a:r>
          </a:p>
          <a:p>
            <a:pPr lvl="2" algn="just">
              <a:buFont typeface="Wingdings" panose="05000000000000000000" pitchFamily="2" charset="2"/>
              <a:buChar char="ü"/>
            </a:pPr>
            <a:r>
              <a:rPr lang="en-US" sz="1800" dirty="0" smtClean="0">
                <a:solidFill>
                  <a:srgbClr val="0070C0"/>
                </a:solidFill>
                <a:latin typeface="+mj-lt"/>
                <a:cs typeface="Times New Roman" pitchFamily="18" charset="0"/>
              </a:rPr>
              <a:t>It lays out the target markets &amp; the value proposition the firm will offer, based on an analysis of the best market opportunities. </a:t>
            </a:r>
          </a:p>
          <a:p>
            <a:pPr lvl="8" algn="just"/>
            <a:endParaRPr lang="en-US" sz="1100" dirty="0" smtClean="0">
              <a:solidFill>
                <a:srgbClr val="002060"/>
              </a:solidFill>
              <a:latin typeface="Times New Roman" pitchFamily="18" charset="0"/>
              <a:cs typeface="Times New Roman" pitchFamily="18" charset="0"/>
            </a:endParaRPr>
          </a:p>
          <a:p>
            <a:pPr lvl="8" algn="just"/>
            <a:endParaRPr lang="en-US" sz="1100" dirty="0">
              <a:solidFill>
                <a:srgbClr val="002060"/>
              </a:solidFill>
              <a:latin typeface="Times New Roman" pitchFamily="18" charset="0"/>
              <a:cs typeface="Times New Roman" pitchFamily="18" charset="0"/>
            </a:endParaRPr>
          </a:p>
          <a:p>
            <a:pPr lvl="8" algn="just"/>
            <a:endParaRPr lang="en-US" sz="1100" dirty="0" smtClean="0">
              <a:solidFill>
                <a:srgbClr val="002060"/>
              </a:solidFill>
              <a:latin typeface="Times New Roman" pitchFamily="18" charset="0"/>
              <a:cs typeface="Times New Roman" pitchFamily="18" charset="0"/>
            </a:endParaRPr>
          </a:p>
          <a:p>
            <a:pPr marL="0" indent="0" algn="just">
              <a:buNone/>
            </a:pPr>
            <a:r>
              <a:rPr lang="en-US" sz="2200" dirty="0" smtClean="0">
                <a:solidFill>
                  <a:srgbClr val="FF0000"/>
                </a:solidFill>
                <a:latin typeface="+mj-lt"/>
                <a:cs typeface="Times New Roman" pitchFamily="18" charset="0"/>
              </a:rPr>
              <a:t>The Tactical Marketing Plan </a:t>
            </a:r>
          </a:p>
          <a:p>
            <a:pPr lvl="2" algn="just">
              <a:buFont typeface="Wingdings" panose="05000000000000000000" pitchFamily="2" charset="2"/>
              <a:buChar char="ü"/>
            </a:pPr>
            <a:r>
              <a:rPr lang="en-US" sz="1800" dirty="0" smtClean="0">
                <a:solidFill>
                  <a:srgbClr val="0070C0"/>
                </a:solidFill>
                <a:latin typeface="+mj-lt"/>
                <a:cs typeface="Times New Roman" pitchFamily="18" charset="0"/>
              </a:rPr>
              <a:t>It specifies the marketing tactics, including product features, promotion, merchandising, pricing, sales channels, &amp; service. </a:t>
            </a:r>
            <a:endParaRPr lang="en-US" sz="1800" dirty="0">
              <a:solidFill>
                <a:srgbClr val="0070C0"/>
              </a:solidFill>
              <a:latin typeface="+mj-lt"/>
            </a:endParaRPr>
          </a:p>
          <a:p>
            <a:pPr lvl="1" algn="just">
              <a:buFont typeface="Wingdings" pitchFamily="2" charset="2"/>
              <a:buChar char="ü"/>
            </a:pPr>
            <a:endParaRPr lang="en-US" sz="2000" dirty="0">
              <a:solidFill>
                <a:srgbClr val="0070C0"/>
              </a:solidFill>
              <a:latin typeface="Lucida Calligraphy" pitchFamily="66" charset="0"/>
            </a:endParaRPr>
          </a:p>
          <a:p>
            <a:pPr lvl="1" algn="just">
              <a:buFont typeface="Wingdings" pitchFamily="2" charset="2"/>
              <a:buChar char="ü"/>
            </a:pPr>
            <a:endParaRPr lang="en-US" sz="2000" dirty="0">
              <a:solidFill>
                <a:srgbClr val="0070C0"/>
              </a:solidFill>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20</a:t>
            </a:fld>
            <a:endParaRPr lang="en-US"/>
          </a:p>
        </p:txBody>
      </p:sp>
      <p:sp>
        <p:nvSpPr>
          <p:cNvPr id="8"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350016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21</a:t>
            </a:fld>
            <a:endParaRPr lang="en-US"/>
          </a:p>
        </p:txBody>
      </p:sp>
      <p:pic>
        <p:nvPicPr>
          <p:cNvPr id="6" name="Picture 5"/>
          <p:cNvPicPr>
            <a:picLocks noChangeAspect="1"/>
          </p:cNvPicPr>
          <p:nvPr/>
        </p:nvPicPr>
        <p:blipFill>
          <a:blip r:embed="rId2"/>
          <a:stretch>
            <a:fillRect/>
          </a:stretch>
        </p:blipFill>
        <p:spPr>
          <a:xfrm>
            <a:off x="395536" y="1052735"/>
            <a:ext cx="8568952" cy="5753265"/>
          </a:xfrm>
          <a:prstGeom prst="rect">
            <a:avLst/>
          </a:prstGeom>
        </p:spPr>
      </p:pic>
    </p:spTree>
    <p:extLst>
      <p:ext uri="{BB962C8B-B14F-4D97-AF65-F5344CB8AC3E}">
        <p14:creationId xmlns:p14="http://schemas.microsoft.com/office/powerpoint/2010/main" val="3343444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C384F24-9843-4FFE-A06E-5D0DE5713CDD}" type="slidenum">
              <a:rPr lang="en-US" smtClean="0"/>
              <a:pPr/>
              <a:t>22</a:t>
            </a:fld>
            <a:endParaRPr lang="en-US"/>
          </a:p>
        </p:txBody>
      </p:sp>
      <p:pic>
        <p:nvPicPr>
          <p:cNvPr id="2" name="Picture 1"/>
          <p:cNvPicPr>
            <a:picLocks noChangeAspect="1"/>
          </p:cNvPicPr>
          <p:nvPr/>
        </p:nvPicPr>
        <p:blipFill>
          <a:blip r:embed="rId2"/>
          <a:stretch>
            <a:fillRect/>
          </a:stretch>
        </p:blipFill>
        <p:spPr>
          <a:xfrm>
            <a:off x="755576" y="1844824"/>
            <a:ext cx="6840760" cy="3031700"/>
          </a:xfrm>
          <a:prstGeom prst="rect">
            <a:avLst/>
          </a:prstGeom>
        </p:spPr>
      </p:pic>
      <p:pic>
        <p:nvPicPr>
          <p:cNvPr id="4" name="Picture 3"/>
          <p:cNvPicPr>
            <a:picLocks noChangeAspect="1"/>
          </p:cNvPicPr>
          <p:nvPr/>
        </p:nvPicPr>
        <p:blipFill>
          <a:blip r:embed="rId3"/>
          <a:stretch>
            <a:fillRect/>
          </a:stretch>
        </p:blipFill>
        <p:spPr>
          <a:xfrm>
            <a:off x="6791325" y="5054903"/>
            <a:ext cx="2266950" cy="1371600"/>
          </a:xfrm>
          <a:prstGeom prst="rect">
            <a:avLst/>
          </a:prstGeom>
        </p:spPr>
      </p:pic>
      <p:sp>
        <p:nvSpPr>
          <p:cNvPr id="12"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724400"/>
          </a:xfrm>
        </p:spPr>
        <p:txBody>
          <a:bodyPr>
            <a:normAutofit/>
          </a:bodyPr>
          <a:lstStyle/>
          <a:p>
            <a:pPr algn="just">
              <a:buFont typeface="Wingdings" panose="05000000000000000000" pitchFamily="2" charset="2"/>
              <a:buChar char="ü"/>
            </a:pPr>
            <a:r>
              <a:rPr lang="en-US" sz="2000" dirty="0" smtClean="0">
                <a:solidFill>
                  <a:srgbClr val="0070C0"/>
                </a:solidFill>
                <a:latin typeface="+mj-lt"/>
                <a:cs typeface="Times New Roman" pitchFamily="18" charset="0"/>
              </a:rPr>
              <a:t>Some firms give their </a:t>
            </a:r>
            <a:r>
              <a:rPr lang="en-US" sz="2000" dirty="0" smtClean="0">
                <a:solidFill>
                  <a:srgbClr val="C00000"/>
                </a:solidFill>
                <a:latin typeface="+mj-lt"/>
                <a:cs typeface="Times New Roman" pitchFamily="18" charset="0"/>
              </a:rPr>
              <a:t>business units </a:t>
            </a:r>
            <a:r>
              <a:rPr lang="en-US" sz="2000" dirty="0" smtClean="0">
                <a:solidFill>
                  <a:srgbClr val="0070C0"/>
                </a:solidFill>
                <a:latin typeface="+mj-lt"/>
                <a:cs typeface="Times New Roman" pitchFamily="18" charset="0"/>
              </a:rPr>
              <a:t>a lot of </a:t>
            </a:r>
            <a:r>
              <a:rPr lang="en-US" sz="2000" dirty="0" smtClean="0">
                <a:solidFill>
                  <a:srgbClr val="FF0000"/>
                </a:solidFill>
                <a:latin typeface="+mj-lt"/>
                <a:cs typeface="Times New Roman" pitchFamily="18" charset="0"/>
              </a:rPr>
              <a:t>freedom</a:t>
            </a:r>
            <a:r>
              <a:rPr lang="en-US" sz="2000" dirty="0" smtClean="0">
                <a:solidFill>
                  <a:srgbClr val="0070C0"/>
                </a:solidFill>
                <a:latin typeface="+mj-lt"/>
                <a:cs typeface="Times New Roman" pitchFamily="18" charset="0"/>
              </a:rPr>
              <a:t> to set their own </a:t>
            </a:r>
            <a:r>
              <a:rPr lang="en-US" sz="1800" dirty="0" smtClean="0">
                <a:solidFill>
                  <a:srgbClr val="C00000"/>
                </a:solidFill>
                <a:latin typeface="+mj-lt"/>
                <a:cs typeface="Times New Roman" pitchFamily="18" charset="0"/>
              </a:rPr>
              <a:t>sales</a:t>
            </a:r>
            <a:r>
              <a:rPr lang="en-US" sz="1800" dirty="0" smtClean="0">
                <a:solidFill>
                  <a:srgbClr val="0070C0"/>
                </a:solidFill>
                <a:latin typeface="+mj-lt"/>
                <a:cs typeface="Times New Roman" pitchFamily="18" charset="0"/>
              </a:rPr>
              <a:t> </a:t>
            </a:r>
            <a:r>
              <a:rPr lang="en-US" sz="2000" dirty="0" smtClean="0">
                <a:solidFill>
                  <a:srgbClr val="0070C0"/>
                </a:solidFill>
                <a:latin typeface="+mj-lt"/>
                <a:cs typeface="Times New Roman" pitchFamily="18" charset="0"/>
              </a:rPr>
              <a:t>&amp; </a:t>
            </a:r>
            <a:r>
              <a:rPr lang="en-US" sz="1800" dirty="0" smtClean="0">
                <a:solidFill>
                  <a:srgbClr val="C00000"/>
                </a:solidFill>
                <a:latin typeface="+mj-lt"/>
                <a:cs typeface="Times New Roman" pitchFamily="18" charset="0"/>
              </a:rPr>
              <a:t>profit goals</a:t>
            </a:r>
            <a:r>
              <a:rPr lang="en-US" sz="1800" dirty="0" smtClean="0">
                <a:solidFill>
                  <a:srgbClr val="0070C0"/>
                </a:solidFill>
                <a:latin typeface="+mj-lt"/>
                <a:cs typeface="Times New Roman" pitchFamily="18" charset="0"/>
              </a:rPr>
              <a:t> </a:t>
            </a:r>
            <a:r>
              <a:rPr lang="en-US" sz="2000" dirty="0" smtClean="0">
                <a:solidFill>
                  <a:srgbClr val="0070C0"/>
                </a:solidFill>
                <a:latin typeface="+mj-lt"/>
                <a:cs typeface="Times New Roman" pitchFamily="18" charset="0"/>
              </a:rPr>
              <a:t>&amp; </a:t>
            </a:r>
            <a:r>
              <a:rPr lang="en-US" sz="1800" dirty="0" smtClean="0">
                <a:solidFill>
                  <a:srgbClr val="C00000"/>
                </a:solidFill>
                <a:latin typeface="+mj-lt"/>
                <a:cs typeface="Times New Roman" pitchFamily="18" charset="0"/>
              </a:rPr>
              <a:t>strategies</a:t>
            </a:r>
            <a:r>
              <a:rPr lang="en-US" sz="2000" dirty="0" smtClean="0">
                <a:solidFill>
                  <a:srgbClr val="0070C0"/>
                </a:solidFill>
                <a:latin typeface="+mj-lt"/>
                <a:cs typeface="Times New Roman" pitchFamily="18" charset="0"/>
              </a:rPr>
              <a:t>. </a:t>
            </a:r>
          </a:p>
          <a:p>
            <a:pPr lvl="7" algn="just">
              <a:buFont typeface="Wingdings" panose="05000000000000000000" pitchFamily="2" charset="2"/>
              <a:buChar char="ü"/>
            </a:pPr>
            <a:endParaRPr lang="en-US" sz="800" dirty="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Others set goals for their business units but let them develop their own strategies. </a:t>
            </a:r>
          </a:p>
          <a:p>
            <a:pPr lvl="7" algn="just">
              <a:buFont typeface="Wingdings" panose="05000000000000000000" pitchFamily="2" charset="2"/>
              <a:buChar char="ü"/>
            </a:pPr>
            <a:endParaRPr lang="en-US" sz="800" dirty="0" smtClean="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Still others set the goals &amp; participate in developing individual business unit strategies.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23</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724400"/>
          </a:xfrm>
        </p:spPr>
        <p:txBody>
          <a:bodyPr>
            <a:normAutofit/>
          </a:bodyPr>
          <a:lstStyle/>
          <a:p>
            <a:pPr marL="0" indent="0" algn="just">
              <a:buNone/>
            </a:pPr>
            <a:r>
              <a:rPr lang="en-US" sz="2200" dirty="0" smtClean="0">
                <a:solidFill>
                  <a:srgbClr val="0070C0"/>
                </a:solidFill>
                <a:latin typeface="+mj-lt"/>
                <a:cs typeface="Times New Roman" pitchFamily="18" charset="0"/>
              </a:rPr>
              <a:t>All corporate headquarters undertake four planning activities; </a:t>
            </a:r>
          </a:p>
          <a:p>
            <a:pPr marL="736092" lvl="1" indent="-342900" algn="just">
              <a:buFont typeface="+mj-lt"/>
              <a:buAutoNum type="arabicParenR"/>
            </a:pPr>
            <a:r>
              <a:rPr lang="en-US" sz="1800" dirty="0" smtClean="0">
                <a:solidFill>
                  <a:srgbClr val="7030A0"/>
                </a:solidFill>
                <a:latin typeface="+mj-lt"/>
                <a:cs typeface="Times New Roman" pitchFamily="18" charset="0"/>
              </a:rPr>
              <a:t>Defining the corporate missions, </a:t>
            </a:r>
          </a:p>
          <a:p>
            <a:pPr marL="736092" lvl="1" indent="-342900" algn="just">
              <a:buFont typeface="+mj-lt"/>
              <a:buAutoNum type="arabicParenR"/>
            </a:pPr>
            <a:r>
              <a:rPr lang="en-US" sz="1800" dirty="0" smtClean="0">
                <a:solidFill>
                  <a:srgbClr val="7030A0"/>
                </a:solidFill>
                <a:latin typeface="+mj-lt"/>
                <a:cs typeface="Times New Roman" pitchFamily="18" charset="0"/>
              </a:rPr>
              <a:t>Establishing strategic business units, </a:t>
            </a:r>
          </a:p>
          <a:p>
            <a:pPr marL="736092" lvl="1" indent="-342900" algn="just">
              <a:buFont typeface="+mj-lt"/>
              <a:buAutoNum type="arabicParenR"/>
            </a:pPr>
            <a:r>
              <a:rPr lang="en-US" sz="1800" dirty="0" smtClean="0">
                <a:solidFill>
                  <a:srgbClr val="7030A0"/>
                </a:solidFill>
                <a:latin typeface="+mj-lt"/>
                <a:cs typeface="Times New Roman" pitchFamily="18" charset="0"/>
              </a:rPr>
              <a:t>Assigning resources to each SBU, &amp;</a:t>
            </a:r>
          </a:p>
          <a:p>
            <a:pPr marL="736092" lvl="1" indent="-342900" algn="just">
              <a:buFont typeface="+mj-lt"/>
              <a:buAutoNum type="arabicParenR"/>
            </a:pPr>
            <a:r>
              <a:rPr lang="en-US" sz="1800" dirty="0" smtClean="0">
                <a:solidFill>
                  <a:srgbClr val="7030A0"/>
                </a:solidFill>
                <a:latin typeface="+mj-lt"/>
                <a:cs typeface="Times New Roman" pitchFamily="18" charset="0"/>
              </a:rPr>
              <a:t>Assessing growth opportunities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24</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41047430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191000"/>
          </a:xfrm>
        </p:spPr>
        <p:txBody>
          <a:bodyPr>
            <a:normAutofit/>
          </a:bodyPr>
          <a:lstStyle/>
          <a:p>
            <a:pPr marL="907542" lvl="1" indent="-514350" algn="just">
              <a:buFont typeface="+mj-lt"/>
              <a:buAutoNum type="romanUcPeriod"/>
            </a:pPr>
            <a:r>
              <a:rPr lang="en-US" sz="2200" dirty="0" smtClean="0">
                <a:solidFill>
                  <a:srgbClr val="FF0000"/>
                </a:solidFill>
                <a:latin typeface="+mj-lt"/>
              </a:rPr>
              <a:t>DEFINING THE CORPORATE MISSION </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An org exists to accomplish something;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To make cars, provide a night’s lodging, lend money, etc. </a:t>
            </a:r>
          </a:p>
          <a:p>
            <a:pPr lvl="8" algn="just">
              <a:buFont typeface="Wingdings" panose="05000000000000000000" pitchFamily="2" charset="2"/>
              <a:buChar char="ü"/>
            </a:pPr>
            <a:endParaRPr lang="en-US" sz="1000" dirty="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Overtime, the mission may change to take advantage of new opportunities or respond to new market conditions. </a:t>
            </a:r>
          </a:p>
          <a:p>
            <a:pPr lvl="2" algn="just">
              <a:buFont typeface="Wingdings" panose="05000000000000000000" pitchFamily="2" charset="2"/>
              <a:buChar char="ü"/>
            </a:pPr>
            <a:r>
              <a:rPr lang="en-US" sz="1800" dirty="0" smtClean="0">
                <a:solidFill>
                  <a:srgbClr val="C00000"/>
                </a:solidFill>
                <a:latin typeface="+mj-lt"/>
                <a:cs typeface="Times New Roman" pitchFamily="18" charset="0"/>
              </a:rPr>
              <a:t>Amazon.com</a:t>
            </a:r>
            <a:r>
              <a:rPr lang="en-US" sz="1800" dirty="0" smtClean="0">
                <a:solidFill>
                  <a:srgbClr val="7030A0"/>
                </a:solidFill>
                <a:latin typeface="+mj-lt"/>
                <a:cs typeface="Times New Roman" pitchFamily="18" charset="0"/>
              </a:rPr>
              <a:t> changed its mission from being</a:t>
            </a:r>
            <a:r>
              <a:rPr lang="en-US" sz="1800" b="1" dirty="0" smtClean="0">
                <a:solidFill>
                  <a:srgbClr val="7030A0"/>
                </a:solidFill>
                <a:latin typeface="+mj-lt"/>
                <a:cs typeface="Times New Roman" pitchFamily="18" charset="0"/>
              </a:rPr>
              <a:t> </a:t>
            </a:r>
            <a:r>
              <a:rPr lang="en-US" sz="1800" dirty="0" smtClean="0">
                <a:solidFill>
                  <a:srgbClr val="FF0000"/>
                </a:solidFill>
                <a:latin typeface="+mj-lt"/>
              </a:rPr>
              <a:t>the world’s largest bookstore </a:t>
            </a:r>
            <a:r>
              <a:rPr lang="en-US" sz="1800" dirty="0" smtClean="0">
                <a:solidFill>
                  <a:srgbClr val="7030A0"/>
                </a:solidFill>
                <a:latin typeface="+mj-lt"/>
                <a:cs typeface="Times New Roman" pitchFamily="18" charset="0"/>
              </a:rPr>
              <a:t>to aspiring to become </a:t>
            </a:r>
            <a:r>
              <a:rPr lang="en-US" sz="1800" dirty="0" smtClean="0">
                <a:solidFill>
                  <a:srgbClr val="FF0000"/>
                </a:solidFill>
                <a:latin typeface="+mj-lt"/>
              </a:rPr>
              <a:t>the world’s largest online store</a:t>
            </a:r>
            <a:r>
              <a:rPr lang="en-US" sz="1400" dirty="0" smtClean="0">
                <a:solidFill>
                  <a:srgbClr val="7030A0"/>
                </a:solidFill>
                <a:latin typeface="+mj-lt"/>
              </a:rPr>
              <a:t>. </a:t>
            </a:r>
            <a:endParaRPr lang="en-US" sz="800" dirty="0" smtClean="0">
              <a:solidFill>
                <a:srgbClr val="7030A0"/>
              </a:solidFill>
              <a:latin typeface="+mj-lt"/>
            </a:endParaRP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Organizations develop </a:t>
            </a:r>
            <a:r>
              <a:rPr lang="en-US" sz="1800" dirty="0" smtClean="0">
                <a:solidFill>
                  <a:srgbClr val="FF0000"/>
                </a:solidFill>
                <a:latin typeface="+mj-lt"/>
              </a:rPr>
              <a:t>mission statement </a:t>
            </a:r>
            <a:r>
              <a:rPr lang="en-US" sz="1800" dirty="0" smtClean="0">
                <a:solidFill>
                  <a:srgbClr val="7030A0"/>
                </a:solidFill>
                <a:latin typeface="+mj-lt"/>
                <a:cs typeface="Times New Roman" pitchFamily="18" charset="0"/>
              </a:rPr>
              <a:t>to share with managers, employees, &amp; customers.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A clear, thoughtful mission statement provides employees with a shared sense of purpose, direction &amp; opportunities.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25</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algn="just">
              <a:buFont typeface="Wingdings" panose="05000000000000000000" pitchFamily="2" charset="2"/>
              <a:buChar char="ü"/>
            </a:pPr>
            <a:r>
              <a:rPr lang="en-US" sz="2000" dirty="0">
                <a:solidFill>
                  <a:srgbClr val="0070C0"/>
                </a:solidFill>
                <a:latin typeface="+mj-lt"/>
              </a:rPr>
              <a:t>To define its mission, a company should address </a:t>
            </a:r>
            <a:r>
              <a:rPr lang="en-US" sz="2000" dirty="0">
                <a:solidFill>
                  <a:srgbClr val="C00000"/>
                </a:solidFill>
                <a:latin typeface="+mj-lt"/>
              </a:rPr>
              <a:t>Peter </a:t>
            </a:r>
            <a:r>
              <a:rPr lang="en-US" sz="2000" dirty="0" smtClean="0">
                <a:solidFill>
                  <a:srgbClr val="C00000"/>
                </a:solidFill>
                <a:latin typeface="+mj-lt"/>
              </a:rPr>
              <a:t>Drucker’s </a:t>
            </a:r>
            <a:r>
              <a:rPr lang="en-US" sz="2000" dirty="0" smtClean="0">
                <a:solidFill>
                  <a:srgbClr val="0070C0"/>
                </a:solidFill>
                <a:latin typeface="+mj-lt"/>
              </a:rPr>
              <a:t>classic </a:t>
            </a:r>
            <a:r>
              <a:rPr lang="en-US" sz="2000" dirty="0">
                <a:solidFill>
                  <a:srgbClr val="0070C0"/>
                </a:solidFill>
                <a:latin typeface="+mj-lt"/>
              </a:rPr>
              <a:t>questions</a:t>
            </a:r>
            <a:r>
              <a:rPr lang="en-US" sz="2000" dirty="0" smtClean="0">
                <a:solidFill>
                  <a:srgbClr val="0070C0"/>
                </a:solidFill>
                <a:latin typeface="+mj-lt"/>
              </a:rPr>
              <a:t>:</a:t>
            </a:r>
          </a:p>
          <a:p>
            <a:pPr marL="736092" lvl="1" indent="-342900" algn="just">
              <a:buFont typeface="+mj-lt"/>
              <a:buAutoNum type="arabicParenR"/>
            </a:pPr>
            <a:r>
              <a:rPr lang="en-US" sz="1800" dirty="0" smtClean="0">
                <a:solidFill>
                  <a:srgbClr val="7030A0"/>
                </a:solidFill>
                <a:latin typeface="+mj-lt"/>
              </a:rPr>
              <a:t>What </a:t>
            </a:r>
            <a:r>
              <a:rPr lang="en-US" sz="1800" dirty="0">
                <a:solidFill>
                  <a:srgbClr val="7030A0"/>
                </a:solidFill>
                <a:latin typeface="+mj-lt"/>
              </a:rPr>
              <a:t>is our business? </a:t>
            </a:r>
            <a:endParaRPr lang="en-US" sz="1800" dirty="0" smtClean="0">
              <a:solidFill>
                <a:srgbClr val="7030A0"/>
              </a:solidFill>
              <a:latin typeface="+mj-lt"/>
            </a:endParaRPr>
          </a:p>
          <a:p>
            <a:pPr marL="736092" lvl="1" indent="-342900" algn="just">
              <a:buFont typeface="+mj-lt"/>
              <a:buAutoNum type="arabicParenR"/>
            </a:pPr>
            <a:r>
              <a:rPr lang="en-US" sz="1800" dirty="0" smtClean="0">
                <a:solidFill>
                  <a:srgbClr val="7030A0"/>
                </a:solidFill>
                <a:latin typeface="+mj-lt"/>
              </a:rPr>
              <a:t>Who is </a:t>
            </a:r>
            <a:r>
              <a:rPr lang="en-US" sz="1800" dirty="0">
                <a:solidFill>
                  <a:srgbClr val="7030A0"/>
                </a:solidFill>
                <a:latin typeface="+mj-lt"/>
              </a:rPr>
              <a:t>the customer? </a:t>
            </a:r>
            <a:endParaRPr lang="en-US" sz="1800" dirty="0" smtClean="0">
              <a:solidFill>
                <a:srgbClr val="7030A0"/>
              </a:solidFill>
              <a:latin typeface="+mj-lt"/>
            </a:endParaRPr>
          </a:p>
          <a:p>
            <a:pPr marL="736092" lvl="1" indent="-342900" algn="just">
              <a:buFont typeface="+mj-lt"/>
              <a:buAutoNum type="arabicParenR"/>
            </a:pPr>
            <a:r>
              <a:rPr lang="en-US" sz="1800" dirty="0" smtClean="0">
                <a:solidFill>
                  <a:srgbClr val="7030A0"/>
                </a:solidFill>
                <a:latin typeface="+mj-lt"/>
              </a:rPr>
              <a:t>What </a:t>
            </a:r>
            <a:r>
              <a:rPr lang="en-US" sz="1800" dirty="0">
                <a:solidFill>
                  <a:srgbClr val="7030A0"/>
                </a:solidFill>
                <a:latin typeface="+mj-lt"/>
              </a:rPr>
              <a:t>is of value to the </a:t>
            </a:r>
            <a:r>
              <a:rPr lang="en-US" sz="1800" dirty="0" smtClean="0">
                <a:solidFill>
                  <a:srgbClr val="7030A0"/>
                </a:solidFill>
                <a:latin typeface="+mj-lt"/>
              </a:rPr>
              <a:t>customer? </a:t>
            </a:r>
          </a:p>
          <a:p>
            <a:pPr marL="736092" lvl="1" indent="-342900" algn="just">
              <a:buFont typeface="+mj-lt"/>
              <a:buAutoNum type="arabicParenR"/>
            </a:pPr>
            <a:r>
              <a:rPr lang="en-US" sz="1800" dirty="0" smtClean="0">
                <a:solidFill>
                  <a:srgbClr val="7030A0"/>
                </a:solidFill>
                <a:latin typeface="+mj-lt"/>
              </a:rPr>
              <a:t>What </a:t>
            </a:r>
            <a:r>
              <a:rPr lang="en-US" sz="1800" dirty="0">
                <a:solidFill>
                  <a:srgbClr val="7030A0"/>
                </a:solidFill>
                <a:latin typeface="+mj-lt"/>
              </a:rPr>
              <a:t>will our business be? </a:t>
            </a:r>
            <a:endParaRPr lang="en-US" sz="1800" dirty="0" smtClean="0">
              <a:solidFill>
                <a:srgbClr val="7030A0"/>
              </a:solidFill>
              <a:latin typeface="+mj-lt"/>
            </a:endParaRPr>
          </a:p>
          <a:p>
            <a:pPr marL="736092" lvl="1" indent="-342900" algn="just">
              <a:buFont typeface="+mj-lt"/>
              <a:buAutoNum type="arabicParenR"/>
            </a:pPr>
            <a:r>
              <a:rPr lang="en-US" sz="1800" dirty="0" smtClean="0">
                <a:solidFill>
                  <a:srgbClr val="7030A0"/>
                </a:solidFill>
                <a:latin typeface="+mj-lt"/>
              </a:rPr>
              <a:t>What </a:t>
            </a:r>
            <a:r>
              <a:rPr lang="en-US" sz="1800" dirty="0">
                <a:solidFill>
                  <a:srgbClr val="7030A0"/>
                </a:solidFill>
                <a:latin typeface="+mj-lt"/>
              </a:rPr>
              <a:t>should our business be? </a:t>
            </a:r>
            <a:endParaRPr lang="en-US" sz="1800" dirty="0" smtClean="0">
              <a:solidFill>
                <a:srgbClr val="7030A0"/>
              </a:solidFill>
              <a:latin typeface="+mj-lt"/>
            </a:endParaRPr>
          </a:p>
          <a:p>
            <a:pPr algn="just">
              <a:buFont typeface="Wingdings" panose="05000000000000000000" pitchFamily="2" charset="2"/>
              <a:buChar char="ü"/>
            </a:pPr>
            <a:endParaRPr lang="en-US" sz="2000" dirty="0" smtClean="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rPr>
              <a:t>These simple-sounding </a:t>
            </a:r>
            <a:r>
              <a:rPr lang="en-US" sz="2000" dirty="0">
                <a:solidFill>
                  <a:srgbClr val="0070C0"/>
                </a:solidFill>
                <a:latin typeface="+mj-lt"/>
              </a:rPr>
              <a:t>questions are among the most difficult a company will ever face</a:t>
            </a:r>
            <a:r>
              <a:rPr lang="en-US" sz="2000" dirty="0" smtClean="0">
                <a:solidFill>
                  <a:srgbClr val="0070C0"/>
                </a:solidFill>
                <a:latin typeface="+mj-lt"/>
              </a:rPr>
              <a:t>.</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26</a:t>
            </a:fld>
            <a:endParaRPr lang="en-US"/>
          </a:p>
        </p:txBody>
      </p:sp>
      <p:sp>
        <p:nvSpPr>
          <p:cNvPr id="6"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1767832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0" indent="0" algn="just">
              <a:buNone/>
            </a:pPr>
            <a:r>
              <a:rPr lang="en-US" sz="2200" dirty="0" smtClean="0">
                <a:solidFill>
                  <a:srgbClr val="C00000"/>
                </a:solidFill>
                <a:latin typeface="+mj-lt"/>
              </a:rPr>
              <a:t>Business Definition </a:t>
            </a:r>
          </a:p>
          <a:p>
            <a:pPr algn="just">
              <a:buFont typeface="Wingdings" panose="05000000000000000000" pitchFamily="2" charset="2"/>
              <a:buChar char="ü"/>
            </a:pPr>
            <a:r>
              <a:rPr lang="en-US" sz="2000" dirty="0" smtClean="0">
                <a:solidFill>
                  <a:srgbClr val="0070C0"/>
                </a:solidFill>
                <a:latin typeface="+mj-lt"/>
              </a:rPr>
              <a:t>Companies </a:t>
            </a:r>
            <a:r>
              <a:rPr lang="en-US" sz="2000" dirty="0">
                <a:solidFill>
                  <a:srgbClr val="0070C0"/>
                </a:solidFill>
                <a:latin typeface="+mj-lt"/>
              </a:rPr>
              <a:t>often define themselves in terms of </a:t>
            </a:r>
            <a:r>
              <a:rPr lang="en-US" sz="2000" dirty="0" smtClean="0">
                <a:solidFill>
                  <a:srgbClr val="0070C0"/>
                </a:solidFill>
                <a:latin typeface="+mj-lt"/>
              </a:rPr>
              <a:t>products: They </a:t>
            </a:r>
            <a:r>
              <a:rPr lang="en-US" sz="2000" dirty="0">
                <a:solidFill>
                  <a:srgbClr val="0070C0"/>
                </a:solidFill>
                <a:latin typeface="+mj-lt"/>
              </a:rPr>
              <a:t>are in the “</a:t>
            </a:r>
            <a:r>
              <a:rPr lang="en-US" sz="1800" dirty="0" smtClean="0">
                <a:solidFill>
                  <a:srgbClr val="C00000"/>
                </a:solidFill>
                <a:latin typeface="+mj-lt"/>
              </a:rPr>
              <a:t>auto business</a:t>
            </a:r>
            <a:r>
              <a:rPr lang="en-US" sz="2000" dirty="0">
                <a:solidFill>
                  <a:srgbClr val="0070C0"/>
                </a:solidFill>
                <a:latin typeface="+mj-lt"/>
              </a:rPr>
              <a:t>” or the “</a:t>
            </a:r>
            <a:r>
              <a:rPr lang="en-US" sz="1800" dirty="0">
                <a:solidFill>
                  <a:srgbClr val="C00000"/>
                </a:solidFill>
                <a:latin typeface="+mj-lt"/>
              </a:rPr>
              <a:t>clothing business</a:t>
            </a:r>
            <a:r>
              <a:rPr lang="en-US" sz="2000" dirty="0">
                <a:solidFill>
                  <a:srgbClr val="0070C0"/>
                </a:solidFill>
                <a:latin typeface="+mj-lt"/>
              </a:rPr>
              <a:t>.” </a:t>
            </a:r>
            <a:endParaRPr lang="en-US" sz="2000" dirty="0" smtClean="0">
              <a:solidFill>
                <a:srgbClr val="0070C0"/>
              </a:solidFill>
              <a:latin typeface="+mj-lt"/>
            </a:endParaRPr>
          </a:p>
          <a:p>
            <a:pPr algn="just">
              <a:buFont typeface="Wingdings" panose="05000000000000000000" pitchFamily="2" charset="2"/>
              <a:buChar char="ü"/>
            </a:pPr>
            <a:endParaRPr lang="en-US" sz="800" i="1" dirty="0">
              <a:solidFill>
                <a:srgbClr val="0070C0"/>
              </a:solidFill>
              <a:latin typeface="+mj-lt"/>
            </a:endParaRPr>
          </a:p>
          <a:p>
            <a:pPr algn="just">
              <a:buFont typeface="Wingdings" panose="05000000000000000000" pitchFamily="2" charset="2"/>
              <a:buChar char="ü"/>
            </a:pPr>
            <a:r>
              <a:rPr lang="en-US" sz="2000" dirty="0" smtClean="0">
                <a:solidFill>
                  <a:srgbClr val="FF0000"/>
                </a:solidFill>
                <a:latin typeface="+mj-lt"/>
              </a:rPr>
              <a:t>Market </a:t>
            </a:r>
            <a:r>
              <a:rPr lang="en-US" sz="2000" dirty="0">
                <a:solidFill>
                  <a:srgbClr val="FF0000"/>
                </a:solidFill>
                <a:latin typeface="+mj-lt"/>
              </a:rPr>
              <a:t>definitions </a:t>
            </a:r>
            <a:r>
              <a:rPr lang="en-US" sz="2000" dirty="0">
                <a:solidFill>
                  <a:srgbClr val="0070C0"/>
                </a:solidFill>
                <a:latin typeface="+mj-lt"/>
              </a:rPr>
              <a:t>of </a:t>
            </a:r>
            <a:r>
              <a:rPr lang="en-US" sz="2000" dirty="0" smtClean="0">
                <a:solidFill>
                  <a:srgbClr val="0070C0"/>
                </a:solidFill>
                <a:latin typeface="+mj-lt"/>
              </a:rPr>
              <a:t>a business</a:t>
            </a:r>
            <a:r>
              <a:rPr lang="en-US" sz="2000" dirty="0">
                <a:solidFill>
                  <a:srgbClr val="0070C0"/>
                </a:solidFill>
                <a:latin typeface="+mj-lt"/>
              </a:rPr>
              <a:t>, however, describe the business as a </a:t>
            </a:r>
            <a:r>
              <a:rPr lang="en-US" sz="1800" dirty="0" smtClean="0">
                <a:solidFill>
                  <a:srgbClr val="C00000"/>
                </a:solidFill>
                <a:latin typeface="+mj-lt"/>
              </a:rPr>
              <a:t>customer-satisfying process</a:t>
            </a:r>
            <a:r>
              <a:rPr lang="en-US" sz="2000" dirty="0" smtClean="0">
                <a:solidFill>
                  <a:srgbClr val="0070C0"/>
                </a:solidFill>
                <a:latin typeface="+mj-lt"/>
              </a:rPr>
              <a:t>. </a:t>
            </a:r>
          </a:p>
          <a:p>
            <a:pPr algn="just">
              <a:buFont typeface="Wingdings" panose="05000000000000000000" pitchFamily="2" charset="2"/>
              <a:buChar char="ü"/>
            </a:pPr>
            <a:endParaRPr lang="en-US" sz="2000" dirty="0" smtClean="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rPr>
              <a:t>Products </a:t>
            </a:r>
            <a:r>
              <a:rPr lang="en-US" sz="2000" dirty="0">
                <a:solidFill>
                  <a:srgbClr val="0070C0"/>
                </a:solidFill>
                <a:latin typeface="+mj-lt"/>
              </a:rPr>
              <a:t>are transient; basic needs and customer groups endure </a:t>
            </a:r>
            <a:r>
              <a:rPr lang="en-US" sz="2000" dirty="0" smtClean="0">
                <a:solidFill>
                  <a:srgbClr val="0070C0"/>
                </a:solidFill>
                <a:latin typeface="+mj-lt"/>
              </a:rPr>
              <a:t>forever. </a:t>
            </a:r>
          </a:p>
          <a:p>
            <a:pPr lvl="1" algn="just">
              <a:buFont typeface="Wingdings" panose="05000000000000000000" pitchFamily="2" charset="2"/>
              <a:buChar char="ü"/>
            </a:pPr>
            <a:r>
              <a:rPr lang="en-US" sz="1800" dirty="0" smtClean="0">
                <a:solidFill>
                  <a:srgbClr val="7030A0"/>
                </a:solidFill>
                <a:latin typeface="+mj-lt"/>
              </a:rPr>
              <a:t>Transportation is a </a:t>
            </a:r>
            <a:r>
              <a:rPr lang="en-US" sz="1800" dirty="0">
                <a:solidFill>
                  <a:srgbClr val="7030A0"/>
                </a:solidFill>
                <a:latin typeface="+mj-lt"/>
              </a:rPr>
              <a:t>need: the horse and carriage, automobile, railroad, </a:t>
            </a:r>
            <a:r>
              <a:rPr lang="en-US" sz="1800" dirty="0" smtClean="0">
                <a:solidFill>
                  <a:srgbClr val="7030A0"/>
                </a:solidFill>
                <a:latin typeface="+mj-lt"/>
              </a:rPr>
              <a:t>airline, ship</a:t>
            </a:r>
            <a:r>
              <a:rPr lang="en-US" sz="1800" dirty="0">
                <a:solidFill>
                  <a:srgbClr val="7030A0"/>
                </a:solidFill>
                <a:latin typeface="+mj-lt"/>
              </a:rPr>
              <a:t>, and truck are products that meet that need</a:t>
            </a:r>
            <a:r>
              <a:rPr lang="en-US" sz="1800" dirty="0" smtClean="0">
                <a:solidFill>
                  <a:srgbClr val="7030A0"/>
                </a:solidFill>
                <a:latin typeface="+mj-lt"/>
              </a:rPr>
              <a:t>.</a:t>
            </a:r>
            <a:endParaRPr lang="fa-IR"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27</a:t>
            </a:fld>
            <a:endParaRPr lang="en-US"/>
          </a:p>
        </p:txBody>
      </p:sp>
      <p:sp>
        <p:nvSpPr>
          <p:cNvPr id="6"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005708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2057400"/>
          </a:xfrm>
        </p:spPr>
        <p:txBody>
          <a:bodyPr>
            <a:normAutofit/>
          </a:bodyPr>
          <a:lstStyle/>
          <a:p>
            <a:pPr marL="736092" lvl="1" indent="-342900" algn="just">
              <a:buFont typeface="+mj-lt"/>
              <a:buAutoNum type="arabicPeriod"/>
            </a:pPr>
            <a:r>
              <a:rPr lang="en-US" sz="2200" dirty="0" smtClean="0">
                <a:solidFill>
                  <a:srgbClr val="FF0000"/>
                </a:solidFill>
                <a:latin typeface="+mj-lt"/>
              </a:rPr>
              <a:t>DEFINING THE CORPORATE MISSION (con…)</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Mission statements are at their best when they reflect a vision, and almost “impossible dream” that provides a direction for the company for the next 10 to 20 years. </a:t>
            </a:r>
          </a:p>
          <a:p>
            <a:pPr lvl="1" algn="just">
              <a:buFont typeface="Wingdings" pitchFamily="2" charset="2"/>
              <a:buChar char="ü"/>
            </a:pPr>
            <a:endParaRPr lang="en-US" sz="1800" dirty="0">
              <a:solidFill>
                <a:srgbClr val="0070C0"/>
              </a:solidFill>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28</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140968"/>
            <a:ext cx="5486400"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3204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038600"/>
          </a:xfrm>
        </p:spPr>
        <p:txBody>
          <a:bodyPr>
            <a:noAutofit/>
          </a:bodyPr>
          <a:lstStyle/>
          <a:p>
            <a:pPr marL="0" indent="0" algn="just">
              <a:buNone/>
            </a:pPr>
            <a:r>
              <a:rPr lang="en-US" sz="2000" dirty="0" smtClean="0">
                <a:solidFill>
                  <a:srgbClr val="FF0000"/>
                </a:solidFill>
                <a:latin typeface="+mj-lt"/>
                <a:cs typeface="Times New Roman" pitchFamily="18" charset="0"/>
              </a:rPr>
              <a:t>Good mission statements have </a:t>
            </a:r>
            <a:r>
              <a:rPr lang="en-US" sz="2000" u="sng" dirty="0" smtClean="0">
                <a:solidFill>
                  <a:srgbClr val="FF0000"/>
                </a:solidFill>
                <a:latin typeface="+mj-lt"/>
                <a:cs typeface="Times New Roman" pitchFamily="18" charset="0"/>
              </a:rPr>
              <a:t>five</a:t>
            </a:r>
            <a:r>
              <a:rPr lang="en-US" sz="2000" dirty="0" smtClean="0">
                <a:solidFill>
                  <a:srgbClr val="FF0000"/>
                </a:solidFill>
                <a:latin typeface="+mj-lt"/>
                <a:cs typeface="Times New Roman" pitchFamily="18" charset="0"/>
              </a:rPr>
              <a:t> major characteristics; </a:t>
            </a:r>
          </a:p>
          <a:p>
            <a:pPr marL="850392" lvl="1" indent="-457200" algn="just">
              <a:buFont typeface="+mj-lt"/>
              <a:buAutoNum type="arabicParenR"/>
            </a:pPr>
            <a:r>
              <a:rPr lang="en-US" sz="2000" dirty="0" smtClean="0">
                <a:solidFill>
                  <a:srgbClr val="0070C0"/>
                </a:solidFill>
                <a:latin typeface="+mj-lt"/>
                <a:cs typeface="Times New Roman" pitchFamily="18" charset="0"/>
              </a:rPr>
              <a:t>They focus on a limited number of goals;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The statement “we want to produce the highest-quality products, offer the most service, achieve the widest distribution, &amp; sell at the lowest price” claims too much. </a:t>
            </a:r>
          </a:p>
          <a:p>
            <a:pPr marL="667512" lvl="2" indent="0" algn="just">
              <a:buNone/>
            </a:pPr>
            <a:endParaRPr lang="en-US" sz="1800" dirty="0">
              <a:solidFill>
                <a:srgbClr val="0070C0"/>
              </a:solidFill>
              <a:latin typeface="Times New Roman" pitchFamily="18" charset="0"/>
              <a:cs typeface="Times New Roman" pitchFamily="18" charset="0"/>
            </a:endParaRPr>
          </a:p>
          <a:p>
            <a:pPr marL="736092" lvl="1" indent="-342900" algn="just">
              <a:buFont typeface="+mj-lt"/>
              <a:buAutoNum type="arabicParenR"/>
            </a:pPr>
            <a:r>
              <a:rPr lang="en-US" sz="2000" dirty="0" smtClean="0">
                <a:solidFill>
                  <a:srgbClr val="0070C0"/>
                </a:solidFill>
                <a:latin typeface="+mj-lt"/>
                <a:cs typeface="Times New Roman" pitchFamily="18" charset="0"/>
              </a:rPr>
              <a:t>Mission statements stress the company’s major policies &amp; values;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They narrow the range of individual discretion so that employees act consistently on important issues. </a:t>
            </a:r>
            <a:endParaRPr lang="en-US" sz="1800" dirty="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29</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solidFill>
                  <a:srgbClr val="0070C0"/>
                </a:solidFill>
                <a:latin typeface="+mj-lt"/>
              </a:rPr>
              <a:t>Subjects to be covered in this chapter: </a:t>
            </a:r>
          </a:p>
          <a:p>
            <a:pPr marL="736092" lvl="1" indent="-342900">
              <a:buFont typeface="+mj-lt"/>
              <a:buAutoNum type="arabicParenR"/>
            </a:pPr>
            <a:r>
              <a:rPr lang="en-US" sz="1800" dirty="0">
                <a:solidFill>
                  <a:srgbClr val="7030A0"/>
                </a:solidFill>
                <a:latin typeface="+mj-lt"/>
              </a:rPr>
              <a:t>Marketing and Consumer value (4-14)</a:t>
            </a:r>
          </a:p>
          <a:p>
            <a:pPr marL="736092" lvl="1" indent="-342900">
              <a:buFont typeface="+mj-lt"/>
              <a:buAutoNum type="arabicParenR"/>
            </a:pPr>
            <a:r>
              <a:rPr lang="en-US" sz="1800" dirty="0">
                <a:solidFill>
                  <a:srgbClr val="C00000"/>
                </a:solidFill>
                <a:latin typeface="+mj-lt"/>
              </a:rPr>
              <a:t>Corporate and Division Strategic Planning (15-51)</a:t>
            </a:r>
          </a:p>
          <a:p>
            <a:pPr marL="736092" lvl="1" indent="-342900">
              <a:buFont typeface="+mj-lt"/>
              <a:buAutoNum type="arabicParenR"/>
            </a:pPr>
            <a:r>
              <a:rPr lang="en-US" sz="1800" dirty="0">
                <a:solidFill>
                  <a:srgbClr val="002060"/>
                </a:solidFill>
                <a:latin typeface="+mj-lt"/>
              </a:rPr>
              <a:t>Business Unit Strategic Planning (52-73)</a:t>
            </a:r>
          </a:p>
          <a:p>
            <a:pPr marL="736092" lvl="1" indent="-342900">
              <a:buFont typeface="+mj-lt"/>
              <a:buAutoNum type="arabicParenR"/>
            </a:pPr>
            <a:r>
              <a:rPr lang="en-US" sz="1800" dirty="0">
                <a:solidFill>
                  <a:srgbClr val="C00000"/>
                </a:solidFill>
                <a:latin typeface="+mj-lt"/>
              </a:rPr>
              <a:t>The Nature and Contents of Marketing Plan (74-84</a:t>
            </a:r>
            <a:r>
              <a:rPr lang="en-US" sz="1800" dirty="0" smtClean="0">
                <a:solidFill>
                  <a:srgbClr val="C00000"/>
                </a:solidFill>
                <a:latin typeface="+mj-lt"/>
              </a:rPr>
              <a:t>)</a:t>
            </a:r>
            <a:endParaRPr lang="en-US" sz="1800" dirty="0">
              <a:solidFill>
                <a:srgbClr val="C0000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a:t>
            </a:fld>
            <a:endParaRPr lang="en-US"/>
          </a:p>
        </p:txBody>
      </p:sp>
    </p:spTree>
    <p:extLst>
      <p:ext uri="{BB962C8B-B14F-4D97-AF65-F5344CB8AC3E}">
        <p14:creationId xmlns:p14="http://schemas.microsoft.com/office/powerpoint/2010/main" val="3940850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3080"/>
            <a:ext cx="8229600" cy="4389120"/>
          </a:xfrm>
        </p:spPr>
        <p:txBody>
          <a:bodyPr/>
          <a:lstStyle/>
          <a:p>
            <a:pPr marL="849312" lvl="1" indent="-457200" algn="just">
              <a:buFont typeface="+mj-lt"/>
              <a:buAutoNum type="arabicParenR" startAt="3"/>
            </a:pPr>
            <a:r>
              <a:rPr lang="en-US" sz="2000" dirty="0" smtClean="0">
                <a:solidFill>
                  <a:srgbClr val="0070C0"/>
                </a:solidFill>
                <a:latin typeface="+mj-lt"/>
                <a:cs typeface="Times New Roman" pitchFamily="18" charset="0"/>
              </a:rPr>
              <a:t>They </a:t>
            </a:r>
            <a:r>
              <a:rPr lang="en-US" sz="2000" dirty="0">
                <a:solidFill>
                  <a:srgbClr val="0070C0"/>
                </a:solidFill>
                <a:latin typeface="+mj-lt"/>
                <a:cs typeface="Times New Roman" pitchFamily="18" charset="0"/>
              </a:rPr>
              <a:t>define the major competitive spheres within which the company will operate;</a:t>
            </a:r>
          </a:p>
          <a:p>
            <a:pPr lvl="2" algn="just">
              <a:buFont typeface="Wingdings" panose="05000000000000000000" pitchFamily="2" charset="2"/>
              <a:buChar char="ü"/>
            </a:pPr>
            <a:r>
              <a:rPr lang="en-US" sz="1800" dirty="0">
                <a:solidFill>
                  <a:srgbClr val="7030A0"/>
                </a:solidFill>
                <a:latin typeface="+mj-lt"/>
                <a:cs typeface="Times New Roman" pitchFamily="18" charset="0"/>
              </a:rPr>
              <a:t>Industry, product &amp; applications, competence, market segment, vertical, geographical </a:t>
            </a:r>
            <a:endParaRPr lang="en-US" sz="1800" dirty="0" smtClean="0">
              <a:solidFill>
                <a:srgbClr val="7030A0"/>
              </a:solidFill>
              <a:latin typeface="+mj-lt"/>
              <a:cs typeface="Times New Roman" pitchFamily="18" charset="0"/>
            </a:endParaRPr>
          </a:p>
          <a:p>
            <a:pPr marL="667512" lvl="2" indent="0" algn="just">
              <a:buNone/>
            </a:pPr>
            <a:endParaRPr lang="en-US" sz="800" dirty="0">
              <a:solidFill>
                <a:srgbClr val="0070C0"/>
              </a:solidFill>
              <a:latin typeface="Times New Roman" pitchFamily="18" charset="0"/>
              <a:cs typeface="Times New Roman" pitchFamily="18" charset="0"/>
            </a:endParaRPr>
          </a:p>
          <a:p>
            <a:pPr marL="850392" lvl="1" indent="-457200" algn="just">
              <a:buFont typeface="+mj-lt"/>
              <a:buAutoNum type="arabicParenR" startAt="3"/>
            </a:pPr>
            <a:r>
              <a:rPr lang="en-US" sz="2000" dirty="0">
                <a:solidFill>
                  <a:srgbClr val="0070C0"/>
                </a:solidFill>
                <a:latin typeface="+mj-lt"/>
                <a:cs typeface="Times New Roman" pitchFamily="18" charset="0"/>
              </a:rPr>
              <a:t>They make a long-term view; </a:t>
            </a:r>
          </a:p>
          <a:p>
            <a:pPr lvl="2" algn="just">
              <a:buFont typeface="Wingdings" panose="05000000000000000000" pitchFamily="2" charset="2"/>
              <a:buChar char="ü"/>
            </a:pPr>
            <a:r>
              <a:rPr lang="en-US" sz="1800" dirty="0">
                <a:solidFill>
                  <a:srgbClr val="7030A0"/>
                </a:solidFill>
                <a:latin typeface="+mj-lt"/>
                <a:cs typeface="Times New Roman" pitchFamily="18" charset="0"/>
              </a:rPr>
              <a:t>They should be enduring; management should change the mission only when it ceases to be relevant. </a:t>
            </a:r>
            <a:endParaRPr lang="en-US" sz="1800" dirty="0" smtClean="0">
              <a:solidFill>
                <a:srgbClr val="7030A0"/>
              </a:solidFill>
              <a:latin typeface="+mj-lt"/>
              <a:cs typeface="Times New Roman" pitchFamily="18" charset="0"/>
            </a:endParaRPr>
          </a:p>
          <a:p>
            <a:pPr marL="667512" lvl="2" indent="0" algn="just">
              <a:buNone/>
            </a:pPr>
            <a:endParaRPr lang="en-US" sz="800" dirty="0" smtClean="0">
              <a:solidFill>
                <a:srgbClr val="002060"/>
              </a:solidFill>
              <a:latin typeface="Times New Roman" pitchFamily="18" charset="0"/>
              <a:cs typeface="Times New Roman" pitchFamily="18" charset="0"/>
            </a:endParaRPr>
          </a:p>
          <a:p>
            <a:pPr marL="850392" lvl="1" indent="-457200" algn="just">
              <a:buFont typeface="+mj-lt"/>
              <a:buAutoNum type="arabicParenR" startAt="3"/>
            </a:pPr>
            <a:r>
              <a:rPr lang="en-US" sz="2000" dirty="0" smtClean="0">
                <a:solidFill>
                  <a:srgbClr val="0070C0"/>
                </a:solidFill>
                <a:latin typeface="+mj-lt"/>
                <a:cs typeface="Times New Roman" pitchFamily="18" charset="0"/>
              </a:rPr>
              <a:t>A </a:t>
            </a:r>
            <a:r>
              <a:rPr lang="en-US" sz="2000" dirty="0">
                <a:solidFill>
                  <a:srgbClr val="0070C0"/>
                </a:solidFill>
                <a:latin typeface="+mj-lt"/>
                <a:cs typeface="Times New Roman" pitchFamily="18" charset="0"/>
              </a:rPr>
              <a:t>good mission statement is as short, memorable, &amp; meaningful as possible. </a:t>
            </a:r>
          </a:p>
          <a:p>
            <a:endParaRPr lang="en-US" b="1" dirty="0"/>
          </a:p>
        </p:txBody>
      </p:sp>
      <p:sp>
        <p:nvSpPr>
          <p:cNvPr id="4" name="Slide Number Placeholder 3"/>
          <p:cNvSpPr>
            <a:spLocks noGrp="1"/>
          </p:cNvSpPr>
          <p:nvPr>
            <p:ph type="sldNum" sz="quarter" idx="12"/>
          </p:nvPr>
        </p:nvSpPr>
        <p:spPr/>
        <p:txBody>
          <a:bodyPr/>
          <a:lstStyle/>
          <a:p>
            <a:fld id="{3C384F24-9843-4FFE-A06E-5D0DE5713CDD}" type="slidenum">
              <a:rPr lang="en-US" smtClean="0"/>
              <a:pPr/>
              <a:t>30</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1981114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0" indent="0" algn="ctr">
              <a:buNone/>
            </a:pPr>
            <a:r>
              <a:rPr lang="en-US" sz="2200" dirty="0">
                <a:solidFill>
                  <a:srgbClr val="C00000"/>
                </a:solidFill>
                <a:latin typeface="+mj-lt"/>
              </a:rPr>
              <a:t>Defining Competitive Territory and </a:t>
            </a:r>
            <a:r>
              <a:rPr lang="en-US" sz="2200" dirty="0" smtClean="0">
                <a:solidFill>
                  <a:srgbClr val="C00000"/>
                </a:solidFill>
                <a:latin typeface="+mj-lt"/>
              </a:rPr>
              <a:t>Boundaries in </a:t>
            </a:r>
            <a:r>
              <a:rPr lang="en-US" sz="2200" dirty="0">
                <a:solidFill>
                  <a:srgbClr val="C00000"/>
                </a:solidFill>
                <a:latin typeface="+mj-lt"/>
              </a:rPr>
              <a:t>Mission </a:t>
            </a:r>
            <a:r>
              <a:rPr lang="en-US" sz="2200" dirty="0" smtClean="0">
                <a:solidFill>
                  <a:srgbClr val="C00000"/>
                </a:solidFill>
                <a:latin typeface="+mj-lt"/>
              </a:rPr>
              <a:t>Statements</a:t>
            </a:r>
          </a:p>
          <a:p>
            <a:pPr marL="457200" indent="-457200" algn="just">
              <a:buFont typeface="+mj-lt"/>
              <a:buAutoNum type="arabicParenR"/>
            </a:pPr>
            <a:r>
              <a:rPr lang="en-US" sz="2200" dirty="0">
                <a:solidFill>
                  <a:srgbClr val="FF0000"/>
                </a:solidFill>
                <a:latin typeface="+mj-lt"/>
              </a:rPr>
              <a:t>Industry</a:t>
            </a:r>
            <a:r>
              <a:rPr lang="en-US" sz="2000" dirty="0">
                <a:solidFill>
                  <a:srgbClr val="0070C0"/>
                </a:solidFill>
                <a:latin typeface="+mj-lt"/>
              </a:rPr>
              <a:t>. </a:t>
            </a:r>
            <a:r>
              <a:rPr lang="en-US" sz="2000" i="1" dirty="0">
                <a:solidFill>
                  <a:srgbClr val="0070C0"/>
                </a:solidFill>
                <a:latin typeface="+mj-lt"/>
              </a:rPr>
              <a:t>Some companies operate in only one industry; some only in a set </a:t>
            </a:r>
            <a:r>
              <a:rPr lang="en-US" sz="2000" i="1" dirty="0" smtClean="0">
                <a:solidFill>
                  <a:srgbClr val="0070C0"/>
                </a:solidFill>
                <a:latin typeface="+mj-lt"/>
              </a:rPr>
              <a:t>of related </a:t>
            </a:r>
            <a:r>
              <a:rPr lang="en-US" sz="2000" i="1" dirty="0">
                <a:solidFill>
                  <a:srgbClr val="0070C0"/>
                </a:solidFill>
                <a:latin typeface="+mj-lt"/>
              </a:rPr>
              <a:t>industries; some only </a:t>
            </a:r>
            <a:r>
              <a:rPr lang="en-US" sz="2000" i="1" dirty="0" smtClean="0">
                <a:solidFill>
                  <a:srgbClr val="0070C0"/>
                </a:solidFill>
                <a:latin typeface="+mj-lt"/>
              </a:rPr>
              <a:t>in</a:t>
            </a:r>
            <a:r>
              <a:rPr lang="en-US" sz="2000" i="1" dirty="0">
                <a:solidFill>
                  <a:srgbClr val="0070C0"/>
                </a:solidFill>
                <a:latin typeface="+mj-lt"/>
              </a:rPr>
              <a:t> </a:t>
            </a:r>
            <a:r>
              <a:rPr lang="en-US" sz="2000" i="1" dirty="0" smtClean="0">
                <a:solidFill>
                  <a:srgbClr val="0070C0"/>
                </a:solidFill>
                <a:latin typeface="+mj-lt"/>
              </a:rPr>
              <a:t>industrial </a:t>
            </a:r>
            <a:r>
              <a:rPr lang="en-US" sz="2000" i="1" dirty="0">
                <a:solidFill>
                  <a:srgbClr val="0070C0"/>
                </a:solidFill>
                <a:latin typeface="+mj-lt"/>
              </a:rPr>
              <a:t>goods, consumer goods, or services; and some in any industry</a:t>
            </a:r>
            <a:r>
              <a:rPr lang="en-US" sz="2000" i="1" dirty="0" smtClean="0">
                <a:solidFill>
                  <a:srgbClr val="0070C0"/>
                </a:solidFill>
                <a:latin typeface="+mj-lt"/>
              </a:rPr>
              <a:t>.</a:t>
            </a:r>
          </a:p>
          <a:p>
            <a:pPr lvl="1" algn="just">
              <a:buFont typeface="Wingdings" panose="05000000000000000000" pitchFamily="2" charset="2"/>
              <a:buChar char="ü"/>
            </a:pPr>
            <a:r>
              <a:rPr lang="en-US" sz="1800" dirty="0" smtClean="0">
                <a:solidFill>
                  <a:srgbClr val="C00000"/>
                </a:solidFill>
                <a:latin typeface="+mj-lt"/>
              </a:rPr>
              <a:t>Caterpillar</a:t>
            </a:r>
            <a:r>
              <a:rPr lang="en-US" sz="1800" dirty="0" smtClean="0">
                <a:solidFill>
                  <a:srgbClr val="7030A0"/>
                </a:solidFill>
                <a:latin typeface="+mj-lt"/>
              </a:rPr>
              <a:t> </a:t>
            </a:r>
            <a:r>
              <a:rPr lang="en-US" sz="1800" dirty="0">
                <a:solidFill>
                  <a:srgbClr val="7030A0"/>
                </a:solidFill>
                <a:latin typeface="+mj-lt"/>
              </a:rPr>
              <a:t>focuses on the </a:t>
            </a:r>
            <a:r>
              <a:rPr lang="en-US" sz="1800" dirty="0">
                <a:solidFill>
                  <a:srgbClr val="C00000"/>
                </a:solidFill>
                <a:latin typeface="+mj-lt"/>
              </a:rPr>
              <a:t>industrial market</a:t>
            </a:r>
            <a:r>
              <a:rPr lang="en-US" sz="1800" dirty="0">
                <a:solidFill>
                  <a:srgbClr val="7030A0"/>
                </a:solidFill>
                <a:latin typeface="+mj-lt"/>
              </a:rPr>
              <a:t>; </a:t>
            </a:r>
            <a:r>
              <a:rPr lang="en-US" sz="1800" dirty="0">
                <a:solidFill>
                  <a:srgbClr val="C00000"/>
                </a:solidFill>
                <a:latin typeface="+mj-lt"/>
              </a:rPr>
              <a:t>John Deere </a:t>
            </a:r>
            <a:r>
              <a:rPr lang="en-US" sz="1800" dirty="0">
                <a:solidFill>
                  <a:srgbClr val="7030A0"/>
                </a:solidFill>
                <a:latin typeface="+mj-lt"/>
              </a:rPr>
              <a:t>operates in </a:t>
            </a:r>
            <a:r>
              <a:rPr lang="en-US" sz="1800" dirty="0" smtClean="0">
                <a:solidFill>
                  <a:srgbClr val="7030A0"/>
                </a:solidFill>
                <a:latin typeface="+mj-lt"/>
              </a:rPr>
              <a:t>the </a:t>
            </a:r>
            <a:r>
              <a:rPr lang="en-US" sz="1800" dirty="0" smtClean="0">
                <a:solidFill>
                  <a:srgbClr val="C00000"/>
                </a:solidFill>
                <a:latin typeface="+mj-lt"/>
              </a:rPr>
              <a:t>industrial</a:t>
            </a:r>
            <a:r>
              <a:rPr lang="en-US" sz="1800" dirty="0" smtClean="0">
                <a:solidFill>
                  <a:srgbClr val="7030A0"/>
                </a:solidFill>
                <a:latin typeface="+mj-lt"/>
              </a:rPr>
              <a:t> </a:t>
            </a:r>
            <a:r>
              <a:rPr lang="en-US" sz="1800" dirty="0">
                <a:solidFill>
                  <a:srgbClr val="7030A0"/>
                </a:solidFill>
                <a:latin typeface="+mj-lt"/>
              </a:rPr>
              <a:t>and </a:t>
            </a:r>
            <a:r>
              <a:rPr lang="en-US" sz="1800" dirty="0">
                <a:solidFill>
                  <a:srgbClr val="C00000"/>
                </a:solidFill>
                <a:latin typeface="+mj-lt"/>
              </a:rPr>
              <a:t>consumer markets</a:t>
            </a:r>
            <a:r>
              <a:rPr lang="en-US" sz="1800" dirty="0" smtClean="0">
                <a:solidFill>
                  <a:srgbClr val="7030A0"/>
                </a:solidFill>
                <a:latin typeface="+mj-lt"/>
              </a:rPr>
              <a:t>.</a:t>
            </a:r>
          </a:p>
          <a:p>
            <a:pPr lvl="1" algn="just">
              <a:buFont typeface="Wingdings" panose="05000000000000000000" pitchFamily="2" charset="2"/>
              <a:buChar char="ü"/>
            </a:pPr>
            <a:endParaRPr lang="en-US" sz="1800" dirty="0">
              <a:solidFill>
                <a:srgbClr val="0070C0"/>
              </a:solidFill>
              <a:latin typeface="+mj-lt"/>
            </a:endParaRPr>
          </a:p>
          <a:p>
            <a:pPr lvl="1" algn="just">
              <a:buFont typeface="Wingdings" panose="05000000000000000000" pitchFamily="2" charset="2"/>
              <a:buChar char="ü"/>
            </a:pPr>
            <a:endParaRPr lang="en-US" sz="1800" dirty="0" smtClean="0">
              <a:solidFill>
                <a:srgbClr val="0070C0"/>
              </a:solidFill>
              <a:latin typeface="+mj-lt"/>
            </a:endParaRPr>
          </a:p>
          <a:p>
            <a:pPr algn="just">
              <a:buFont typeface="Wingdings" panose="05000000000000000000" pitchFamily="2" charset="2"/>
              <a:buChar char="ü"/>
            </a:pP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31</a:t>
            </a:fld>
            <a:endParaRPr lang="en-US"/>
          </a:p>
        </p:txBody>
      </p:sp>
      <p:sp>
        <p:nvSpPr>
          <p:cNvPr id="5" name="Title 1"/>
          <p:cNvSpPr>
            <a:spLocks noGrp="1"/>
          </p:cNvSpPr>
          <p:nvPr>
            <p:ph type="title"/>
          </p:nvPr>
        </p:nvSpPr>
        <p:spPr>
          <a:xfrm>
            <a:off x="107504" y="762000"/>
            <a:ext cx="8928992" cy="780288"/>
          </a:xfrm>
        </p:spPr>
        <p:txBody>
          <a:bodyPr>
            <a:normAutofit/>
          </a:bodyPr>
          <a:lstStyle/>
          <a:p>
            <a:pPr algn="ctr"/>
            <a:r>
              <a:rPr lang="en-US" sz="4000" b="1" dirty="0">
                <a:solidFill>
                  <a:srgbClr val="002060"/>
                </a:solidFill>
              </a:rPr>
              <a:t>Corporate &amp; Division Strategic Planning</a:t>
            </a:r>
          </a:p>
        </p:txBody>
      </p:sp>
    </p:spTree>
    <p:extLst>
      <p:ext uri="{BB962C8B-B14F-4D97-AF65-F5344CB8AC3E}">
        <p14:creationId xmlns:p14="http://schemas.microsoft.com/office/powerpoint/2010/main" val="1298651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457200" indent="-457200" algn="just">
              <a:buFont typeface="+mj-lt"/>
              <a:buAutoNum type="arabicParenR" startAt="2"/>
            </a:pPr>
            <a:r>
              <a:rPr lang="en-US" sz="2200" dirty="0">
                <a:solidFill>
                  <a:srgbClr val="FF0000"/>
                </a:solidFill>
                <a:latin typeface="+mj-lt"/>
              </a:rPr>
              <a:t>Products and applications</a:t>
            </a:r>
            <a:r>
              <a:rPr lang="en-US" sz="2000" i="1" dirty="0">
                <a:solidFill>
                  <a:srgbClr val="0070C0"/>
                </a:solidFill>
                <a:latin typeface="+mj-lt"/>
              </a:rPr>
              <a:t>. Firms define the range of </a:t>
            </a:r>
            <a:r>
              <a:rPr lang="en-US" sz="2000" i="1" dirty="0" smtClean="0">
                <a:solidFill>
                  <a:srgbClr val="0070C0"/>
                </a:solidFill>
                <a:latin typeface="+mj-lt"/>
              </a:rPr>
              <a:t>products and </a:t>
            </a:r>
            <a:r>
              <a:rPr lang="en-US" sz="2000" i="1" dirty="0">
                <a:solidFill>
                  <a:srgbClr val="0070C0"/>
                </a:solidFill>
                <a:latin typeface="+mj-lt"/>
              </a:rPr>
              <a:t>applications they will </a:t>
            </a:r>
            <a:r>
              <a:rPr lang="en-US" sz="2000" i="1" dirty="0" smtClean="0">
                <a:solidFill>
                  <a:srgbClr val="0070C0"/>
                </a:solidFill>
                <a:latin typeface="+mj-lt"/>
              </a:rPr>
              <a:t>supply.</a:t>
            </a:r>
            <a:endParaRPr lang="en-US" sz="2000" i="1" dirty="0">
              <a:solidFill>
                <a:srgbClr val="0070C0"/>
              </a:solidFill>
              <a:latin typeface="+mj-lt"/>
            </a:endParaRPr>
          </a:p>
          <a:p>
            <a:pPr lvl="1" algn="just">
              <a:buFont typeface="Wingdings" panose="05000000000000000000" pitchFamily="2" charset="2"/>
              <a:buChar char="ü"/>
            </a:pPr>
            <a:r>
              <a:rPr lang="en-US" sz="1800" dirty="0" smtClean="0">
                <a:solidFill>
                  <a:srgbClr val="C00000"/>
                </a:solidFill>
                <a:latin typeface="+mj-lt"/>
              </a:rPr>
              <a:t>St</a:t>
            </a:r>
            <a:r>
              <a:rPr lang="en-US" sz="1800" dirty="0">
                <a:solidFill>
                  <a:srgbClr val="C00000"/>
                </a:solidFill>
                <a:latin typeface="+mj-lt"/>
              </a:rPr>
              <a:t>. Jude Medical’s </a:t>
            </a:r>
            <a:r>
              <a:rPr lang="en-US" sz="1800" dirty="0">
                <a:solidFill>
                  <a:srgbClr val="7030A0"/>
                </a:solidFill>
                <a:latin typeface="+mj-lt"/>
              </a:rPr>
              <a:t>mission is “</a:t>
            </a:r>
            <a:r>
              <a:rPr lang="en-US" sz="1800" u="sng" dirty="0">
                <a:solidFill>
                  <a:srgbClr val="7030A0"/>
                </a:solidFill>
                <a:latin typeface="+mj-lt"/>
              </a:rPr>
              <a:t>develop medical technology </a:t>
            </a:r>
            <a:r>
              <a:rPr lang="en-US" sz="1800" u="sng" dirty="0" smtClean="0">
                <a:solidFill>
                  <a:srgbClr val="7030A0"/>
                </a:solidFill>
                <a:latin typeface="+mj-lt"/>
              </a:rPr>
              <a:t>and services </a:t>
            </a:r>
            <a:r>
              <a:rPr lang="en-US" sz="1800" u="sng" dirty="0">
                <a:solidFill>
                  <a:srgbClr val="7030A0"/>
                </a:solidFill>
                <a:latin typeface="+mj-lt"/>
              </a:rPr>
              <a:t>that put more control into the </a:t>
            </a:r>
            <a:r>
              <a:rPr lang="en-US" sz="1800" u="sng" dirty="0" smtClean="0">
                <a:solidFill>
                  <a:srgbClr val="7030A0"/>
                </a:solidFill>
                <a:latin typeface="+mj-lt"/>
              </a:rPr>
              <a:t>hands of </a:t>
            </a:r>
            <a:r>
              <a:rPr lang="en-US" sz="1800" u="sng" dirty="0">
                <a:solidFill>
                  <a:srgbClr val="7030A0"/>
                </a:solidFill>
                <a:latin typeface="+mj-lt"/>
              </a:rPr>
              <a:t>those who </a:t>
            </a:r>
            <a:r>
              <a:rPr lang="en-US" sz="1800" u="sng" dirty="0" smtClean="0">
                <a:solidFill>
                  <a:srgbClr val="7030A0"/>
                </a:solidFill>
                <a:latin typeface="+mj-lt"/>
              </a:rPr>
              <a:t>treat cardiac</a:t>
            </a:r>
            <a:r>
              <a:rPr lang="en-US" sz="1800" u="sng" dirty="0">
                <a:solidFill>
                  <a:srgbClr val="7030A0"/>
                </a:solidFill>
                <a:latin typeface="+mj-lt"/>
              </a:rPr>
              <a:t>, neurological and chronic pain patients, worldwide. </a:t>
            </a:r>
            <a:endParaRPr lang="en-US" sz="1800" u="sng" dirty="0" smtClean="0">
              <a:solidFill>
                <a:srgbClr val="7030A0"/>
              </a:solidFill>
              <a:latin typeface="+mj-lt"/>
            </a:endParaRPr>
          </a:p>
          <a:p>
            <a:pPr lvl="1" algn="just">
              <a:buFont typeface="Wingdings" panose="05000000000000000000" pitchFamily="2" charset="2"/>
              <a:buChar char="ü"/>
            </a:pPr>
            <a:r>
              <a:rPr lang="en-US" sz="1800" u="sng" dirty="0" smtClean="0">
                <a:solidFill>
                  <a:srgbClr val="7030A0"/>
                </a:solidFill>
                <a:latin typeface="+mj-lt"/>
              </a:rPr>
              <a:t>We do </a:t>
            </a:r>
            <a:r>
              <a:rPr lang="en-US" sz="1800" u="sng" dirty="0">
                <a:solidFill>
                  <a:srgbClr val="7030A0"/>
                </a:solidFill>
                <a:latin typeface="+mj-lt"/>
              </a:rPr>
              <a:t>this because we </a:t>
            </a:r>
            <a:r>
              <a:rPr lang="en-US" sz="1800" u="sng" dirty="0" smtClean="0">
                <a:solidFill>
                  <a:srgbClr val="7030A0"/>
                </a:solidFill>
                <a:latin typeface="+mj-lt"/>
              </a:rPr>
              <a:t>are dedicated </a:t>
            </a:r>
            <a:r>
              <a:rPr lang="en-US" sz="1800" u="sng" dirty="0">
                <a:solidFill>
                  <a:srgbClr val="7030A0"/>
                </a:solidFill>
                <a:latin typeface="+mj-lt"/>
              </a:rPr>
              <a:t>to advancing the practice </a:t>
            </a:r>
            <a:r>
              <a:rPr lang="en-US" sz="1800" u="sng" dirty="0" smtClean="0">
                <a:solidFill>
                  <a:srgbClr val="7030A0"/>
                </a:solidFill>
                <a:latin typeface="+mj-lt"/>
              </a:rPr>
              <a:t>of medicine </a:t>
            </a:r>
            <a:r>
              <a:rPr lang="en-US" sz="1800" u="sng" dirty="0">
                <a:solidFill>
                  <a:srgbClr val="7030A0"/>
                </a:solidFill>
                <a:latin typeface="+mj-lt"/>
              </a:rPr>
              <a:t>by reducing risk wherever possible and contributing </a:t>
            </a:r>
            <a:r>
              <a:rPr lang="en-US" sz="1800" u="sng" dirty="0" smtClean="0">
                <a:solidFill>
                  <a:srgbClr val="7030A0"/>
                </a:solidFill>
                <a:latin typeface="+mj-lt"/>
              </a:rPr>
              <a:t>to successful </a:t>
            </a:r>
            <a:r>
              <a:rPr lang="en-US" sz="1800" u="sng" dirty="0">
                <a:solidFill>
                  <a:srgbClr val="7030A0"/>
                </a:solidFill>
                <a:latin typeface="+mj-lt"/>
              </a:rPr>
              <a:t>outcomes for every patient</a:t>
            </a:r>
            <a:r>
              <a:rPr lang="en-US" sz="1800" dirty="0" smtClean="0">
                <a:solidFill>
                  <a:srgbClr val="7030A0"/>
                </a:solidFill>
                <a:latin typeface="+mj-lt"/>
              </a:rPr>
              <a:t>.”</a:t>
            </a:r>
            <a:endParaRPr lang="fa-IR" sz="16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32</a:t>
            </a:fld>
            <a:endParaRPr lang="en-US"/>
          </a:p>
        </p:txBody>
      </p:sp>
      <p:sp>
        <p:nvSpPr>
          <p:cNvPr id="5" name="Title 1"/>
          <p:cNvSpPr>
            <a:spLocks noGrp="1"/>
          </p:cNvSpPr>
          <p:nvPr>
            <p:ph type="title"/>
          </p:nvPr>
        </p:nvSpPr>
        <p:spPr>
          <a:xfrm>
            <a:off x="107504" y="762000"/>
            <a:ext cx="8928992" cy="780288"/>
          </a:xfrm>
        </p:spPr>
        <p:txBody>
          <a:bodyPr>
            <a:normAutofit/>
          </a:bodyPr>
          <a:lstStyle/>
          <a:p>
            <a:pPr algn="ctr"/>
            <a:r>
              <a:rPr lang="en-US" sz="4000" b="1" dirty="0">
                <a:solidFill>
                  <a:srgbClr val="002060"/>
                </a:solidFill>
              </a:rPr>
              <a:t>Corporate &amp; Division Strategic Planning</a:t>
            </a:r>
          </a:p>
        </p:txBody>
      </p:sp>
    </p:spTree>
    <p:extLst>
      <p:ext uri="{BB962C8B-B14F-4D97-AF65-F5344CB8AC3E}">
        <p14:creationId xmlns:p14="http://schemas.microsoft.com/office/powerpoint/2010/main" val="1707666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457200" indent="-457200" algn="just">
              <a:buFont typeface="+mj-lt"/>
              <a:buAutoNum type="arabicParenR" startAt="3"/>
            </a:pPr>
            <a:r>
              <a:rPr lang="en-US" sz="2200" dirty="0">
                <a:solidFill>
                  <a:srgbClr val="FF0000"/>
                </a:solidFill>
                <a:latin typeface="+mj-lt"/>
              </a:rPr>
              <a:t>Competence</a:t>
            </a:r>
            <a:r>
              <a:rPr lang="en-US" sz="2000" dirty="0">
                <a:solidFill>
                  <a:srgbClr val="0070C0"/>
                </a:solidFill>
                <a:latin typeface="+mj-lt"/>
              </a:rPr>
              <a:t>. </a:t>
            </a:r>
            <a:r>
              <a:rPr lang="en-US" sz="2000" i="1" dirty="0">
                <a:solidFill>
                  <a:srgbClr val="0070C0"/>
                </a:solidFill>
                <a:latin typeface="+mj-lt"/>
              </a:rPr>
              <a:t>The firm identifies the range of technological </a:t>
            </a:r>
            <a:r>
              <a:rPr lang="en-US" sz="2000" i="1" dirty="0" smtClean="0">
                <a:solidFill>
                  <a:srgbClr val="0070C0"/>
                </a:solidFill>
                <a:latin typeface="+mj-lt"/>
              </a:rPr>
              <a:t>and other </a:t>
            </a:r>
            <a:r>
              <a:rPr lang="en-US" sz="2000" i="1" dirty="0">
                <a:solidFill>
                  <a:srgbClr val="0070C0"/>
                </a:solidFill>
                <a:latin typeface="+mj-lt"/>
              </a:rPr>
              <a:t>core competencies it will master </a:t>
            </a:r>
            <a:r>
              <a:rPr lang="en-US" sz="2000" i="1" dirty="0" smtClean="0">
                <a:solidFill>
                  <a:srgbClr val="0070C0"/>
                </a:solidFill>
                <a:latin typeface="+mj-lt"/>
              </a:rPr>
              <a:t>and</a:t>
            </a:r>
            <a:r>
              <a:rPr lang="en-US" sz="2000" dirty="0">
                <a:solidFill>
                  <a:srgbClr val="0070C0"/>
                </a:solidFill>
                <a:latin typeface="+mj-lt"/>
              </a:rPr>
              <a:t> </a:t>
            </a:r>
            <a:r>
              <a:rPr lang="en-US" sz="2000" i="1" dirty="0" smtClean="0">
                <a:solidFill>
                  <a:srgbClr val="0070C0"/>
                </a:solidFill>
                <a:latin typeface="+mj-lt"/>
              </a:rPr>
              <a:t>leverage.</a:t>
            </a:r>
            <a:endParaRPr lang="en-US" sz="2000" dirty="0">
              <a:solidFill>
                <a:srgbClr val="0070C0"/>
              </a:solidFill>
              <a:latin typeface="+mj-lt"/>
            </a:endParaRPr>
          </a:p>
          <a:p>
            <a:pPr lvl="1" algn="just">
              <a:buFont typeface="Wingdings" panose="05000000000000000000" pitchFamily="2" charset="2"/>
              <a:buChar char="ü"/>
            </a:pPr>
            <a:r>
              <a:rPr lang="en-US" sz="1800" dirty="0" smtClean="0">
                <a:solidFill>
                  <a:srgbClr val="C00000"/>
                </a:solidFill>
                <a:latin typeface="+mj-lt"/>
              </a:rPr>
              <a:t>Japan’s </a:t>
            </a:r>
            <a:r>
              <a:rPr lang="en-US" sz="1800" dirty="0">
                <a:solidFill>
                  <a:srgbClr val="C00000"/>
                </a:solidFill>
                <a:latin typeface="+mj-lt"/>
              </a:rPr>
              <a:t>NEC </a:t>
            </a:r>
            <a:r>
              <a:rPr lang="en-US" sz="1800" dirty="0">
                <a:solidFill>
                  <a:srgbClr val="7030A0"/>
                </a:solidFill>
                <a:latin typeface="+mj-lt"/>
              </a:rPr>
              <a:t>has built its core competencies in </a:t>
            </a:r>
            <a:r>
              <a:rPr lang="en-US" sz="1800" dirty="0" smtClean="0">
                <a:solidFill>
                  <a:srgbClr val="7030A0"/>
                </a:solidFill>
                <a:latin typeface="+mj-lt"/>
              </a:rPr>
              <a:t>computing, communications</a:t>
            </a:r>
            <a:r>
              <a:rPr lang="en-US" sz="1800" dirty="0">
                <a:solidFill>
                  <a:srgbClr val="7030A0"/>
                </a:solidFill>
                <a:latin typeface="+mj-lt"/>
              </a:rPr>
              <a:t>, and components to </a:t>
            </a:r>
            <a:r>
              <a:rPr lang="en-US" sz="1800" dirty="0" smtClean="0">
                <a:solidFill>
                  <a:srgbClr val="7030A0"/>
                </a:solidFill>
                <a:latin typeface="+mj-lt"/>
              </a:rPr>
              <a:t>support production </a:t>
            </a:r>
            <a:r>
              <a:rPr lang="en-US" sz="1800" dirty="0">
                <a:solidFill>
                  <a:srgbClr val="7030A0"/>
                </a:solidFill>
                <a:latin typeface="+mj-lt"/>
              </a:rPr>
              <a:t>of laptop computers, television receivers, </a:t>
            </a:r>
            <a:r>
              <a:rPr lang="en-US" sz="1800" dirty="0" smtClean="0">
                <a:solidFill>
                  <a:srgbClr val="7030A0"/>
                </a:solidFill>
                <a:latin typeface="+mj-lt"/>
              </a:rPr>
              <a:t>and handheld </a:t>
            </a:r>
            <a:r>
              <a:rPr lang="en-US" sz="1800" dirty="0">
                <a:solidFill>
                  <a:srgbClr val="7030A0"/>
                </a:solidFill>
                <a:latin typeface="+mj-lt"/>
              </a:rPr>
              <a:t>telephones</a:t>
            </a:r>
            <a:r>
              <a:rPr lang="en-US" sz="1800" dirty="0" smtClean="0">
                <a:solidFill>
                  <a:srgbClr val="7030A0"/>
                </a:solidFill>
                <a:latin typeface="+mj-lt"/>
              </a:rPr>
              <a:t>.</a:t>
            </a:r>
          </a:p>
          <a:p>
            <a:pPr lvl="1" algn="just">
              <a:buFont typeface="Wingdings" panose="05000000000000000000" pitchFamily="2" charset="2"/>
              <a:buChar char="ü"/>
            </a:pPr>
            <a:endParaRPr lang="en-US" sz="1800" dirty="0">
              <a:solidFill>
                <a:srgbClr val="7030A0"/>
              </a:solidFill>
              <a:latin typeface="+mj-lt"/>
            </a:endParaRPr>
          </a:p>
          <a:p>
            <a:pPr lvl="1" algn="just">
              <a:buFont typeface="Wingdings" panose="05000000000000000000" pitchFamily="2" charset="2"/>
              <a:buChar char="ü"/>
            </a:pPr>
            <a:endParaRPr lang="en-US" sz="1800" dirty="0" smtClean="0">
              <a:solidFill>
                <a:srgbClr val="7030A0"/>
              </a:solidFill>
              <a:latin typeface="+mj-lt"/>
            </a:endParaRPr>
          </a:p>
          <a:p>
            <a:pPr marL="457200" indent="-457200" algn="just">
              <a:buFont typeface="+mj-lt"/>
              <a:buAutoNum type="arabicParenR" startAt="4"/>
            </a:pPr>
            <a:r>
              <a:rPr lang="en-US" sz="2200" dirty="0">
                <a:solidFill>
                  <a:srgbClr val="FF0000"/>
                </a:solidFill>
                <a:latin typeface="+mj-lt"/>
              </a:rPr>
              <a:t>Market segment</a:t>
            </a:r>
            <a:r>
              <a:rPr lang="en-US" sz="2000" dirty="0">
                <a:solidFill>
                  <a:srgbClr val="0070C0"/>
                </a:solidFill>
                <a:latin typeface="+mj-lt"/>
              </a:rPr>
              <a:t>. </a:t>
            </a:r>
            <a:r>
              <a:rPr lang="en-US" sz="2000" i="1" dirty="0">
                <a:solidFill>
                  <a:srgbClr val="0070C0"/>
                </a:solidFill>
                <a:latin typeface="+mj-lt"/>
              </a:rPr>
              <a:t>The type of market or customers a company will serve is the market </a:t>
            </a:r>
            <a:r>
              <a:rPr lang="en-US" sz="2000" i="1" dirty="0" smtClean="0">
                <a:solidFill>
                  <a:srgbClr val="0070C0"/>
                </a:solidFill>
                <a:latin typeface="+mj-lt"/>
              </a:rPr>
              <a:t>segment.</a:t>
            </a:r>
            <a:endParaRPr lang="en-US" sz="2000" dirty="0">
              <a:solidFill>
                <a:srgbClr val="0070C0"/>
              </a:solidFill>
              <a:latin typeface="+mj-lt"/>
            </a:endParaRPr>
          </a:p>
          <a:p>
            <a:pPr lvl="1" algn="just">
              <a:buFont typeface="Wingdings" panose="05000000000000000000" pitchFamily="2" charset="2"/>
              <a:buChar char="ü"/>
            </a:pPr>
            <a:r>
              <a:rPr lang="en-US" sz="1800" dirty="0" smtClean="0">
                <a:solidFill>
                  <a:srgbClr val="C00000"/>
                </a:solidFill>
                <a:latin typeface="+mj-lt"/>
              </a:rPr>
              <a:t>Aston </a:t>
            </a:r>
            <a:r>
              <a:rPr lang="en-US" sz="1800" dirty="0">
                <a:solidFill>
                  <a:srgbClr val="C00000"/>
                </a:solidFill>
                <a:latin typeface="+mj-lt"/>
              </a:rPr>
              <a:t>Martin </a:t>
            </a:r>
            <a:r>
              <a:rPr lang="en-US" sz="1800" dirty="0">
                <a:solidFill>
                  <a:srgbClr val="7030A0"/>
                </a:solidFill>
                <a:latin typeface="+mj-lt"/>
              </a:rPr>
              <a:t>makes only high-performance sports cars. </a:t>
            </a:r>
            <a:endParaRPr lang="en-US" sz="1800" dirty="0" smtClean="0">
              <a:solidFill>
                <a:srgbClr val="7030A0"/>
              </a:solidFill>
              <a:latin typeface="+mj-lt"/>
            </a:endParaRPr>
          </a:p>
          <a:p>
            <a:pPr lvl="1" algn="just">
              <a:buFont typeface="Wingdings" panose="05000000000000000000" pitchFamily="2" charset="2"/>
              <a:buChar char="ü"/>
            </a:pPr>
            <a:r>
              <a:rPr lang="en-US" sz="1800" dirty="0" smtClean="0">
                <a:solidFill>
                  <a:srgbClr val="C00000"/>
                </a:solidFill>
                <a:latin typeface="+mj-lt"/>
              </a:rPr>
              <a:t>Gerber</a:t>
            </a:r>
            <a:r>
              <a:rPr lang="en-US" sz="1800" dirty="0" smtClean="0">
                <a:solidFill>
                  <a:srgbClr val="7030A0"/>
                </a:solidFill>
                <a:latin typeface="+mj-lt"/>
              </a:rPr>
              <a:t> serves primarily </a:t>
            </a:r>
            <a:r>
              <a:rPr lang="en-US" sz="1800" dirty="0">
                <a:solidFill>
                  <a:srgbClr val="7030A0"/>
                </a:solidFill>
                <a:latin typeface="+mj-lt"/>
              </a:rPr>
              <a:t>the baby market</a:t>
            </a:r>
            <a:r>
              <a:rPr lang="en-US" sz="1800" dirty="0" smtClean="0">
                <a:solidFill>
                  <a:srgbClr val="7030A0"/>
                </a:solidFill>
                <a:latin typeface="+mj-lt"/>
              </a:rPr>
              <a:t>.</a:t>
            </a:r>
            <a:endParaRPr lang="fa-IR"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33</a:t>
            </a:fld>
            <a:endParaRPr lang="en-US"/>
          </a:p>
        </p:txBody>
      </p:sp>
      <p:sp>
        <p:nvSpPr>
          <p:cNvPr id="5" name="Title 1"/>
          <p:cNvSpPr>
            <a:spLocks noGrp="1"/>
          </p:cNvSpPr>
          <p:nvPr>
            <p:ph type="title"/>
          </p:nvPr>
        </p:nvSpPr>
        <p:spPr>
          <a:xfrm>
            <a:off x="107504" y="762000"/>
            <a:ext cx="8928992" cy="780288"/>
          </a:xfrm>
        </p:spPr>
        <p:txBody>
          <a:bodyPr>
            <a:normAutofit/>
          </a:bodyPr>
          <a:lstStyle/>
          <a:p>
            <a:pPr algn="ctr"/>
            <a:r>
              <a:rPr lang="en-US" sz="4000" b="1" dirty="0">
                <a:solidFill>
                  <a:srgbClr val="002060"/>
                </a:solidFill>
              </a:rPr>
              <a:t>Corporate &amp; Division Strategic Planning</a:t>
            </a:r>
          </a:p>
        </p:txBody>
      </p:sp>
    </p:spTree>
    <p:extLst>
      <p:ext uri="{BB962C8B-B14F-4D97-AF65-F5344CB8AC3E}">
        <p14:creationId xmlns:p14="http://schemas.microsoft.com/office/powerpoint/2010/main" val="3089456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457200" indent="-457200" algn="just">
              <a:buFont typeface="+mj-lt"/>
              <a:buAutoNum type="arabicParenR" startAt="5"/>
            </a:pPr>
            <a:r>
              <a:rPr lang="en-US" sz="2200" dirty="0">
                <a:solidFill>
                  <a:srgbClr val="FF0000"/>
                </a:solidFill>
                <a:latin typeface="+mj-lt"/>
              </a:rPr>
              <a:t>Vertical</a:t>
            </a:r>
            <a:r>
              <a:rPr lang="en-US" sz="2000" dirty="0">
                <a:solidFill>
                  <a:srgbClr val="0070C0"/>
                </a:solidFill>
                <a:latin typeface="+mj-lt"/>
              </a:rPr>
              <a:t>. </a:t>
            </a:r>
            <a:r>
              <a:rPr lang="en-US" sz="2000" i="1" dirty="0">
                <a:solidFill>
                  <a:srgbClr val="0070C0"/>
                </a:solidFill>
                <a:latin typeface="+mj-lt"/>
              </a:rPr>
              <a:t>The vertical sphere is the number of channel levels, from </a:t>
            </a:r>
            <a:r>
              <a:rPr lang="en-US" sz="2000" i="1" dirty="0" smtClean="0">
                <a:solidFill>
                  <a:srgbClr val="0070C0"/>
                </a:solidFill>
                <a:latin typeface="+mj-lt"/>
              </a:rPr>
              <a:t>raw material </a:t>
            </a:r>
            <a:r>
              <a:rPr lang="en-US" sz="2000" i="1" dirty="0">
                <a:solidFill>
                  <a:srgbClr val="0070C0"/>
                </a:solidFill>
                <a:latin typeface="+mj-lt"/>
              </a:rPr>
              <a:t>to final product and </a:t>
            </a:r>
            <a:r>
              <a:rPr lang="en-US" sz="2000" i="1" dirty="0" smtClean="0">
                <a:solidFill>
                  <a:srgbClr val="0070C0"/>
                </a:solidFill>
                <a:latin typeface="+mj-lt"/>
              </a:rPr>
              <a:t>distribution,</a:t>
            </a:r>
            <a:r>
              <a:rPr lang="en-US" sz="2000" dirty="0">
                <a:solidFill>
                  <a:srgbClr val="0070C0"/>
                </a:solidFill>
                <a:latin typeface="+mj-lt"/>
              </a:rPr>
              <a:t> </a:t>
            </a:r>
            <a:r>
              <a:rPr lang="en-US" sz="2000" i="1" dirty="0" smtClean="0">
                <a:solidFill>
                  <a:srgbClr val="0070C0"/>
                </a:solidFill>
                <a:latin typeface="+mj-lt"/>
              </a:rPr>
              <a:t>in </a:t>
            </a:r>
            <a:r>
              <a:rPr lang="en-US" sz="2000" i="1" dirty="0">
                <a:solidFill>
                  <a:srgbClr val="0070C0"/>
                </a:solidFill>
                <a:latin typeface="+mj-lt"/>
              </a:rPr>
              <a:t>which a company will </a:t>
            </a:r>
            <a:r>
              <a:rPr lang="en-US" sz="2000" i="1" dirty="0" smtClean="0">
                <a:solidFill>
                  <a:srgbClr val="0070C0"/>
                </a:solidFill>
                <a:latin typeface="+mj-lt"/>
              </a:rPr>
              <a:t>participate.</a:t>
            </a:r>
            <a:endParaRPr lang="en-US" sz="2000" dirty="0">
              <a:solidFill>
                <a:srgbClr val="0070C0"/>
              </a:solidFill>
              <a:latin typeface="+mj-lt"/>
            </a:endParaRPr>
          </a:p>
          <a:p>
            <a:pPr lvl="1" algn="just">
              <a:buFont typeface="Wingdings" panose="05000000000000000000" pitchFamily="2" charset="2"/>
              <a:buChar char="ü"/>
            </a:pPr>
            <a:endParaRPr lang="en-US" sz="1800" dirty="0" smtClean="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rPr>
              <a:t>At </a:t>
            </a:r>
            <a:r>
              <a:rPr lang="en-US" sz="2000" dirty="0">
                <a:solidFill>
                  <a:srgbClr val="0070C0"/>
                </a:solidFill>
                <a:latin typeface="+mj-lt"/>
              </a:rPr>
              <a:t>one extreme are companies with a large vertical scope. </a:t>
            </a:r>
            <a:endParaRPr lang="en-US" sz="2000" dirty="0" smtClean="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American Apparel </a:t>
            </a:r>
            <a:r>
              <a:rPr lang="en-US" sz="1800" dirty="0">
                <a:solidFill>
                  <a:srgbClr val="7030A0"/>
                </a:solidFill>
                <a:latin typeface="+mj-lt"/>
              </a:rPr>
              <a:t>dyes, designs, sews, </a:t>
            </a:r>
            <a:r>
              <a:rPr lang="en-US" sz="1800" dirty="0" smtClean="0">
                <a:solidFill>
                  <a:srgbClr val="7030A0"/>
                </a:solidFill>
                <a:latin typeface="+mj-lt"/>
              </a:rPr>
              <a:t>markets, and </a:t>
            </a:r>
            <a:r>
              <a:rPr lang="en-US" sz="1800" dirty="0">
                <a:solidFill>
                  <a:srgbClr val="7030A0"/>
                </a:solidFill>
                <a:latin typeface="+mj-lt"/>
              </a:rPr>
              <a:t>distributes its line of clothing apparel out of a single building </a:t>
            </a:r>
            <a:r>
              <a:rPr lang="en-US" sz="1800" dirty="0" smtClean="0">
                <a:solidFill>
                  <a:srgbClr val="7030A0"/>
                </a:solidFill>
                <a:latin typeface="+mj-lt"/>
              </a:rPr>
              <a:t>in downtown </a:t>
            </a:r>
            <a:r>
              <a:rPr lang="en-US" sz="1800" dirty="0">
                <a:solidFill>
                  <a:srgbClr val="7030A0"/>
                </a:solidFill>
                <a:latin typeface="+mj-lt"/>
              </a:rPr>
              <a:t>Los </a:t>
            </a:r>
            <a:r>
              <a:rPr lang="en-US" sz="1800" dirty="0" smtClean="0">
                <a:solidFill>
                  <a:srgbClr val="7030A0"/>
                </a:solidFill>
                <a:latin typeface="+mj-lt"/>
              </a:rPr>
              <a:t>Angeles.</a:t>
            </a:r>
          </a:p>
          <a:p>
            <a:pPr lvl="1" algn="just">
              <a:buFont typeface="Wingdings" panose="05000000000000000000" pitchFamily="2" charset="2"/>
              <a:buChar char="ü"/>
            </a:pPr>
            <a:endParaRPr lang="en-US" sz="1800" dirty="0">
              <a:solidFill>
                <a:srgbClr val="7030A0"/>
              </a:solidFill>
              <a:latin typeface="+mj-lt"/>
            </a:endParaRPr>
          </a:p>
          <a:p>
            <a:pPr algn="just">
              <a:buFont typeface="Wingdings" panose="05000000000000000000" pitchFamily="2" charset="2"/>
              <a:buChar char="ü"/>
            </a:pPr>
            <a:r>
              <a:rPr lang="en-US" sz="2000" dirty="0" smtClean="0">
                <a:solidFill>
                  <a:srgbClr val="0070C0"/>
                </a:solidFill>
                <a:latin typeface="+mj-lt"/>
              </a:rPr>
              <a:t>At </a:t>
            </a:r>
            <a:r>
              <a:rPr lang="en-US" sz="2000" dirty="0">
                <a:solidFill>
                  <a:srgbClr val="0070C0"/>
                </a:solidFill>
                <a:latin typeface="+mj-lt"/>
              </a:rPr>
              <a:t>the other extreme are “</a:t>
            </a:r>
            <a:r>
              <a:rPr lang="en-US" sz="2000" dirty="0">
                <a:solidFill>
                  <a:srgbClr val="C00000"/>
                </a:solidFill>
                <a:latin typeface="+mj-lt"/>
              </a:rPr>
              <a:t>hollow corporations</a:t>
            </a:r>
            <a:r>
              <a:rPr lang="en-US" sz="2000" dirty="0">
                <a:solidFill>
                  <a:srgbClr val="0070C0"/>
                </a:solidFill>
                <a:latin typeface="+mj-lt"/>
              </a:rPr>
              <a:t>,” which outsource </a:t>
            </a:r>
            <a:r>
              <a:rPr lang="en-US" sz="2000" dirty="0" smtClean="0">
                <a:solidFill>
                  <a:srgbClr val="0070C0"/>
                </a:solidFill>
                <a:latin typeface="+mj-lt"/>
              </a:rPr>
              <a:t>the production </a:t>
            </a:r>
            <a:r>
              <a:rPr lang="en-US" sz="2000" dirty="0">
                <a:solidFill>
                  <a:srgbClr val="0070C0"/>
                </a:solidFill>
                <a:latin typeface="+mj-lt"/>
              </a:rPr>
              <a:t>of nearly all goods and </a:t>
            </a:r>
            <a:r>
              <a:rPr lang="en-US" sz="2000" dirty="0" smtClean="0">
                <a:solidFill>
                  <a:srgbClr val="0070C0"/>
                </a:solidFill>
                <a:latin typeface="+mj-lt"/>
              </a:rPr>
              <a:t>services to </a:t>
            </a:r>
            <a:r>
              <a:rPr lang="en-US" sz="2000" dirty="0">
                <a:solidFill>
                  <a:srgbClr val="0070C0"/>
                </a:solidFill>
                <a:latin typeface="+mj-lt"/>
              </a:rPr>
              <a:t>suppliers. </a:t>
            </a:r>
            <a:endParaRPr lang="en-US" sz="2000" dirty="0" smtClean="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Metro </a:t>
            </a:r>
            <a:r>
              <a:rPr lang="en-US" sz="1800" dirty="0">
                <a:solidFill>
                  <a:srgbClr val="7030A0"/>
                </a:solidFill>
                <a:latin typeface="+mj-lt"/>
              </a:rPr>
              <a:t>newspaper is published in 56 editions in </a:t>
            </a:r>
            <a:r>
              <a:rPr lang="en-US" sz="1800" dirty="0" smtClean="0">
                <a:solidFill>
                  <a:srgbClr val="7030A0"/>
                </a:solidFill>
                <a:latin typeface="+mj-lt"/>
              </a:rPr>
              <a:t>22 countries </a:t>
            </a:r>
            <a:r>
              <a:rPr lang="en-US" sz="1800" dirty="0">
                <a:solidFill>
                  <a:srgbClr val="7030A0"/>
                </a:solidFill>
                <a:latin typeface="+mj-lt"/>
              </a:rPr>
              <a:t>on four continents and is read </a:t>
            </a:r>
            <a:r>
              <a:rPr lang="en-US" sz="1800" dirty="0" smtClean="0">
                <a:solidFill>
                  <a:srgbClr val="7030A0"/>
                </a:solidFill>
                <a:latin typeface="+mj-lt"/>
              </a:rPr>
              <a:t>by more </a:t>
            </a:r>
            <a:r>
              <a:rPr lang="en-US" sz="1800" dirty="0">
                <a:solidFill>
                  <a:srgbClr val="7030A0"/>
                </a:solidFill>
                <a:latin typeface="+mj-lt"/>
              </a:rPr>
              <a:t>than 17 million people every day. </a:t>
            </a:r>
            <a:endParaRPr lang="en-US" sz="1800" dirty="0" smtClean="0">
              <a:solidFill>
                <a:srgbClr val="7030A0"/>
              </a:solidFill>
              <a:latin typeface="+mj-lt"/>
            </a:endParaRPr>
          </a:p>
          <a:p>
            <a:pPr lvl="1" algn="just">
              <a:buFont typeface="Wingdings" panose="05000000000000000000" pitchFamily="2" charset="2"/>
              <a:buChar char="ü"/>
            </a:pPr>
            <a:r>
              <a:rPr lang="en-US" sz="1800" dirty="0" smtClean="0">
                <a:solidFill>
                  <a:srgbClr val="7030A0"/>
                </a:solidFill>
                <a:latin typeface="+mj-lt"/>
              </a:rPr>
              <a:t>It </a:t>
            </a:r>
            <a:r>
              <a:rPr lang="en-US" sz="1800" dirty="0">
                <a:solidFill>
                  <a:srgbClr val="7030A0"/>
                </a:solidFill>
                <a:latin typeface="+mj-lt"/>
              </a:rPr>
              <a:t>employs few reporters </a:t>
            </a:r>
            <a:r>
              <a:rPr lang="en-US" sz="1800" dirty="0" smtClean="0">
                <a:solidFill>
                  <a:srgbClr val="7030A0"/>
                </a:solidFill>
                <a:latin typeface="+mj-lt"/>
              </a:rPr>
              <a:t>and owns </a:t>
            </a:r>
            <a:r>
              <a:rPr lang="en-US" sz="1800" dirty="0">
                <a:solidFill>
                  <a:srgbClr val="7030A0"/>
                </a:solidFill>
                <a:latin typeface="+mj-lt"/>
              </a:rPr>
              <a:t>no printing presses; instead </a:t>
            </a:r>
            <a:r>
              <a:rPr lang="en-US" sz="1800" dirty="0" smtClean="0">
                <a:solidFill>
                  <a:srgbClr val="7030A0"/>
                </a:solidFill>
                <a:latin typeface="+mj-lt"/>
              </a:rPr>
              <a:t>it purchases </a:t>
            </a:r>
            <a:r>
              <a:rPr lang="en-US" sz="1800" dirty="0">
                <a:solidFill>
                  <a:srgbClr val="7030A0"/>
                </a:solidFill>
                <a:latin typeface="+mj-lt"/>
              </a:rPr>
              <a:t>its articles from other news sources and outsources all </a:t>
            </a:r>
            <a:r>
              <a:rPr lang="en-US" sz="1800" dirty="0" smtClean="0">
                <a:solidFill>
                  <a:srgbClr val="7030A0"/>
                </a:solidFill>
                <a:latin typeface="+mj-lt"/>
              </a:rPr>
              <a:t>its printing </a:t>
            </a:r>
            <a:r>
              <a:rPr lang="en-US" sz="1800" dirty="0">
                <a:solidFill>
                  <a:srgbClr val="7030A0"/>
                </a:solidFill>
                <a:latin typeface="+mj-lt"/>
              </a:rPr>
              <a:t>and much of its distribution </a:t>
            </a:r>
            <a:r>
              <a:rPr lang="en-US" sz="1800" dirty="0" smtClean="0">
                <a:solidFill>
                  <a:srgbClr val="7030A0"/>
                </a:solidFill>
                <a:latin typeface="+mj-lt"/>
              </a:rPr>
              <a:t>to third </a:t>
            </a:r>
            <a:r>
              <a:rPr lang="en-US" sz="1800" dirty="0">
                <a:solidFill>
                  <a:srgbClr val="7030A0"/>
                </a:solidFill>
                <a:latin typeface="+mj-lt"/>
              </a:rPr>
              <a:t>parties</a:t>
            </a:r>
            <a:r>
              <a:rPr lang="en-US" sz="1800" dirty="0" smtClean="0">
                <a:solidFill>
                  <a:srgbClr val="7030A0"/>
                </a:solidFill>
                <a:latin typeface="+mj-lt"/>
              </a:rPr>
              <a:t>.</a:t>
            </a:r>
            <a:endParaRPr lang="fa-IR"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34</a:t>
            </a:fld>
            <a:endParaRPr lang="en-US"/>
          </a:p>
        </p:txBody>
      </p:sp>
      <p:sp>
        <p:nvSpPr>
          <p:cNvPr id="5" name="Title 1"/>
          <p:cNvSpPr>
            <a:spLocks noGrp="1"/>
          </p:cNvSpPr>
          <p:nvPr>
            <p:ph type="title"/>
          </p:nvPr>
        </p:nvSpPr>
        <p:spPr>
          <a:xfrm>
            <a:off x="107504" y="762000"/>
            <a:ext cx="8928992" cy="780288"/>
          </a:xfrm>
        </p:spPr>
        <p:txBody>
          <a:bodyPr>
            <a:normAutofit/>
          </a:bodyPr>
          <a:lstStyle/>
          <a:p>
            <a:pPr algn="ctr"/>
            <a:r>
              <a:rPr lang="en-US" sz="4000" b="1" dirty="0">
                <a:solidFill>
                  <a:srgbClr val="002060"/>
                </a:solidFill>
              </a:rPr>
              <a:t>Corporate &amp; Division Strategic Planning</a:t>
            </a:r>
          </a:p>
        </p:txBody>
      </p:sp>
    </p:spTree>
    <p:extLst>
      <p:ext uri="{BB962C8B-B14F-4D97-AF65-F5344CB8AC3E}">
        <p14:creationId xmlns:p14="http://schemas.microsoft.com/office/powerpoint/2010/main" val="1157787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457200" indent="-457200" algn="just">
              <a:buFont typeface="+mj-lt"/>
              <a:buAutoNum type="arabicParenR" startAt="6"/>
            </a:pPr>
            <a:r>
              <a:rPr lang="en-US" sz="2200" dirty="0">
                <a:solidFill>
                  <a:srgbClr val="FF0000"/>
                </a:solidFill>
                <a:latin typeface="+mj-lt"/>
              </a:rPr>
              <a:t>Geographical</a:t>
            </a:r>
            <a:r>
              <a:rPr lang="en-US" sz="2000" dirty="0">
                <a:solidFill>
                  <a:srgbClr val="0070C0"/>
                </a:solidFill>
                <a:latin typeface="+mj-lt"/>
              </a:rPr>
              <a:t>. </a:t>
            </a:r>
            <a:r>
              <a:rPr lang="en-US" sz="2000" i="1" dirty="0">
                <a:solidFill>
                  <a:srgbClr val="0070C0"/>
                </a:solidFill>
                <a:latin typeface="+mj-lt"/>
              </a:rPr>
              <a:t>The range of regions, countries, or country </a:t>
            </a:r>
            <a:r>
              <a:rPr lang="en-US" sz="2000" i="1" dirty="0" smtClean="0">
                <a:solidFill>
                  <a:srgbClr val="0070C0"/>
                </a:solidFill>
                <a:latin typeface="+mj-lt"/>
              </a:rPr>
              <a:t>groups in </a:t>
            </a:r>
            <a:r>
              <a:rPr lang="en-US" sz="2000" i="1" dirty="0">
                <a:solidFill>
                  <a:srgbClr val="0070C0"/>
                </a:solidFill>
                <a:latin typeface="+mj-lt"/>
              </a:rPr>
              <a:t>which a company will operate defines </a:t>
            </a:r>
            <a:r>
              <a:rPr lang="en-US" sz="2000" i="1" dirty="0" smtClean="0">
                <a:solidFill>
                  <a:srgbClr val="0070C0"/>
                </a:solidFill>
                <a:latin typeface="+mj-lt"/>
              </a:rPr>
              <a:t>its</a:t>
            </a:r>
            <a:r>
              <a:rPr lang="en-US" sz="2000" dirty="0">
                <a:solidFill>
                  <a:srgbClr val="0070C0"/>
                </a:solidFill>
                <a:latin typeface="+mj-lt"/>
              </a:rPr>
              <a:t> </a:t>
            </a:r>
            <a:r>
              <a:rPr lang="en-US" sz="2000" i="1" dirty="0" smtClean="0">
                <a:solidFill>
                  <a:srgbClr val="0070C0"/>
                </a:solidFill>
                <a:latin typeface="+mj-lt"/>
              </a:rPr>
              <a:t>geographical sphere.</a:t>
            </a:r>
            <a:endParaRPr lang="en-US" sz="2000" dirty="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Some companies operate in a specific city or state. </a:t>
            </a:r>
          </a:p>
          <a:p>
            <a:pPr lvl="1" algn="just">
              <a:buFont typeface="Wingdings" panose="05000000000000000000" pitchFamily="2" charset="2"/>
              <a:buChar char="ü"/>
            </a:pPr>
            <a:r>
              <a:rPr lang="en-US" sz="1800" dirty="0" smtClean="0">
                <a:solidFill>
                  <a:srgbClr val="7030A0"/>
                </a:solidFill>
                <a:latin typeface="+mj-lt"/>
              </a:rPr>
              <a:t>Others are multinationals like Deutsche Post DHL and Royal Dutch/Shell, which each operate in more than 100 countries.</a:t>
            </a:r>
            <a:endParaRPr lang="fa-IR" sz="18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35</a:t>
            </a:fld>
            <a:endParaRPr lang="en-US"/>
          </a:p>
        </p:txBody>
      </p:sp>
      <p:sp>
        <p:nvSpPr>
          <p:cNvPr id="6"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6040999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14800"/>
          </a:xfrm>
        </p:spPr>
        <p:txBody>
          <a:bodyPr>
            <a:normAutofit/>
          </a:bodyPr>
          <a:lstStyle/>
          <a:p>
            <a:pPr marL="736092" lvl="1" indent="-342900" algn="just">
              <a:buFont typeface="+mj-lt"/>
              <a:buAutoNum type="arabicPeriod" startAt="2"/>
            </a:pPr>
            <a:r>
              <a:rPr lang="en-US" sz="2200" dirty="0" smtClean="0">
                <a:solidFill>
                  <a:srgbClr val="FF0000"/>
                </a:solidFill>
                <a:latin typeface="+mj-lt"/>
              </a:rPr>
              <a:t>ESTABLISHING STRATEGIC BUSINESS UNITS</a:t>
            </a:r>
          </a:p>
          <a:p>
            <a:pPr lvl="2" algn="just">
              <a:buFont typeface="Wingdings" panose="05000000000000000000" pitchFamily="2" charset="2"/>
              <a:buChar char="ü"/>
            </a:pPr>
            <a:r>
              <a:rPr lang="en-US" sz="2000" dirty="0" smtClean="0">
                <a:solidFill>
                  <a:srgbClr val="0070C0"/>
                </a:solidFill>
                <a:latin typeface="+mj-lt"/>
                <a:cs typeface="Times New Roman" pitchFamily="18" charset="0"/>
              </a:rPr>
              <a:t>Companies often define their businesses in terms of products—they are in “</a:t>
            </a:r>
            <a:r>
              <a:rPr lang="en-US" sz="2000" dirty="0" smtClean="0">
                <a:solidFill>
                  <a:srgbClr val="C00000"/>
                </a:solidFill>
                <a:latin typeface="+mj-lt"/>
                <a:cs typeface="Times New Roman" pitchFamily="18" charset="0"/>
              </a:rPr>
              <a:t>auto business</a:t>
            </a:r>
            <a:r>
              <a:rPr lang="en-US" sz="2000" dirty="0" smtClean="0">
                <a:solidFill>
                  <a:srgbClr val="0070C0"/>
                </a:solidFill>
                <a:latin typeface="+mj-lt"/>
                <a:cs typeface="Times New Roman" pitchFamily="18" charset="0"/>
              </a:rPr>
              <a:t>”, or the “</a:t>
            </a:r>
            <a:r>
              <a:rPr lang="en-US" sz="2000" dirty="0" smtClean="0">
                <a:solidFill>
                  <a:srgbClr val="C00000"/>
                </a:solidFill>
                <a:latin typeface="+mj-lt"/>
                <a:cs typeface="Times New Roman" pitchFamily="18" charset="0"/>
              </a:rPr>
              <a:t>clothing business</a:t>
            </a:r>
            <a:r>
              <a:rPr lang="en-US" sz="2000" dirty="0" smtClean="0">
                <a:solidFill>
                  <a:srgbClr val="0070C0"/>
                </a:solidFill>
                <a:latin typeface="+mj-lt"/>
                <a:cs typeface="Times New Roman" pitchFamily="18" charset="0"/>
              </a:rPr>
              <a:t>”. </a:t>
            </a:r>
          </a:p>
          <a:p>
            <a:pPr lvl="1" algn="just">
              <a:buFont typeface="Wingdings" pitchFamily="2" charset="2"/>
              <a:buChar char="ü"/>
            </a:pPr>
            <a:endParaRPr lang="en-US" sz="2000" dirty="0">
              <a:solidFill>
                <a:srgbClr val="0070C0"/>
              </a:solidFill>
              <a:latin typeface="Lucida Calligraphy" pitchFamily="66" charset="0"/>
            </a:endParaRPr>
          </a:p>
          <a:p>
            <a:pPr lvl="1" algn="just">
              <a:buFont typeface="Wingdings" panose="05000000000000000000" pitchFamily="2" charset="2"/>
              <a:buChar char="v"/>
            </a:pPr>
            <a:r>
              <a:rPr lang="en-US" sz="2000" dirty="0" smtClean="0">
                <a:solidFill>
                  <a:srgbClr val="FF0000"/>
                </a:solidFill>
                <a:latin typeface="+mj-lt"/>
              </a:rPr>
              <a:t>Market</a:t>
            </a:r>
            <a:r>
              <a:rPr lang="en-US" sz="2000" dirty="0" smtClean="0">
                <a:solidFill>
                  <a:srgbClr val="0070C0"/>
                </a:solidFill>
                <a:latin typeface="+mj-lt"/>
              </a:rPr>
              <a:t> </a:t>
            </a:r>
            <a:r>
              <a:rPr lang="en-US" sz="2000" dirty="0" smtClean="0">
                <a:solidFill>
                  <a:srgbClr val="FF0000"/>
                </a:solidFill>
                <a:latin typeface="+mj-lt"/>
              </a:rPr>
              <a:t>definitions</a:t>
            </a:r>
            <a:r>
              <a:rPr lang="en-US" sz="2000" dirty="0" smtClean="0">
                <a:solidFill>
                  <a:srgbClr val="0070C0"/>
                </a:solidFill>
                <a:latin typeface="+mj-lt"/>
              </a:rPr>
              <a:t> </a:t>
            </a:r>
            <a:r>
              <a:rPr lang="en-US" sz="2000" dirty="0" smtClean="0">
                <a:solidFill>
                  <a:srgbClr val="0070C0"/>
                </a:solidFill>
                <a:latin typeface="+mj-lt"/>
                <a:cs typeface="Times New Roman" pitchFamily="18" charset="0"/>
              </a:rPr>
              <a:t>of business are superior to product definitions (Ted Levitt)</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Companies must see their business as a </a:t>
            </a:r>
            <a:r>
              <a:rPr lang="en-US" sz="1800" dirty="0" smtClean="0">
                <a:solidFill>
                  <a:srgbClr val="C00000"/>
                </a:solidFill>
                <a:latin typeface="+mj-lt"/>
                <a:cs typeface="Times New Roman" pitchFamily="18" charset="0"/>
              </a:rPr>
              <a:t>customer-satisfying process</a:t>
            </a:r>
            <a:r>
              <a:rPr lang="en-US" sz="1800" dirty="0" smtClean="0">
                <a:solidFill>
                  <a:srgbClr val="7030A0"/>
                </a:solidFill>
                <a:latin typeface="+mj-lt"/>
                <a:cs typeface="Times New Roman" pitchFamily="18" charset="0"/>
              </a:rPr>
              <a:t>, not a </a:t>
            </a:r>
            <a:r>
              <a:rPr lang="en-US" sz="1800" dirty="0" smtClean="0">
                <a:solidFill>
                  <a:srgbClr val="C00000"/>
                </a:solidFill>
                <a:latin typeface="+mj-lt"/>
                <a:cs typeface="Times New Roman" pitchFamily="18" charset="0"/>
              </a:rPr>
              <a:t>goods-producing process</a:t>
            </a:r>
            <a:r>
              <a:rPr lang="en-US" sz="1800" dirty="0" smtClean="0">
                <a:solidFill>
                  <a:srgbClr val="7030A0"/>
                </a:solidFill>
                <a:latin typeface="+mj-lt"/>
                <a:cs typeface="Times New Roman" pitchFamily="18" charset="0"/>
              </a:rPr>
              <a:t>.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Products are transient; basic needs &amp; consumer groups are enduring forever. </a:t>
            </a:r>
            <a:endParaRPr lang="en-US" sz="1200" dirty="0">
              <a:solidFill>
                <a:srgbClr val="7030A0"/>
              </a:solidFill>
              <a:latin typeface="+mj-lt"/>
            </a:endParaRPr>
          </a:p>
          <a:p>
            <a:pPr lvl="2" algn="just">
              <a:buFont typeface="Wingdings" panose="05000000000000000000" pitchFamily="2" charset="2"/>
              <a:buChar char="ü"/>
            </a:pPr>
            <a:endParaRPr lang="en-US" sz="12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36</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6880"/>
            <a:ext cx="8229600" cy="4458424"/>
          </a:xfrm>
        </p:spPr>
        <p:txBody>
          <a:bodyPr>
            <a:normAutofit/>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A</a:t>
            </a:r>
            <a:r>
              <a:rPr lang="en-US" sz="2000" dirty="0">
                <a:solidFill>
                  <a:srgbClr val="0070C0"/>
                </a:solidFill>
                <a:latin typeface="+mj-lt"/>
              </a:rPr>
              <a:t> </a:t>
            </a:r>
            <a:r>
              <a:rPr lang="en-US" sz="2000" dirty="0">
                <a:solidFill>
                  <a:srgbClr val="FF0000"/>
                </a:solidFill>
                <a:latin typeface="+mj-lt"/>
              </a:rPr>
              <a:t>target</a:t>
            </a:r>
            <a:r>
              <a:rPr lang="en-US" sz="2000" dirty="0">
                <a:solidFill>
                  <a:srgbClr val="0070C0"/>
                </a:solidFill>
                <a:latin typeface="+mj-lt"/>
              </a:rPr>
              <a:t> </a:t>
            </a:r>
            <a:r>
              <a:rPr lang="en-US" sz="2000" dirty="0">
                <a:solidFill>
                  <a:srgbClr val="FF0000"/>
                </a:solidFill>
                <a:latin typeface="+mj-lt"/>
              </a:rPr>
              <a:t>market</a:t>
            </a:r>
            <a:r>
              <a:rPr lang="en-US" sz="2000" dirty="0">
                <a:solidFill>
                  <a:srgbClr val="0070C0"/>
                </a:solidFill>
                <a:latin typeface="+mj-lt"/>
              </a:rPr>
              <a:t> </a:t>
            </a:r>
            <a:r>
              <a:rPr lang="en-US" sz="2000" dirty="0">
                <a:solidFill>
                  <a:srgbClr val="FF0000"/>
                </a:solidFill>
                <a:latin typeface="+mj-lt"/>
              </a:rPr>
              <a:t>definition </a:t>
            </a:r>
            <a:r>
              <a:rPr lang="en-US" sz="2000" dirty="0">
                <a:solidFill>
                  <a:srgbClr val="0070C0"/>
                </a:solidFill>
                <a:latin typeface="+mj-lt"/>
                <a:cs typeface="Times New Roman" pitchFamily="18" charset="0"/>
              </a:rPr>
              <a:t>tends to focus on selling a product or service to a current market; </a:t>
            </a:r>
          </a:p>
          <a:p>
            <a:pPr lvl="1" algn="just">
              <a:buFont typeface="Wingdings" panose="05000000000000000000" pitchFamily="2" charset="2"/>
              <a:buChar char="ü"/>
            </a:pPr>
            <a:r>
              <a:rPr lang="en-US" sz="1800" dirty="0">
                <a:solidFill>
                  <a:srgbClr val="C00000"/>
                </a:solidFill>
                <a:latin typeface="+mj-lt"/>
                <a:cs typeface="Times New Roman" pitchFamily="18" charset="0"/>
              </a:rPr>
              <a:t>Pepsi</a:t>
            </a:r>
            <a:r>
              <a:rPr lang="en-US" sz="1800" dirty="0">
                <a:solidFill>
                  <a:srgbClr val="7030A0"/>
                </a:solidFill>
                <a:latin typeface="+mj-lt"/>
                <a:cs typeface="Times New Roman" pitchFamily="18" charset="0"/>
              </a:rPr>
              <a:t> could define its target market as everyone who drinks a Cola beverage, &amp; competitors could therefore be other Cola companies. </a:t>
            </a:r>
            <a:endParaRPr lang="en-US" sz="1800" dirty="0" smtClean="0">
              <a:solidFill>
                <a:srgbClr val="7030A0"/>
              </a:solidFill>
              <a:latin typeface="+mj-lt"/>
              <a:cs typeface="Times New Roman" pitchFamily="18" charset="0"/>
            </a:endParaRPr>
          </a:p>
          <a:p>
            <a:pPr lvl="1" algn="just">
              <a:buFont typeface="Wingdings" panose="05000000000000000000" pitchFamily="2" charset="2"/>
              <a:buChar char="ü"/>
            </a:pPr>
            <a:endParaRPr lang="en-US" sz="1800" dirty="0">
              <a:solidFill>
                <a:srgbClr val="7030A0"/>
              </a:solidFill>
              <a:latin typeface="+mj-lt"/>
              <a:cs typeface="Times New Roman" pitchFamily="18" charset="0"/>
            </a:endParaRPr>
          </a:p>
          <a:p>
            <a:pPr algn="just">
              <a:buFont typeface="Wingdings" panose="05000000000000000000" pitchFamily="2" charset="2"/>
              <a:buChar char="ü"/>
            </a:pPr>
            <a:r>
              <a:rPr lang="en-US" sz="2200" dirty="0">
                <a:solidFill>
                  <a:srgbClr val="0070C0"/>
                </a:solidFill>
                <a:latin typeface="+mj-lt"/>
                <a:cs typeface="Times New Roman" pitchFamily="18" charset="0"/>
              </a:rPr>
              <a:t>A</a:t>
            </a:r>
            <a:r>
              <a:rPr lang="en-US" sz="1800" dirty="0">
                <a:solidFill>
                  <a:srgbClr val="0070C0"/>
                </a:solidFill>
                <a:latin typeface="+mj-lt"/>
              </a:rPr>
              <a:t> </a:t>
            </a:r>
            <a:r>
              <a:rPr lang="en-US" sz="2000" dirty="0">
                <a:solidFill>
                  <a:srgbClr val="FF0000"/>
                </a:solidFill>
                <a:latin typeface="+mj-lt"/>
              </a:rPr>
              <a:t>strategic</a:t>
            </a:r>
            <a:r>
              <a:rPr lang="en-US" sz="2000" dirty="0">
                <a:solidFill>
                  <a:srgbClr val="0070C0"/>
                </a:solidFill>
                <a:latin typeface="+mj-lt"/>
              </a:rPr>
              <a:t> </a:t>
            </a:r>
            <a:r>
              <a:rPr lang="en-US" sz="2000" dirty="0">
                <a:solidFill>
                  <a:srgbClr val="FF0000"/>
                </a:solidFill>
                <a:latin typeface="+mj-lt"/>
              </a:rPr>
              <a:t>market</a:t>
            </a:r>
            <a:r>
              <a:rPr lang="en-US" sz="2000" dirty="0">
                <a:solidFill>
                  <a:srgbClr val="0070C0"/>
                </a:solidFill>
                <a:latin typeface="+mj-lt"/>
              </a:rPr>
              <a:t> </a:t>
            </a:r>
            <a:r>
              <a:rPr lang="en-US" sz="2000" dirty="0">
                <a:solidFill>
                  <a:srgbClr val="FF0000"/>
                </a:solidFill>
                <a:latin typeface="+mj-lt"/>
              </a:rPr>
              <a:t>definition </a:t>
            </a:r>
            <a:r>
              <a:rPr lang="en-US" sz="2200" dirty="0">
                <a:solidFill>
                  <a:srgbClr val="0070C0"/>
                </a:solidFill>
                <a:latin typeface="+mj-lt"/>
                <a:cs typeface="Times New Roman" pitchFamily="18" charset="0"/>
              </a:rPr>
              <a:t>focuses also on the potential markets.</a:t>
            </a:r>
          </a:p>
          <a:p>
            <a:pPr lvl="1" algn="just">
              <a:buFont typeface="Wingdings" panose="05000000000000000000" pitchFamily="2" charset="2"/>
              <a:buChar char="ü"/>
            </a:pPr>
            <a:r>
              <a:rPr lang="en-US" sz="1800" dirty="0">
                <a:solidFill>
                  <a:srgbClr val="7030A0"/>
                </a:solidFill>
                <a:latin typeface="+mj-lt"/>
                <a:cs typeface="Times New Roman" pitchFamily="18" charset="0"/>
              </a:rPr>
              <a:t>If </a:t>
            </a:r>
            <a:r>
              <a:rPr lang="en-US" sz="1800" dirty="0">
                <a:solidFill>
                  <a:srgbClr val="C00000"/>
                </a:solidFill>
                <a:latin typeface="+mj-lt"/>
                <a:cs typeface="Times New Roman" pitchFamily="18" charset="0"/>
              </a:rPr>
              <a:t>Pepsi</a:t>
            </a:r>
            <a:r>
              <a:rPr lang="en-US" sz="1800" dirty="0">
                <a:solidFill>
                  <a:srgbClr val="7030A0"/>
                </a:solidFill>
                <a:latin typeface="+mj-lt"/>
                <a:cs typeface="Times New Roman" pitchFamily="18" charset="0"/>
              </a:rPr>
              <a:t> considered everyone who might drink something to quench their thirst, their competition would also include non-cola soft drinks, bottled water, fruit juices, tea, &amp; coffee. </a:t>
            </a:r>
          </a:p>
          <a:p>
            <a:pPr lvl="1" algn="just">
              <a:buFont typeface="Wingdings" panose="05000000000000000000" pitchFamily="2" charset="2"/>
              <a:buChar char="ü"/>
            </a:pPr>
            <a:r>
              <a:rPr lang="en-US" sz="1800" dirty="0">
                <a:solidFill>
                  <a:srgbClr val="7030A0"/>
                </a:solidFill>
                <a:latin typeface="+mj-lt"/>
                <a:cs typeface="Times New Roman" pitchFamily="18" charset="0"/>
              </a:rPr>
              <a:t>To better compete, Pepsi might decide to sell additional beverages whose growth rate appears to be promising.</a:t>
            </a:r>
            <a:endParaRPr lang="en-US" sz="2000" dirty="0" smtClean="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37</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42863016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76800"/>
          </a:xfrm>
        </p:spPr>
        <p:txBody>
          <a:bodyPr>
            <a:normAutofit/>
          </a:bodyPr>
          <a:lstStyle/>
          <a:p>
            <a:pPr algn="just">
              <a:buFont typeface="Wingdings" panose="05000000000000000000" pitchFamily="2" charset="2"/>
              <a:buChar char="ü"/>
            </a:pPr>
            <a:r>
              <a:rPr lang="en-US" sz="2000" dirty="0" smtClean="0">
                <a:solidFill>
                  <a:srgbClr val="0070C0"/>
                </a:solidFill>
                <a:latin typeface="+mj-lt"/>
                <a:cs typeface="Times New Roman" pitchFamily="18" charset="0"/>
              </a:rPr>
              <a:t>A business can define itself in terms of three dimensions; </a:t>
            </a:r>
          </a:p>
          <a:p>
            <a:pPr marL="850392" lvl="1" indent="-457200" algn="just">
              <a:buFont typeface="+mj-lt"/>
              <a:buAutoNum type="arabicPeriod"/>
            </a:pPr>
            <a:r>
              <a:rPr lang="en-US" sz="2000" dirty="0" smtClean="0">
                <a:solidFill>
                  <a:srgbClr val="7030A0"/>
                </a:solidFill>
                <a:latin typeface="+mj-lt"/>
                <a:cs typeface="Times New Roman" pitchFamily="18" charset="0"/>
              </a:rPr>
              <a:t>Customer groups, </a:t>
            </a:r>
          </a:p>
          <a:p>
            <a:pPr marL="850392" lvl="1" indent="-457200" algn="just">
              <a:buFont typeface="+mj-lt"/>
              <a:buAutoNum type="arabicPeriod"/>
            </a:pPr>
            <a:r>
              <a:rPr lang="en-US" sz="2000" dirty="0" smtClean="0">
                <a:solidFill>
                  <a:srgbClr val="7030A0"/>
                </a:solidFill>
                <a:latin typeface="+mj-lt"/>
                <a:cs typeface="Times New Roman" pitchFamily="18" charset="0"/>
              </a:rPr>
              <a:t>Customer needs, &amp; </a:t>
            </a:r>
          </a:p>
          <a:p>
            <a:pPr marL="850392" lvl="1" indent="-457200" algn="just">
              <a:buFont typeface="+mj-lt"/>
              <a:buAutoNum type="arabicPeriod"/>
            </a:pPr>
            <a:r>
              <a:rPr lang="en-US" sz="2000" dirty="0" smtClean="0">
                <a:solidFill>
                  <a:srgbClr val="7030A0"/>
                </a:solidFill>
                <a:latin typeface="+mj-lt"/>
                <a:cs typeface="Times New Roman" pitchFamily="18" charset="0"/>
              </a:rPr>
              <a:t>Technology </a:t>
            </a:r>
          </a:p>
          <a:p>
            <a:pPr lvl="1" algn="just">
              <a:buFont typeface="Wingdings" pitchFamily="2" charset="2"/>
              <a:buChar char="ü"/>
            </a:pPr>
            <a:endParaRPr lang="en-US" dirty="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Large companies normally manage quite different businesses, each requiring its own strategy.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General Electric has classified its businesses into 49 </a:t>
            </a:r>
            <a:r>
              <a:rPr lang="en-US" sz="1800" dirty="0" smtClean="0">
                <a:solidFill>
                  <a:srgbClr val="C00000"/>
                </a:solidFill>
                <a:latin typeface="+mj-lt"/>
              </a:rPr>
              <a:t>strategic business units</a:t>
            </a:r>
            <a:r>
              <a:rPr lang="en-US" sz="1800" dirty="0" smtClean="0">
                <a:solidFill>
                  <a:srgbClr val="7030A0"/>
                </a:solidFill>
                <a:latin typeface="+mj-lt"/>
              </a:rPr>
              <a:t> </a:t>
            </a:r>
            <a:r>
              <a:rPr lang="en-US" sz="1800" dirty="0" smtClean="0">
                <a:solidFill>
                  <a:srgbClr val="7030A0"/>
                </a:solidFill>
                <a:latin typeface="+mj-lt"/>
                <a:cs typeface="Times New Roman" pitchFamily="18" charset="0"/>
              </a:rPr>
              <a:t>(</a:t>
            </a:r>
            <a:r>
              <a:rPr lang="en-US" sz="1800" dirty="0" smtClean="0">
                <a:solidFill>
                  <a:srgbClr val="C00000"/>
                </a:solidFill>
                <a:latin typeface="+mj-lt"/>
                <a:cs typeface="Times New Roman" pitchFamily="18" charset="0"/>
              </a:rPr>
              <a:t>SBUs</a:t>
            </a:r>
            <a:r>
              <a:rPr lang="en-US" sz="1800" dirty="0" smtClean="0">
                <a:solidFill>
                  <a:srgbClr val="7030A0"/>
                </a:solidFill>
                <a:latin typeface="+mj-lt"/>
                <a:cs typeface="Times New Roman" pitchFamily="18" charset="0"/>
              </a:rPr>
              <a:t>). </a:t>
            </a:r>
          </a:p>
          <a:p>
            <a:pPr lvl="1" algn="just">
              <a:buFont typeface="Wingdings" pitchFamily="2" charset="2"/>
              <a:buChar char="ü"/>
            </a:pPr>
            <a:endParaRPr lang="en-US" sz="2000" b="1" dirty="0">
              <a:solidFill>
                <a:srgbClr val="0070C0"/>
              </a:solidFill>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38</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4480"/>
            <a:ext cx="8229600" cy="4389120"/>
          </a:xfrm>
        </p:spPr>
        <p:txBody>
          <a:bodyPr>
            <a:normAutofit/>
          </a:bodyPr>
          <a:lstStyle/>
          <a:p>
            <a:pPr marL="246063" lvl="1" indent="-246063" algn="just">
              <a:buFont typeface="Wingdings" panose="05000000000000000000" pitchFamily="2" charset="2"/>
              <a:buChar char="ü"/>
            </a:pPr>
            <a:r>
              <a:rPr lang="en-US" sz="2200" dirty="0">
                <a:solidFill>
                  <a:srgbClr val="0070C0"/>
                </a:solidFill>
                <a:latin typeface="+mj-lt"/>
                <a:cs typeface="Times New Roman" pitchFamily="18" charset="0"/>
              </a:rPr>
              <a:t>An </a:t>
            </a:r>
            <a:r>
              <a:rPr lang="en-US" sz="2200" dirty="0">
                <a:solidFill>
                  <a:srgbClr val="C00000"/>
                </a:solidFill>
                <a:latin typeface="+mj-lt"/>
                <a:cs typeface="Times New Roman" pitchFamily="18" charset="0"/>
              </a:rPr>
              <a:t>SBU</a:t>
            </a:r>
            <a:r>
              <a:rPr lang="en-US" sz="2200" dirty="0">
                <a:solidFill>
                  <a:srgbClr val="FF0000"/>
                </a:solidFill>
                <a:latin typeface="+mj-lt"/>
                <a:cs typeface="Times New Roman" pitchFamily="18" charset="0"/>
              </a:rPr>
              <a:t> </a:t>
            </a:r>
            <a:r>
              <a:rPr lang="en-US" sz="2200" dirty="0">
                <a:solidFill>
                  <a:srgbClr val="0070C0"/>
                </a:solidFill>
                <a:latin typeface="+mj-lt"/>
                <a:cs typeface="Times New Roman" pitchFamily="18" charset="0"/>
              </a:rPr>
              <a:t>has </a:t>
            </a:r>
            <a:r>
              <a:rPr lang="en-US" sz="2200" dirty="0">
                <a:solidFill>
                  <a:srgbClr val="C00000"/>
                </a:solidFill>
                <a:latin typeface="+mj-lt"/>
                <a:cs typeface="Times New Roman" pitchFamily="18" charset="0"/>
              </a:rPr>
              <a:t>three</a:t>
            </a:r>
            <a:r>
              <a:rPr lang="en-US" sz="2200" dirty="0">
                <a:solidFill>
                  <a:srgbClr val="002060"/>
                </a:solidFill>
                <a:latin typeface="+mj-lt"/>
                <a:cs typeface="Times New Roman" pitchFamily="18" charset="0"/>
              </a:rPr>
              <a:t> </a:t>
            </a:r>
            <a:r>
              <a:rPr lang="en-US" sz="2200" dirty="0">
                <a:solidFill>
                  <a:srgbClr val="0070C0"/>
                </a:solidFill>
                <a:latin typeface="+mj-lt"/>
                <a:cs typeface="Times New Roman" pitchFamily="18" charset="0"/>
              </a:rPr>
              <a:t>characteristics; </a:t>
            </a:r>
          </a:p>
          <a:p>
            <a:pPr marL="1124712" lvl="2" indent="-457200" algn="just">
              <a:buFont typeface="+mj-lt"/>
              <a:buAutoNum type="arabicPeriod"/>
            </a:pPr>
            <a:r>
              <a:rPr lang="en-US" sz="1800" dirty="0">
                <a:solidFill>
                  <a:srgbClr val="7030A0"/>
                </a:solidFill>
                <a:latin typeface="+mj-lt"/>
                <a:cs typeface="Times New Roman" pitchFamily="18" charset="0"/>
              </a:rPr>
              <a:t>It is a single business, or a collection of related businesses, that can be planned separately from the rest of the company. </a:t>
            </a:r>
          </a:p>
          <a:p>
            <a:pPr marL="1124712" lvl="2" indent="-457200" algn="just">
              <a:buFont typeface="+mj-lt"/>
              <a:buAutoNum type="arabicPeriod"/>
            </a:pPr>
            <a:r>
              <a:rPr lang="en-US" sz="1800" dirty="0">
                <a:solidFill>
                  <a:srgbClr val="7030A0"/>
                </a:solidFill>
                <a:latin typeface="+mj-lt"/>
                <a:cs typeface="Times New Roman" pitchFamily="18" charset="0"/>
              </a:rPr>
              <a:t>It has its own set of competitors. </a:t>
            </a:r>
          </a:p>
          <a:p>
            <a:pPr marL="1124712" lvl="2" indent="-457200" algn="just">
              <a:buFont typeface="+mj-lt"/>
              <a:buAutoNum type="arabicPeriod"/>
            </a:pPr>
            <a:r>
              <a:rPr lang="en-US" sz="1800" dirty="0">
                <a:solidFill>
                  <a:srgbClr val="7030A0"/>
                </a:solidFill>
                <a:latin typeface="+mj-lt"/>
                <a:cs typeface="Times New Roman" pitchFamily="18" charset="0"/>
              </a:rPr>
              <a:t>It has a manager responsible for strategic planning &amp; profit performance, who controls most of the factors affecting profit. </a:t>
            </a:r>
          </a:p>
          <a:p>
            <a:pPr lvl="1" algn="just"/>
            <a:endParaRPr lang="en-US" dirty="0">
              <a:solidFill>
                <a:srgbClr val="0070C0"/>
              </a:solidFill>
              <a:latin typeface="+mj-lt"/>
              <a:cs typeface="Times New Roman" pitchFamily="18" charset="0"/>
            </a:endParaRPr>
          </a:p>
          <a:p>
            <a:pPr marL="246063" lvl="1" indent="-246063" algn="just">
              <a:buFont typeface="Wingdings" pitchFamily="2" charset="2"/>
              <a:buChar char="ü"/>
            </a:pPr>
            <a:r>
              <a:rPr lang="en-US" sz="2000" dirty="0">
                <a:solidFill>
                  <a:srgbClr val="0070C0"/>
                </a:solidFill>
                <a:latin typeface="+mj-lt"/>
                <a:cs typeface="Times New Roman" pitchFamily="18" charset="0"/>
              </a:rPr>
              <a:t>The purpose of identifying the company’s SBUs is to develop separate strategies &amp; assign appropriate funding. </a:t>
            </a:r>
          </a:p>
          <a:p>
            <a:pPr lvl="1" algn="just">
              <a:buFont typeface="Wingdings" pitchFamily="2" charset="2"/>
              <a:buChar char="ü"/>
            </a:pPr>
            <a:endParaRPr lang="en-US" sz="1800" dirty="0">
              <a:solidFill>
                <a:srgbClr val="0070C0"/>
              </a:solidFill>
              <a:latin typeface="Lucida Calligraphy" pitchFamily="66" charset="0"/>
            </a:endParaRPr>
          </a:p>
          <a:p>
            <a:endParaRPr lang="en-US" sz="2800" dirty="0"/>
          </a:p>
        </p:txBody>
      </p:sp>
      <p:sp>
        <p:nvSpPr>
          <p:cNvPr id="4" name="Slide Number Placeholder 3"/>
          <p:cNvSpPr>
            <a:spLocks noGrp="1"/>
          </p:cNvSpPr>
          <p:nvPr>
            <p:ph type="sldNum" sz="quarter" idx="12"/>
          </p:nvPr>
        </p:nvSpPr>
        <p:spPr/>
        <p:txBody>
          <a:bodyPr/>
          <a:lstStyle/>
          <a:p>
            <a:fld id="{3C384F24-9843-4FFE-A06E-5D0DE5713CDD}" type="slidenum">
              <a:rPr lang="en-US" smtClean="0"/>
              <a:pPr/>
              <a:t>39</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574572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normAutofit/>
          </a:bodyPr>
          <a:lstStyle/>
          <a:p>
            <a:pPr marL="342900" lvl="2" indent="-342900" algn="just">
              <a:buFont typeface="Wingdings" panose="05000000000000000000" pitchFamily="2" charset="2"/>
              <a:buChar char="ü"/>
              <a:tabLst>
                <a:tab pos="568325" algn="l"/>
              </a:tabLst>
            </a:pPr>
            <a:r>
              <a:rPr lang="en-US" sz="2000" dirty="0" smtClean="0">
                <a:solidFill>
                  <a:srgbClr val="0070C0"/>
                </a:solidFill>
                <a:latin typeface="+mj-lt"/>
              </a:rPr>
              <a:t>In a hypercompetitive economy with increasingly rational buyers faced with abundant choices, a company can win only by fine tuning the value delivery process &amp; </a:t>
            </a:r>
            <a:r>
              <a:rPr lang="en-US" sz="2000" dirty="0" smtClean="0">
                <a:solidFill>
                  <a:srgbClr val="FF0000"/>
                </a:solidFill>
                <a:latin typeface="+mj-lt"/>
              </a:rPr>
              <a:t>choosing</a:t>
            </a:r>
            <a:r>
              <a:rPr lang="en-US" sz="2000" dirty="0" smtClean="0">
                <a:solidFill>
                  <a:srgbClr val="002060"/>
                </a:solidFill>
                <a:latin typeface="+mj-lt"/>
              </a:rPr>
              <a:t>, </a:t>
            </a:r>
            <a:r>
              <a:rPr lang="en-US" sz="2000" dirty="0" smtClean="0">
                <a:solidFill>
                  <a:srgbClr val="FF0000"/>
                </a:solidFill>
                <a:latin typeface="+mj-lt"/>
              </a:rPr>
              <a:t>providing</a:t>
            </a:r>
            <a:r>
              <a:rPr lang="en-US" sz="2000" dirty="0" smtClean="0">
                <a:solidFill>
                  <a:srgbClr val="0070C0"/>
                </a:solidFill>
                <a:latin typeface="+mj-lt"/>
              </a:rPr>
              <a:t>, &amp; </a:t>
            </a:r>
            <a:r>
              <a:rPr lang="en-US" sz="2000" dirty="0" smtClean="0">
                <a:solidFill>
                  <a:srgbClr val="FF0000"/>
                </a:solidFill>
                <a:latin typeface="+mj-lt"/>
              </a:rPr>
              <a:t>communicating </a:t>
            </a:r>
            <a:r>
              <a:rPr lang="en-US" sz="2000" dirty="0" smtClean="0">
                <a:solidFill>
                  <a:srgbClr val="0070C0"/>
                </a:solidFill>
                <a:latin typeface="+mj-lt"/>
              </a:rPr>
              <a:t>superior </a:t>
            </a:r>
            <a:r>
              <a:rPr lang="en-US" sz="2000" dirty="0" smtClean="0">
                <a:solidFill>
                  <a:srgbClr val="FF0000"/>
                </a:solidFill>
                <a:latin typeface="+mj-lt"/>
              </a:rPr>
              <a:t>value</a:t>
            </a:r>
            <a:r>
              <a:rPr lang="en-US" sz="2000" dirty="0" smtClean="0">
                <a:solidFill>
                  <a:srgbClr val="002060"/>
                </a:solidFill>
                <a:latin typeface="+mj-lt"/>
              </a:rPr>
              <a:t>. </a:t>
            </a:r>
          </a:p>
          <a:p>
            <a:pPr marL="342900" lvl="2" indent="-342900" algn="just">
              <a:buFont typeface="Wingdings" panose="05000000000000000000" pitchFamily="2" charset="2"/>
              <a:buChar char="ü"/>
              <a:tabLst>
                <a:tab pos="568325" algn="l"/>
              </a:tabLst>
            </a:pPr>
            <a:endParaRPr lang="en-US" sz="2000" dirty="0">
              <a:solidFill>
                <a:srgbClr val="002060"/>
              </a:solidFill>
              <a:latin typeface="+mj-lt"/>
            </a:endParaRPr>
          </a:p>
          <a:p>
            <a:pPr marL="342900" lvl="2" indent="-342900" algn="just">
              <a:buFont typeface="Wingdings" panose="05000000000000000000" pitchFamily="2" charset="2"/>
              <a:buChar char="ü"/>
              <a:tabLst>
                <a:tab pos="568325" algn="l"/>
              </a:tabLst>
            </a:pPr>
            <a:endParaRPr lang="en-US" sz="2000" dirty="0" smtClean="0">
              <a:solidFill>
                <a:srgbClr val="002060"/>
              </a:solidFill>
              <a:latin typeface="+mj-lt"/>
            </a:endParaRPr>
          </a:p>
          <a:p>
            <a:pPr lvl="2" algn="just">
              <a:tabLst>
                <a:tab pos="568325" algn="l"/>
              </a:tabLst>
            </a:pPr>
            <a:endParaRPr lang="en-US" sz="1600" dirty="0" smtClean="0">
              <a:solidFill>
                <a:srgbClr val="0070C0"/>
              </a:solidFill>
              <a:latin typeface="+mj-lt"/>
            </a:endParaRPr>
          </a:p>
          <a:p>
            <a:pPr lvl="2" algn="just">
              <a:buFont typeface="Wingdings" pitchFamily="2" charset="2"/>
              <a:buChar char="ü"/>
            </a:pPr>
            <a:endParaRPr lang="en-US" sz="1300" dirty="0">
              <a:solidFill>
                <a:srgbClr val="0070C0"/>
              </a:solidFill>
              <a:latin typeface="+mj-lt"/>
            </a:endParaRPr>
          </a:p>
        </p:txBody>
      </p:sp>
      <p:sp>
        <p:nvSpPr>
          <p:cNvPr id="4"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
        <p:nvSpPr>
          <p:cNvPr id="6" name="Slide Number Placeholder 5"/>
          <p:cNvSpPr>
            <a:spLocks noGrp="1"/>
          </p:cNvSpPr>
          <p:nvPr>
            <p:ph type="sldNum" sz="quarter" idx="12"/>
          </p:nvPr>
        </p:nvSpPr>
        <p:spPr/>
        <p:txBody>
          <a:bodyPr/>
          <a:lstStyle/>
          <a:p>
            <a:fld id="{3C384F24-9843-4FFE-A06E-5D0DE5713CDD}" type="slidenum">
              <a:rPr lang="en-US" smtClean="0"/>
              <a:pPr/>
              <a:t>4</a:t>
            </a:fld>
            <a:endParaRPr lang="en-US"/>
          </a:p>
        </p:txBody>
      </p:sp>
    </p:spTree>
    <p:extLst>
      <p:ext uri="{BB962C8B-B14F-4D97-AF65-F5344CB8AC3E}">
        <p14:creationId xmlns:p14="http://schemas.microsoft.com/office/powerpoint/2010/main" val="2764453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603750"/>
          </a:xfrm>
        </p:spPr>
        <p:txBody>
          <a:bodyPr>
            <a:normAutofit/>
          </a:bodyPr>
          <a:lstStyle/>
          <a:p>
            <a:pPr marL="736092" lvl="1" indent="-342900" algn="just">
              <a:buFont typeface="+mj-lt"/>
              <a:buAutoNum type="arabicPeriod" startAt="3"/>
            </a:pPr>
            <a:r>
              <a:rPr lang="en-US" sz="2200" dirty="0" smtClean="0">
                <a:solidFill>
                  <a:srgbClr val="FF0000"/>
                </a:solidFill>
                <a:latin typeface="+mj-lt"/>
              </a:rPr>
              <a:t>ASSIGNING RESOURCES TO EACH SBU</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Once it has defined SBUs, management must decide how to allocate corporate resources to each. </a:t>
            </a:r>
          </a:p>
          <a:p>
            <a:pPr lvl="8" algn="just"/>
            <a:endParaRPr lang="en-US" sz="1300" dirty="0" smtClean="0">
              <a:solidFill>
                <a:srgbClr val="002060"/>
              </a:solidFill>
              <a:latin typeface="Times New Roman" pitchFamily="18" charset="0"/>
              <a:cs typeface="Times New Roman" pitchFamily="18" charset="0"/>
            </a:endParaRPr>
          </a:p>
          <a:p>
            <a:pPr lvl="8" algn="just"/>
            <a:endParaRPr lang="en-US" sz="1300" dirty="0">
              <a:solidFill>
                <a:srgbClr val="002060"/>
              </a:solidFill>
              <a:latin typeface="Times New Roman" pitchFamily="18" charset="0"/>
              <a:cs typeface="Times New Roman" pitchFamily="18" charset="0"/>
            </a:endParaRPr>
          </a:p>
          <a:p>
            <a:pPr lvl="8" algn="just"/>
            <a:endParaRPr lang="en-US" sz="1300" dirty="0" smtClean="0">
              <a:solidFill>
                <a:srgbClr val="002060"/>
              </a:solidFill>
              <a:latin typeface="Times New Roman" pitchFamily="18" charset="0"/>
              <a:cs typeface="Times New Roman" pitchFamily="18" charset="0"/>
            </a:endParaRPr>
          </a:p>
          <a:p>
            <a:pPr lvl="2" algn="just">
              <a:buFont typeface="Wingdings" pitchFamily="2" charset="2"/>
              <a:buChar char="ü"/>
            </a:pPr>
            <a:endParaRPr lang="en-US" sz="2000" dirty="0" smtClean="0">
              <a:solidFill>
                <a:srgbClr val="0070C0"/>
              </a:solidFill>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40</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9279"/>
            <a:ext cx="8229600" cy="4862195"/>
          </a:xfrm>
        </p:spPr>
        <p:txBody>
          <a:bodyPr>
            <a:normAutofit/>
          </a:bodyPr>
          <a:lstStyle/>
          <a:p>
            <a:pPr marL="0" indent="0" algn="just">
              <a:buNone/>
            </a:pPr>
            <a:r>
              <a:rPr lang="en-US" sz="2000" dirty="0">
                <a:solidFill>
                  <a:srgbClr val="C00000"/>
                </a:solidFill>
                <a:latin typeface="+mj-lt"/>
                <a:cs typeface="Times New Roman" pitchFamily="18" charset="0"/>
              </a:rPr>
              <a:t>Portfolio Planning Models</a:t>
            </a:r>
          </a:p>
          <a:p>
            <a:pPr marL="457200" indent="-457200" algn="just">
              <a:buFont typeface="+mj-lt"/>
              <a:buAutoNum type="arabicParenR"/>
            </a:pPr>
            <a:r>
              <a:rPr lang="en-US" sz="2000" dirty="0">
                <a:solidFill>
                  <a:srgbClr val="0070C0"/>
                </a:solidFill>
                <a:latin typeface="+mj-lt"/>
                <a:cs typeface="Times New Roman" pitchFamily="18" charset="0"/>
              </a:rPr>
              <a:t>The</a:t>
            </a:r>
            <a:r>
              <a:rPr lang="en-US" sz="2000" b="1" dirty="0">
                <a:solidFill>
                  <a:srgbClr val="0070C0"/>
                </a:solidFill>
                <a:latin typeface="+mj-lt"/>
                <a:cs typeface="Times New Roman" pitchFamily="18" charset="0"/>
              </a:rPr>
              <a:t> </a:t>
            </a:r>
            <a:r>
              <a:rPr lang="en-US" sz="2000" dirty="0">
                <a:solidFill>
                  <a:srgbClr val="FF0000"/>
                </a:solidFill>
                <a:latin typeface="+mj-lt"/>
              </a:rPr>
              <a:t>GE/McKinsey</a:t>
            </a:r>
            <a:r>
              <a:rPr lang="en-US" sz="2000" dirty="0">
                <a:solidFill>
                  <a:srgbClr val="0070C0"/>
                </a:solidFill>
                <a:latin typeface="+mj-lt"/>
              </a:rPr>
              <a:t> </a:t>
            </a:r>
            <a:r>
              <a:rPr lang="en-US" sz="2000" dirty="0">
                <a:solidFill>
                  <a:srgbClr val="FF0000"/>
                </a:solidFill>
                <a:latin typeface="+mj-lt"/>
              </a:rPr>
              <a:t>Matrix</a:t>
            </a:r>
            <a:r>
              <a:rPr lang="en-US" sz="2000" dirty="0">
                <a:solidFill>
                  <a:srgbClr val="0070C0"/>
                </a:solidFill>
                <a:latin typeface="+mj-lt"/>
              </a:rPr>
              <a:t> </a:t>
            </a:r>
            <a:r>
              <a:rPr lang="en-US" sz="2000" dirty="0">
                <a:solidFill>
                  <a:srgbClr val="0070C0"/>
                </a:solidFill>
                <a:latin typeface="+mj-lt"/>
                <a:cs typeface="Times New Roman" pitchFamily="18" charset="0"/>
              </a:rPr>
              <a:t>classifies each SBU according to </a:t>
            </a:r>
            <a:r>
              <a:rPr lang="en-US" sz="1800" dirty="0">
                <a:solidFill>
                  <a:srgbClr val="7030A0"/>
                </a:solidFill>
                <a:latin typeface="+mj-lt"/>
                <a:cs typeface="Times New Roman" pitchFamily="18" charset="0"/>
              </a:rPr>
              <a:t>the extent of its competitive advantage </a:t>
            </a:r>
            <a:r>
              <a:rPr lang="en-US" sz="2000" dirty="0">
                <a:solidFill>
                  <a:srgbClr val="0070C0"/>
                </a:solidFill>
                <a:latin typeface="+mj-lt"/>
                <a:cs typeface="Times New Roman" pitchFamily="18" charset="0"/>
              </a:rPr>
              <a:t>&amp; </a:t>
            </a:r>
            <a:r>
              <a:rPr lang="en-US" sz="1800" dirty="0">
                <a:solidFill>
                  <a:srgbClr val="7030A0"/>
                </a:solidFill>
                <a:latin typeface="+mj-lt"/>
                <a:cs typeface="Times New Roman" pitchFamily="18" charset="0"/>
              </a:rPr>
              <a:t>the attractiveness of its industry</a:t>
            </a:r>
            <a:r>
              <a:rPr lang="en-US" sz="2000" dirty="0">
                <a:solidFill>
                  <a:srgbClr val="0070C0"/>
                </a:solidFill>
                <a:latin typeface="+mj-lt"/>
                <a:cs typeface="Times New Roman" pitchFamily="18" charset="0"/>
              </a:rPr>
              <a:t>. </a:t>
            </a:r>
          </a:p>
          <a:p>
            <a:pPr lvl="5" algn="just">
              <a:buFont typeface="Wingdings" panose="05000000000000000000" pitchFamily="2" charset="2"/>
              <a:buChar char="ü"/>
            </a:pPr>
            <a:endParaRPr lang="en-US" sz="800" dirty="0">
              <a:solidFill>
                <a:srgbClr val="0070C0"/>
              </a:solidFill>
              <a:latin typeface="+mj-lt"/>
              <a:cs typeface="Times New Roman" pitchFamily="18" charset="0"/>
            </a:endParaRPr>
          </a:p>
          <a:p>
            <a:pPr lvl="1" algn="just">
              <a:buFont typeface="Wingdings" panose="05000000000000000000" pitchFamily="2" charset="2"/>
              <a:buChar char="ü"/>
            </a:pPr>
            <a:r>
              <a:rPr lang="en-US" sz="2000" dirty="0">
                <a:solidFill>
                  <a:srgbClr val="0070C0"/>
                </a:solidFill>
                <a:latin typeface="+mj-lt"/>
                <a:cs typeface="Times New Roman" pitchFamily="18" charset="0"/>
              </a:rPr>
              <a:t>The management would want to </a:t>
            </a:r>
            <a:r>
              <a:rPr lang="en-US" sz="2000" dirty="0">
                <a:solidFill>
                  <a:srgbClr val="C00000"/>
                </a:solidFill>
                <a:latin typeface="+mj-lt"/>
                <a:cs typeface="Times New Roman" pitchFamily="18" charset="0"/>
              </a:rPr>
              <a:t>grow</a:t>
            </a:r>
            <a:r>
              <a:rPr lang="en-US" sz="2000" dirty="0">
                <a:solidFill>
                  <a:srgbClr val="0070C0"/>
                </a:solidFill>
                <a:latin typeface="+mj-lt"/>
                <a:cs typeface="Times New Roman" pitchFamily="18" charset="0"/>
              </a:rPr>
              <a:t>, “</a:t>
            </a:r>
            <a:r>
              <a:rPr lang="en-US" sz="2000" dirty="0">
                <a:solidFill>
                  <a:srgbClr val="C00000"/>
                </a:solidFill>
                <a:latin typeface="+mj-lt"/>
                <a:cs typeface="Times New Roman" pitchFamily="18" charset="0"/>
              </a:rPr>
              <a:t>harvest</a:t>
            </a:r>
            <a:r>
              <a:rPr lang="en-US" sz="2000" dirty="0">
                <a:solidFill>
                  <a:srgbClr val="0070C0"/>
                </a:solidFill>
                <a:latin typeface="+mj-lt"/>
                <a:cs typeface="Times New Roman" pitchFamily="18" charset="0"/>
              </a:rPr>
              <a:t>”, or </a:t>
            </a:r>
            <a:r>
              <a:rPr lang="en-US" sz="2000" dirty="0">
                <a:solidFill>
                  <a:srgbClr val="C00000"/>
                </a:solidFill>
                <a:latin typeface="+mj-lt"/>
                <a:cs typeface="Times New Roman" pitchFamily="18" charset="0"/>
              </a:rPr>
              <a:t>draw</a:t>
            </a:r>
            <a:r>
              <a:rPr lang="en-US" sz="2000" dirty="0">
                <a:solidFill>
                  <a:srgbClr val="0070C0"/>
                </a:solidFill>
                <a:latin typeface="+mj-lt"/>
                <a:cs typeface="Times New Roman" pitchFamily="18" charset="0"/>
              </a:rPr>
              <a:t> </a:t>
            </a:r>
            <a:r>
              <a:rPr lang="en-US" sz="1800" dirty="0">
                <a:solidFill>
                  <a:srgbClr val="7030A0"/>
                </a:solidFill>
                <a:latin typeface="+mj-lt"/>
                <a:cs typeface="Times New Roman" pitchFamily="18" charset="0"/>
              </a:rPr>
              <a:t>cash from, or hold on to the business</a:t>
            </a:r>
            <a:r>
              <a:rPr lang="en-US" sz="2000" dirty="0">
                <a:solidFill>
                  <a:srgbClr val="0070C0"/>
                </a:solidFill>
                <a:latin typeface="+mj-lt"/>
                <a:cs typeface="Times New Roman" pitchFamily="18" charset="0"/>
              </a:rPr>
              <a:t>. </a:t>
            </a:r>
          </a:p>
          <a:p>
            <a:pPr marL="457200" lvl="1" indent="-457200" algn="just">
              <a:buFont typeface="+mj-lt"/>
              <a:buAutoNum type="arabicParenR" startAt="2"/>
            </a:pPr>
            <a:endParaRPr lang="en-US" sz="800" dirty="0" smtClean="0">
              <a:solidFill>
                <a:srgbClr val="0070C0"/>
              </a:solidFill>
              <a:latin typeface="+mj-lt"/>
              <a:cs typeface="Times New Roman" pitchFamily="18" charset="0"/>
            </a:endParaRPr>
          </a:p>
          <a:p>
            <a:pPr marL="457200" lvl="1" indent="-457200" algn="just">
              <a:buFont typeface="+mj-lt"/>
              <a:buAutoNum type="arabicParenR" startAt="2"/>
            </a:pPr>
            <a:r>
              <a:rPr lang="en-US" sz="2000" dirty="0" smtClean="0">
                <a:solidFill>
                  <a:srgbClr val="0070C0"/>
                </a:solidFill>
                <a:latin typeface="+mj-lt"/>
                <a:cs typeface="Times New Roman" pitchFamily="18" charset="0"/>
              </a:rPr>
              <a:t>The </a:t>
            </a:r>
            <a:r>
              <a:rPr lang="en-US" sz="1800" dirty="0">
                <a:solidFill>
                  <a:srgbClr val="FF0000"/>
                </a:solidFill>
                <a:latin typeface="+mj-lt"/>
              </a:rPr>
              <a:t>BCG’s Growth –Share Matrix </a:t>
            </a:r>
            <a:r>
              <a:rPr lang="en-US" sz="2000" dirty="0">
                <a:solidFill>
                  <a:srgbClr val="0070C0"/>
                </a:solidFill>
                <a:latin typeface="+mj-lt"/>
                <a:cs typeface="Times New Roman" pitchFamily="18" charset="0"/>
              </a:rPr>
              <a:t>uses </a:t>
            </a:r>
            <a:r>
              <a:rPr lang="en-US" sz="1800" dirty="0">
                <a:solidFill>
                  <a:srgbClr val="7030A0"/>
                </a:solidFill>
                <a:latin typeface="+mj-lt"/>
                <a:cs typeface="Times New Roman" pitchFamily="18" charset="0"/>
              </a:rPr>
              <a:t>relative market share </a:t>
            </a:r>
            <a:r>
              <a:rPr lang="en-US" sz="2000" dirty="0">
                <a:solidFill>
                  <a:srgbClr val="0070C0"/>
                </a:solidFill>
                <a:latin typeface="+mj-lt"/>
                <a:cs typeface="Times New Roman" pitchFamily="18" charset="0"/>
              </a:rPr>
              <a:t>&amp; </a:t>
            </a:r>
            <a:r>
              <a:rPr lang="en-US" sz="1800" dirty="0">
                <a:solidFill>
                  <a:srgbClr val="7030A0"/>
                </a:solidFill>
                <a:latin typeface="+mj-lt"/>
                <a:cs typeface="Times New Roman" pitchFamily="18" charset="0"/>
              </a:rPr>
              <a:t>annual rate of market growth </a:t>
            </a:r>
            <a:r>
              <a:rPr lang="en-US" sz="2000" dirty="0">
                <a:solidFill>
                  <a:srgbClr val="0070C0"/>
                </a:solidFill>
                <a:latin typeface="+mj-lt"/>
                <a:cs typeface="Times New Roman" pitchFamily="18" charset="0"/>
              </a:rPr>
              <a:t>as criteria to make investment decisions. </a:t>
            </a:r>
          </a:p>
          <a:p>
            <a:pPr marL="246063" lvl="1" indent="-246063" algn="just">
              <a:buFont typeface="Wingdings" panose="05000000000000000000" pitchFamily="2" charset="2"/>
              <a:buChar char="ü"/>
            </a:pPr>
            <a:endParaRPr lang="en-US" sz="800" dirty="0">
              <a:solidFill>
                <a:srgbClr val="002060"/>
              </a:solidFill>
              <a:latin typeface="+mj-lt"/>
              <a:cs typeface="Times New Roman" pitchFamily="18" charset="0"/>
            </a:endParaRPr>
          </a:p>
          <a:p>
            <a:pPr marL="457200" lvl="1" indent="-457200" algn="just">
              <a:buFont typeface="+mj-lt"/>
              <a:buAutoNum type="arabicParenR" startAt="3"/>
            </a:pPr>
            <a:r>
              <a:rPr lang="en-US" sz="2000" dirty="0" smtClean="0">
                <a:solidFill>
                  <a:srgbClr val="0070C0"/>
                </a:solidFill>
                <a:latin typeface="+mj-lt"/>
                <a:cs typeface="Times New Roman" pitchFamily="18" charset="0"/>
              </a:rPr>
              <a:t>More recent methods firms </a:t>
            </a:r>
            <a:r>
              <a:rPr lang="en-US" sz="2000" dirty="0">
                <a:solidFill>
                  <a:srgbClr val="0070C0"/>
                </a:solidFill>
                <a:latin typeface="+mj-lt"/>
                <a:cs typeface="Times New Roman" pitchFamily="18" charset="0"/>
              </a:rPr>
              <a:t>use the make internal investment decisions are based on </a:t>
            </a:r>
            <a:r>
              <a:rPr lang="en-US" sz="2000" dirty="0">
                <a:solidFill>
                  <a:srgbClr val="FF0000"/>
                </a:solidFill>
                <a:latin typeface="+mj-lt"/>
              </a:rPr>
              <a:t>shareholder value analysis </a:t>
            </a:r>
            <a:r>
              <a:rPr lang="en-US" sz="2000" dirty="0">
                <a:solidFill>
                  <a:srgbClr val="FF0000"/>
                </a:solidFill>
                <a:latin typeface="+mj-lt"/>
                <a:cs typeface="Times New Roman" pitchFamily="18" charset="0"/>
              </a:rPr>
              <a:t>(SVA)</a:t>
            </a:r>
            <a:r>
              <a:rPr lang="en-US" sz="2000" dirty="0">
                <a:solidFill>
                  <a:srgbClr val="0070C0"/>
                </a:solidFill>
                <a:latin typeface="+mj-lt"/>
                <a:cs typeface="Times New Roman" pitchFamily="18" charset="0"/>
              </a:rPr>
              <a:t>, &amp; whether the market value of a company is greater with an SBU or without it (</a:t>
            </a:r>
            <a:r>
              <a:rPr lang="en-US" sz="1800" dirty="0">
                <a:solidFill>
                  <a:srgbClr val="7030A0"/>
                </a:solidFill>
                <a:latin typeface="+mj-lt"/>
                <a:cs typeface="Times New Roman" pitchFamily="18" charset="0"/>
              </a:rPr>
              <a:t>whether it is sold or spun off</a:t>
            </a:r>
            <a:r>
              <a:rPr lang="en-US" sz="2000" dirty="0">
                <a:solidFill>
                  <a:srgbClr val="0070C0"/>
                </a:solidFill>
                <a:latin typeface="+mj-lt"/>
                <a:cs typeface="Times New Roman" pitchFamily="18" charset="0"/>
              </a:rPr>
              <a:t>). </a:t>
            </a:r>
            <a:endParaRPr lang="en-US" sz="2000" dirty="0" smtClean="0">
              <a:solidFill>
                <a:srgbClr val="0070C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41</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12725633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52600"/>
            <a:ext cx="8784976" cy="2252464"/>
          </a:xfrm>
        </p:spPr>
        <p:txBody>
          <a:bodyPr>
            <a:normAutofit/>
          </a:bodyPr>
          <a:lstStyle/>
          <a:p>
            <a:pPr marL="736092" lvl="1" indent="-342900" algn="just">
              <a:buFont typeface="+mj-lt"/>
              <a:buAutoNum type="arabicPeriod" startAt="4"/>
            </a:pPr>
            <a:r>
              <a:rPr lang="en-US" sz="2200" dirty="0" smtClean="0">
                <a:solidFill>
                  <a:srgbClr val="FF0000"/>
                </a:solidFill>
                <a:latin typeface="+mj-lt"/>
              </a:rPr>
              <a:t>ASSESSING GROWTH OPPORTUNITIES </a:t>
            </a:r>
          </a:p>
          <a:p>
            <a:pPr marL="246063" lvl="1" indent="-246063" algn="just">
              <a:buFont typeface="Wingdings" panose="05000000000000000000" pitchFamily="2" charset="2"/>
              <a:buChar char="ü"/>
            </a:pPr>
            <a:r>
              <a:rPr lang="en-US" sz="2000" dirty="0" smtClean="0">
                <a:solidFill>
                  <a:srgbClr val="0070C0"/>
                </a:solidFill>
                <a:latin typeface="+mj-lt"/>
                <a:cs typeface="Times New Roman" pitchFamily="18" charset="0"/>
              </a:rPr>
              <a:t>Assessing growth opportunities includes </a:t>
            </a:r>
            <a:r>
              <a:rPr lang="en-US" sz="1800" dirty="0" smtClean="0">
                <a:solidFill>
                  <a:srgbClr val="C00000"/>
                </a:solidFill>
                <a:latin typeface="+mj-lt"/>
                <a:cs typeface="Times New Roman" pitchFamily="18" charset="0"/>
              </a:rPr>
              <a:t>planning new businesses</a:t>
            </a:r>
            <a:r>
              <a:rPr lang="en-US" sz="2000" dirty="0" smtClean="0">
                <a:solidFill>
                  <a:srgbClr val="0070C0"/>
                </a:solidFill>
                <a:latin typeface="+mj-lt"/>
                <a:cs typeface="Times New Roman" pitchFamily="18" charset="0"/>
              </a:rPr>
              <a:t>, </a:t>
            </a:r>
            <a:r>
              <a:rPr lang="en-US" sz="1800" dirty="0" smtClean="0">
                <a:solidFill>
                  <a:srgbClr val="C00000"/>
                </a:solidFill>
                <a:latin typeface="+mj-lt"/>
                <a:cs typeface="Times New Roman" pitchFamily="18" charset="0"/>
              </a:rPr>
              <a:t>downsizing</a:t>
            </a:r>
            <a:r>
              <a:rPr lang="en-US" sz="2000" dirty="0" smtClean="0">
                <a:solidFill>
                  <a:srgbClr val="0070C0"/>
                </a:solidFill>
                <a:latin typeface="+mj-lt"/>
                <a:cs typeface="Times New Roman" pitchFamily="18" charset="0"/>
              </a:rPr>
              <a:t>, &amp; </a:t>
            </a:r>
            <a:r>
              <a:rPr lang="en-US" sz="1800" dirty="0" smtClean="0">
                <a:solidFill>
                  <a:srgbClr val="C00000"/>
                </a:solidFill>
                <a:latin typeface="+mj-lt"/>
                <a:cs typeface="Times New Roman" pitchFamily="18" charset="0"/>
              </a:rPr>
              <a:t>terminating older businesses</a:t>
            </a:r>
            <a:r>
              <a:rPr lang="en-US" sz="2000" dirty="0" smtClean="0">
                <a:solidFill>
                  <a:srgbClr val="0070C0"/>
                </a:solidFill>
                <a:latin typeface="+mj-lt"/>
                <a:cs typeface="Times New Roman" pitchFamily="18" charset="0"/>
              </a:rPr>
              <a:t>. </a:t>
            </a:r>
          </a:p>
          <a:p>
            <a:pPr marL="246063" lvl="1" indent="-246063" algn="just">
              <a:buFont typeface="Wingdings" panose="05000000000000000000" pitchFamily="2" charset="2"/>
              <a:buChar char="ü"/>
            </a:pPr>
            <a:endParaRPr lang="en-US" sz="800" dirty="0" smtClean="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If there is a gap between future desired sales &amp; projected sales, corporate management will need to develop or acquire new businesses to fill in. </a:t>
            </a:r>
          </a:p>
          <a:p>
            <a:pPr lvl="1" algn="just"/>
            <a:endParaRPr lang="en-US" sz="2000" dirty="0">
              <a:solidFill>
                <a:srgbClr val="0070C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42</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pic>
        <p:nvPicPr>
          <p:cNvPr id="2" name="Picture 1"/>
          <p:cNvPicPr>
            <a:picLocks noChangeAspect="1"/>
          </p:cNvPicPr>
          <p:nvPr/>
        </p:nvPicPr>
        <p:blipFill>
          <a:blip r:embed="rId2"/>
          <a:stretch>
            <a:fillRect/>
          </a:stretch>
        </p:blipFill>
        <p:spPr>
          <a:xfrm>
            <a:off x="3398962" y="3717032"/>
            <a:ext cx="4901781" cy="2808312"/>
          </a:xfrm>
          <a:prstGeom prst="rect">
            <a:avLst/>
          </a:prstGeom>
        </p:spPr>
      </p:pic>
      <p:pic>
        <p:nvPicPr>
          <p:cNvPr id="6" name="Picture 5"/>
          <p:cNvPicPr>
            <a:picLocks noChangeAspect="1"/>
          </p:cNvPicPr>
          <p:nvPr/>
        </p:nvPicPr>
        <p:blipFill>
          <a:blip r:embed="rId3"/>
          <a:stretch>
            <a:fillRect/>
          </a:stretch>
        </p:blipFill>
        <p:spPr>
          <a:xfrm>
            <a:off x="1979712" y="4215198"/>
            <a:ext cx="1400175" cy="742950"/>
          </a:xfrm>
          <a:prstGeom prst="rect">
            <a:avLst/>
          </a:prstGeom>
        </p:spPr>
      </p:pic>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3080"/>
            <a:ext cx="8229600" cy="4389120"/>
          </a:xfrm>
        </p:spPr>
        <p:txBody>
          <a:bodyPr>
            <a:normAutofit/>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The companies want to grow much faster than its current businesses will permit. </a:t>
            </a:r>
          </a:p>
          <a:p>
            <a:pPr marL="850392" lvl="1" indent="-457200" algn="just">
              <a:buFont typeface="+mj-lt"/>
              <a:buAutoNum type="arabicPeriod"/>
            </a:pPr>
            <a:r>
              <a:rPr lang="en-US" sz="1800" dirty="0">
                <a:solidFill>
                  <a:srgbClr val="7030A0"/>
                </a:solidFill>
                <a:latin typeface="+mj-lt"/>
                <a:cs typeface="Times New Roman" pitchFamily="18" charset="0"/>
              </a:rPr>
              <a:t>The first option is to identify opportunities to achieve further growth within current businesses</a:t>
            </a:r>
            <a:r>
              <a:rPr lang="en-US" sz="1600" dirty="0">
                <a:solidFill>
                  <a:srgbClr val="7030A0"/>
                </a:solidFill>
                <a:latin typeface="+mj-lt"/>
              </a:rPr>
              <a:t>—</a:t>
            </a:r>
            <a:r>
              <a:rPr lang="en-US" sz="1800" dirty="0">
                <a:solidFill>
                  <a:srgbClr val="FF0000"/>
                </a:solidFill>
                <a:latin typeface="+mj-lt"/>
              </a:rPr>
              <a:t>INTENSIVE OPPORTUNITIES</a:t>
            </a:r>
            <a:r>
              <a:rPr lang="en-US" sz="1600" dirty="0">
                <a:solidFill>
                  <a:srgbClr val="7030A0"/>
                </a:solidFill>
                <a:latin typeface="+mj-lt"/>
              </a:rPr>
              <a:t>.</a:t>
            </a:r>
          </a:p>
          <a:p>
            <a:pPr marL="850392" lvl="1" indent="-457200" algn="just">
              <a:buFont typeface="+mj-lt"/>
              <a:buAutoNum type="arabicPeriod"/>
            </a:pPr>
            <a:r>
              <a:rPr lang="en-US" sz="1800" dirty="0">
                <a:solidFill>
                  <a:srgbClr val="7030A0"/>
                </a:solidFill>
                <a:latin typeface="+mj-lt"/>
                <a:cs typeface="Times New Roman" pitchFamily="18" charset="0"/>
              </a:rPr>
              <a:t>The second is to identify opportunities to build or acquire businesses that are related to current businesses</a:t>
            </a:r>
            <a:r>
              <a:rPr lang="en-US" sz="1600" dirty="0">
                <a:solidFill>
                  <a:srgbClr val="7030A0"/>
                </a:solidFill>
                <a:latin typeface="+mj-lt"/>
              </a:rPr>
              <a:t>—</a:t>
            </a:r>
            <a:r>
              <a:rPr lang="en-US" sz="1800" dirty="0">
                <a:solidFill>
                  <a:srgbClr val="FF0000"/>
                </a:solidFill>
                <a:latin typeface="+mj-lt"/>
              </a:rPr>
              <a:t>INTEGRATIVE</a:t>
            </a:r>
            <a:r>
              <a:rPr lang="en-US" sz="1600" dirty="0">
                <a:solidFill>
                  <a:srgbClr val="FF0000"/>
                </a:solidFill>
                <a:latin typeface="+mj-lt"/>
              </a:rPr>
              <a:t> </a:t>
            </a:r>
            <a:r>
              <a:rPr lang="en-US" sz="1800" dirty="0">
                <a:solidFill>
                  <a:srgbClr val="FF0000"/>
                </a:solidFill>
                <a:latin typeface="+mj-lt"/>
              </a:rPr>
              <a:t>OPPORTUNITIES</a:t>
            </a:r>
            <a:r>
              <a:rPr lang="en-US" sz="1600" dirty="0">
                <a:solidFill>
                  <a:srgbClr val="7030A0"/>
                </a:solidFill>
                <a:latin typeface="+mj-lt"/>
              </a:rPr>
              <a:t>. </a:t>
            </a:r>
          </a:p>
          <a:p>
            <a:pPr marL="850392" lvl="1" indent="-457200" algn="just">
              <a:buFont typeface="+mj-lt"/>
              <a:buAutoNum type="arabicPeriod"/>
            </a:pPr>
            <a:r>
              <a:rPr lang="en-US" sz="1800" dirty="0">
                <a:solidFill>
                  <a:srgbClr val="7030A0"/>
                </a:solidFill>
                <a:latin typeface="+mj-lt"/>
                <a:cs typeface="Times New Roman" pitchFamily="18" charset="0"/>
              </a:rPr>
              <a:t>The third option is to identify opportunities to add attractive businesses unrelated to current businesses</a:t>
            </a:r>
            <a:r>
              <a:rPr lang="en-US" sz="1600" dirty="0">
                <a:solidFill>
                  <a:srgbClr val="7030A0"/>
                </a:solidFill>
                <a:latin typeface="+mj-lt"/>
              </a:rPr>
              <a:t>—</a:t>
            </a:r>
            <a:r>
              <a:rPr lang="en-US" sz="1800" dirty="0">
                <a:solidFill>
                  <a:srgbClr val="FF0000"/>
                </a:solidFill>
                <a:latin typeface="+mj-lt"/>
              </a:rPr>
              <a:t>DIVERSIFICATION</a:t>
            </a:r>
            <a:r>
              <a:rPr lang="en-US" sz="1600" dirty="0">
                <a:solidFill>
                  <a:srgbClr val="FF0000"/>
                </a:solidFill>
                <a:latin typeface="+mj-lt"/>
              </a:rPr>
              <a:t> </a:t>
            </a:r>
            <a:r>
              <a:rPr lang="en-US" sz="1800" dirty="0">
                <a:solidFill>
                  <a:srgbClr val="FF0000"/>
                </a:solidFill>
                <a:latin typeface="+mj-lt"/>
              </a:rPr>
              <a:t>OPPORTUNITIES</a:t>
            </a:r>
            <a:r>
              <a:rPr lang="en-US" sz="1600" dirty="0">
                <a:solidFill>
                  <a:srgbClr val="7030A0"/>
                </a:solidFill>
                <a:latin typeface="+mj-lt"/>
              </a:rPr>
              <a:t>. </a:t>
            </a:r>
          </a:p>
          <a:p>
            <a:endParaRPr lang="en-US" sz="2400" dirty="0">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43</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40499880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85528"/>
            <a:ext cx="8784976" cy="2895600"/>
          </a:xfrm>
        </p:spPr>
        <p:txBody>
          <a:bodyPr>
            <a:normAutofit/>
          </a:bodyPr>
          <a:lstStyle/>
          <a:p>
            <a:pPr marL="457200" lvl="1" indent="-457200" algn="just">
              <a:buFont typeface="+mj-lt"/>
              <a:buAutoNum type="arabicParenR"/>
            </a:pPr>
            <a:r>
              <a:rPr lang="en-US" sz="2000" dirty="0" smtClean="0">
                <a:solidFill>
                  <a:srgbClr val="FF0000"/>
                </a:solidFill>
                <a:latin typeface="+mj-lt"/>
              </a:rPr>
              <a:t>Intensive Growth </a:t>
            </a: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Corporate management’s first course of action should be a review of opportunities for improving existing businesses. </a:t>
            </a:r>
          </a:p>
          <a:p>
            <a:pPr lvl="2" algn="just">
              <a:buFont typeface="Wingdings" pitchFamily="2" charset="2"/>
              <a:buChar char="ü"/>
            </a:pPr>
            <a:r>
              <a:rPr lang="en-US" sz="1800" dirty="0" smtClean="0">
                <a:solidFill>
                  <a:srgbClr val="7030A0"/>
                </a:solidFill>
                <a:latin typeface="+mj-lt"/>
                <a:cs typeface="Times New Roman" pitchFamily="18" charset="0"/>
              </a:rPr>
              <a:t>One useful framework for detecting new intensive growth opportunities is called a “</a:t>
            </a:r>
            <a:r>
              <a:rPr lang="en-US" sz="1800" dirty="0" smtClean="0">
                <a:solidFill>
                  <a:srgbClr val="C00000"/>
                </a:solidFill>
                <a:latin typeface="+mj-lt"/>
                <a:cs typeface="Times New Roman" pitchFamily="18" charset="0"/>
              </a:rPr>
              <a:t>product-market expansion growth</a:t>
            </a:r>
            <a:r>
              <a:rPr lang="en-US" sz="1800" dirty="0" smtClean="0">
                <a:solidFill>
                  <a:srgbClr val="7030A0"/>
                </a:solidFill>
                <a:latin typeface="+mj-lt"/>
                <a:cs typeface="Times New Roman" pitchFamily="18" charset="0"/>
              </a:rPr>
              <a:t>”. </a:t>
            </a:r>
          </a:p>
          <a:p>
            <a:pPr lvl="2" algn="just">
              <a:buFont typeface="Wingdings" pitchFamily="2" charset="2"/>
              <a:buChar char="ü"/>
            </a:pPr>
            <a:endParaRPr lang="en-US" sz="1300" dirty="0">
              <a:solidFill>
                <a:srgbClr val="0070C0"/>
              </a:solidFill>
              <a:latin typeface="Lucida Calligraphy" pitchFamily="66" charset="0"/>
            </a:endParaRPr>
          </a:p>
        </p:txBody>
      </p:sp>
      <p:sp>
        <p:nvSpPr>
          <p:cNvPr id="5" name="Slide Number Placeholder 4"/>
          <p:cNvSpPr>
            <a:spLocks noGrp="1"/>
          </p:cNvSpPr>
          <p:nvPr>
            <p:ph type="sldNum" sz="quarter" idx="12"/>
          </p:nvPr>
        </p:nvSpPr>
        <p:spPr/>
        <p:txBody>
          <a:bodyPr/>
          <a:lstStyle/>
          <a:p>
            <a:fld id="{3C384F24-9843-4FFE-A06E-5D0DE5713CDD}" type="slidenum">
              <a:rPr lang="en-US" smtClean="0"/>
              <a:pPr/>
              <a:t>44</a:t>
            </a:fld>
            <a:endParaRPr lang="en-US"/>
          </a:p>
        </p:txBody>
      </p:sp>
      <p:sp>
        <p:nvSpPr>
          <p:cNvPr id="8"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pic>
        <p:nvPicPr>
          <p:cNvPr id="3074" name="Picture 2" descr="Image result for product market growth opportunit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560956"/>
            <a:ext cx="4248472" cy="3313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45</a:t>
            </a:fld>
            <a:endParaRPr lang="en-US"/>
          </a:p>
        </p:txBody>
      </p:sp>
      <p:pic>
        <p:nvPicPr>
          <p:cNvPr id="5" name="Picture 4"/>
          <p:cNvPicPr>
            <a:picLocks noChangeAspect="1"/>
          </p:cNvPicPr>
          <p:nvPr/>
        </p:nvPicPr>
        <p:blipFill>
          <a:blip r:embed="rId2"/>
          <a:stretch>
            <a:fillRect/>
          </a:stretch>
        </p:blipFill>
        <p:spPr>
          <a:xfrm>
            <a:off x="395536" y="1268760"/>
            <a:ext cx="8093387" cy="5087590"/>
          </a:xfrm>
          <a:prstGeom prst="rect">
            <a:avLst/>
          </a:prstGeom>
        </p:spPr>
      </p:pic>
      <p:pic>
        <p:nvPicPr>
          <p:cNvPr id="6" name="Picture 5"/>
          <p:cNvPicPr>
            <a:picLocks noChangeAspect="1"/>
          </p:cNvPicPr>
          <p:nvPr/>
        </p:nvPicPr>
        <p:blipFill>
          <a:blip r:embed="rId3"/>
          <a:stretch>
            <a:fillRect/>
          </a:stretch>
        </p:blipFill>
        <p:spPr>
          <a:xfrm>
            <a:off x="7133500" y="554385"/>
            <a:ext cx="1343025" cy="714375"/>
          </a:xfrm>
          <a:prstGeom prst="rect">
            <a:avLst/>
          </a:prstGeom>
        </p:spPr>
      </p:pic>
    </p:spTree>
    <p:extLst>
      <p:ext uri="{BB962C8B-B14F-4D97-AF65-F5344CB8AC3E}">
        <p14:creationId xmlns:p14="http://schemas.microsoft.com/office/powerpoint/2010/main" val="34328946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114800"/>
          </a:xfrm>
        </p:spPr>
        <p:txBody>
          <a:bodyPr>
            <a:normAutofit/>
          </a:bodyPr>
          <a:lstStyle/>
          <a:p>
            <a:pPr marL="457200" lvl="1" indent="-457200" algn="just">
              <a:buFont typeface="+mj-lt"/>
              <a:buAutoNum type="arabicParenR" startAt="2"/>
            </a:pPr>
            <a:r>
              <a:rPr lang="en-US" sz="2000" dirty="0" smtClean="0">
                <a:solidFill>
                  <a:srgbClr val="FF0000"/>
                </a:solidFill>
                <a:latin typeface="+mj-lt"/>
              </a:rPr>
              <a:t>Integrative Growth </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Sales &amp; profits of a business can be increased through </a:t>
            </a:r>
            <a:r>
              <a:rPr lang="en-US" sz="2000" dirty="0" smtClean="0">
                <a:solidFill>
                  <a:srgbClr val="FF0000"/>
                </a:solidFill>
                <a:latin typeface="+mj-lt"/>
                <a:cs typeface="Times New Roman" pitchFamily="18" charset="0"/>
              </a:rPr>
              <a:t>backward</a:t>
            </a:r>
            <a:r>
              <a:rPr lang="en-US" sz="2000" dirty="0" smtClean="0">
                <a:solidFill>
                  <a:srgbClr val="0070C0"/>
                </a:solidFill>
                <a:latin typeface="+mj-lt"/>
                <a:cs typeface="Times New Roman" pitchFamily="18" charset="0"/>
              </a:rPr>
              <a:t>, </a:t>
            </a:r>
            <a:r>
              <a:rPr lang="en-US" sz="2000" dirty="0" smtClean="0">
                <a:solidFill>
                  <a:srgbClr val="FF0000"/>
                </a:solidFill>
                <a:latin typeface="+mj-lt"/>
                <a:cs typeface="Times New Roman" pitchFamily="18" charset="0"/>
              </a:rPr>
              <a:t>forward</a:t>
            </a:r>
            <a:r>
              <a:rPr lang="en-US" sz="2000" dirty="0" smtClean="0">
                <a:solidFill>
                  <a:srgbClr val="0070C0"/>
                </a:solidFill>
                <a:latin typeface="+mj-lt"/>
                <a:cs typeface="Times New Roman" pitchFamily="18" charset="0"/>
              </a:rPr>
              <a:t>, or </a:t>
            </a:r>
            <a:r>
              <a:rPr lang="en-US" sz="2000" dirty="0" smtClean="0">
                <a:solidFill>
                  <a:srgbClr val="FF0000"/>
                </a:solidFill>
                <a:latin typeface="+mj-lt"/>
                <a:cs typeface="Times New Roman" pitchFamily="18" charset="0"/>
              </a:rPr>
              <a:t>horizontal</a:t>
            </a:r>
            <a:r>
              <a:rPr lang="en-US" sz="2000" dirty="0" smtClean="0">
                <a:solidFill>
                  <a:srgbClr val="0070C0"/>
                </a:solidFill>
                <a:latin typeface="+mj-lt"/>
                <a:cs typeface="Times New Roman" pitchFamily="18" charset="0"/>
              </a:rPr>
              <a:t> integration within its industries. </a:t>
            </a:r>
          </a:p>
          <a:p>
            <a:pPr marL="850392" lvl="1" indent="-457200" algn="just">
              <a:buFont typeface="+mj-lt"/>
              <a:buAutoNum type="arabicPeriod"/>
            </a:pPr>
            <a:r>
              <a:rPr lang="en-US" sz="1800" dirty="0" smtClean="0">
                <a:solidFill>
                  <a:srgbClr val="7030A0"/>
                </a:solidFill>
                <a:latin typeface="+mj-lt"/>
                <a:cs typeface="Times New Roman" pitchFamily="18" charset="0"/>
              </a:rPr>
              <a:t>A company can acquire one or more of its suppliers—</a:t>
            </a:r>
            <a:r>
              <a:rPr lang="en-US" sz="1800" dirty="0" smtClean="0">
                <a:solidFill>
                  <a:srgbClr val="C00000"/>
                </a:solidFill>
                <a:latin typeface="+mj-lt"/>
                <a:cs typeface="Times New Roman" pitchFamily="18" charset="0"/>
              </a:rPr>
              <a:t>backward integration</a:t>
            </a:r>
            <a:r>
              <a:rPr lang="en-US" sz="1800" dirty="0" smtClean="0">
                <a:solidFill>
                  <a:srgbClr val="7030A0"/>
                </a:solidFill>
                <a:latin typeface="+mj-lt"/>
                <a:cs typeface="Times New Roman" pitchFamily="18" charset="0"/>
              </a:rPr>
              <a:t>. </a:t>
            </a:r>
          </a:p>
          <a:p>
            <a:pPr marL="850392" lvl="1" indent="-457200" algn="just">
              <a:buFont typeface="+mj-lt"/>
              <a:buAutoNum type="arabicPeriod"/>
            </a:pPr>
            <a:r>
              <a:rPr lang="en-US" sz="1800" dirty="0" smtClean="0">
                <a:solidFill>
                  <a:srgbClr val="7030A0"/>
                </a:solidFill>
                <a:latin typeface="+mj-lt"/>
                <a:cs typeface="Times New Roman" pitchFamily="18" charset="0"/>
              </a:rPr>
              <a:t>The company can enter the distribution , wholesale, or retail sector—</a:t>
            </a:r>
            <a:r>
              <a:rPr lang="en-US" sz="1800" dirty="0" smtClean="0">
                <a:solidFill>
                  <a:srgbClr val="C00000"/>
                </a:solidFill>
                <a:latin typeface="+mj-lt"/>
                <a:cs typeface="Times New Roman" pitchFamily="18" charset="0"/>
              </a:rPr>
              <a:t>forward integration</a:t>
            </a:r>
            <a:r>
              <a:rPr lang="en-US" sz="1800" dirty="0" smtClean="0">
                <a:solidFill>
                  <a:srgbClr val="7030A0"/>
                </a:solidFill>
                <a:latin typeface="+mj-lt"/>
                <a:cs typeface="Times New Roman" pitchFamily="18" charset="0"/>
              </a:rPr>
              <a:t>. </a:t>
            </a:r>
          </a:p>
          <a:p>
            <a:pPr marL="850392" lvl="1" indent="-457200" algn="just">
              <a:buFont typeface="+mj-lt"/>
              <a:buAutoNum type="arabicPeriod"/>
            </a:pPr>
            <a:r>
              <a:rPr lang="en-US" sz="1800" dirty="0" smtClean="0">
                <a:solidFill>
                  <a:srgbClr val="7030A0"/>
                </a:solidFill>
                <a:latin typeface="+mj-lt"/>
                <a:cs typeface="Times New Roman" pitchFamily="18" charset="0"/>
              </a:rPr>
              <a:t>It can acquire one or more of its competitors—</a:t>
            </a:r>
            <a:r>
              <a:rPr lang="en-US" sz="1800" dirty="0" smtClean="0">
                <a:solidFill>
                  <a:srgbClr val="C00000"/>
                </a:solidFill>
                <a:latin typeface="+mj-lt"/>
                <a:cs typeface="Times New Roman" pitchFamily="18" charset="0"/>
              </a:rPr>
              <a:t>horizontal integration</a:t>
            </a:r>
            <a:r>
              <a:rPr lang="en-US" sz="1800" dirty="0" smtClean="0">
                <a:solidFill>
                  <a:srgbClr val="7030A0"/>
                </a:solidFill>
                <a:latin typeface="+mj-lt"/>
                <a:cs typeface="Times New Roman" pitchFamily="18" charset="0"/>
              </a:rPr>
              <a:t>. </a:t>
            </a:r>
          </a:p>
          <a:p>
            <a:pPr lvl="1" algn="just">
              <a:buFont typeface="Wingdings" pitchFamily="2" charset="2"/>
              <a:buChar char="ü"/>
            </a:pPr>
            <a:endParaRPr lang="en-US" sz="1600" dirty="0">
              <a:solidFill>
                <a:srgbClr val="0070C0"/>
              </a:solidFill>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46</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a:bodyPr>
          <a:lstStyle/>
          <a:p>
            <a:pPr marL="514350" lvl="1" indent="-514350" algn="just">
              <a:buFont typeface="+mj-lt"/>
              <a:buAutoNum type="arabicParenR" startAt="3"/>
            </a:pPr>
            <a:r>
              <a:rPr lang="en-US" sz="2000" dirty="0">
                <a:solidFill>
                  <a:srgbClr val="FF0000"/>
                </a:solidFill>
                <a:latin typeface="+mj-lt"/>
              </a:rPr>
              <a:t>Diversification </a:t>
            </a:r>
            <a:endParaRPr lang="en-US" sz="2800" dirty="0">
              <a:solidFill>
                <a:srgbClr val="FF0000"/>
              </a:solidFill>
              <a:latin typeface="+mj-lt"/>
            </a:endParaRPr>
          </a:p>
          <a:p>
            <a:pPr marL="342900" lvl="1" indent="-342900" algn="just">
              <a:buFont typeface="Wingdings" panose="05000000000000000000" pitchFamily="2" charset="2"/>
              <a:buChar char="ü"/>
            </a:pPr>
            <a:r>
              <a:rPr lang="en-US" sz="2000" dirty="0">
                <a:solidFill>
                  <a:srgbClr val="0070C0"/>
                </a:solidFill>
                <a:latin typeface="+mj-lt"/>
                <a:cs typeface="Times New Roman" pitchFamily="18" charset="0"/>
              </a:rPr>
              <a:t>It makes sense when a company finds a highly attractive new industry where it can leverage its strengths. </a:t>
            </a:r>
          </a:p>
          <a:p>
            <a:pPr lvl="8" algn="just"/>
            <a:endParaRPr lang="en-US" sz="900" dirty="0">
              <a:solidFill>
                <a:srgbClr val="0070C0"/>
              </a:solidFill>
              <a:latin typeface="+mj-lt"/>
              <a:cs typeface="Times New Roman" pitchFamily="18" charset="0"/>
            </a:endParaRPr>
          </a:p>
          <a:p>
            <a:pPr lvl="1" algn="just">
              <a:buFont typeface="Wingdings" panose="05000000000000000000" pitchFamily="2" charset="2"/>
              <a:buChar char="ü"/>
            </a:pPr>
            <a:r>
              <a:rPr lang="en-US" sz="2000" dirty="0">
                <a:solidFill>
                  <a:srgbClr val="0070C0"/>
                </a:solidFill>
                <a:latin typeface="+mj-lt"/>
                <a:cs typeface="Times New Roman" pitchFamily="18" charset="0"/>
              </a:rPr>
              <a:t>Three types of diversifications are possible; </a:t>
            </a:r>
          </a:p>
          <a:p>
            <a:pPr marL="1010412" lvl="2" indent="-342900" algn="just">
              <a:buFont typeface="+mj-lt"/>
              <a:buAutoNum type="arabicPeriod"/>
            </a:pPr>
            <a:r>
              <a:rPr lang="en-US" sz="1800" dirty="0">
                <a:solidFill>
                  <a:srgbClr val="FF0000"/>
                </a:solidFill>
                <a:latin typeface="+mj-lt"/>
              </a:rPr>
              <a:t>CONCENTRIC DIVERSIFICATION </a:t>
            </a:r>
          </a:p>
          <a:p>
            <a:pPr lvl="2" algn="just">
              <a:buFont typeface="Wingdings" panose="05000000000000000000" pitchFamily="2" charset="2"/>
              <a:buChar char="ü"/>
            </a:pPr>
            <a:r>
              <a:rPr lang="en-US" sz="1800" dirty="0">
                <a:solidFill>
                  <a:srgbClr val="7030A0"/>
                </a:solidFill>
                <a:latin typeface="+mj-lt"/>
                <a:cs typeface="Times New Roman" pitchFamily="18" charset="0"/>
              </a:rPr>
              <a:t>The company could seek new products that have </a:t>
            </a:r>
            <a:r>
              <a:rPr lang="en-US" sz="1800" dirty="0">
                <a:solidFill>
                  <a:srgbClr val="C00000"/>
                </a:solidFill>
                <a:latin typeface="+mj-lt"/>
                <a:cs typeface="Times New Roman" pitchFamily="18" charset="0"/>
              </a:rPr>
              <a:t>technological </a:t>
            </a:r>
            <a:r>
              <a:rPr lang="en-US" sz="1800" dirty="0">
                <a:solidFill>
                  <a:srgbClr val="7030A0"/>
                </a:solidFill>
                <a:latin typeface="+mj-lt"/>
                <a:cs typeface="Times New Roman" pitchFamily="18" charset="0"/>
              </a:rPr>
              <a:t>or </a:t>
            </a:r>
            <a:r>
              <a:rPr lang="en-US" sz="1800" dirty="0">
                <a:solidFill>
                  <a:srgbClr val="C00000"/>
                </a:solidFill>
                <a:latin typeface="+mj-lt"/>
                <a:cs typeface="Times New Roman" pitchFamily="18" charset="0"/>
              </a:rPr>
              <a:t>marketing synergies </a:t>
            </a:r>
            <a:r>
              <a:rPr lang="en-US" sz="1800" dirty="0">
                <a:solidFill>
                  <a:srgbClr val="7030A0"/>
                </a:solidFill>
                <a:latin typeface="+mj-lt"/>
                <a:cs typeface="Times New Roman" pitchFamily="18" charset="0"/>
              </a:rPr>
              <a:t>with existing product lines appealing to a </a:t>
            </a:r>
            <a:r>
              <a:rPr lang="en-US" sz="1800" dirty="0">
                <a:solidFill>
                  <a:srgbClr val="C00000"/>
                </a:solidFill>
                <a:latin typeface="+mj-lt"/>
                <a:cs typeface="Times New Roman" pitchFamily="18" charset="0"/>
              </a:rPr>
              <a:t>new group of customers </a:t>
            </a:r>
            <a:endParaRPr lang="en-US" sz="1800" dirty="0" smtClean="0">
              <a:solidFill>
                <a:srgbClr val="C00000"/>
              </a:solidFill>
              <a:latin typeface="+mj-lt"/>
              <a:cs typeface="Times New Roman" pitchFamily="18" charset="0"/>
            </a:endParaRPr>
          </a:p>
          <a:p>
            <a:pPr lvl="2" algn="just"/>
            <a:endParaRPr lang="en-US" sz="900" dirty="0">
              <a:solidFill>
                <a:srgbClr val="002060"/>
              </a:solidFill>
              <a:latin typeface="+mj-lt"/>
              <a:cs typeface="Times New Roman" pitchFamily="18" charset="0"/>
            </a:endParaRPr>
          </a:p>
          <a:p>
            <a:pPr marL="1010412" lvl="2" indent="-342900" algn="just">
              <a:buFont typeface="+mj-lt"/>
              <a:buAutoNum type="arabicPeriod" startAt="2"/>
            </a:pPr>
            <a:r>
              <a:rPr lang="en-US" sz="1800" dirty="0">
                <a:solidFill>
                  <a:srgbClr val="FF0000"/>
                </a:solidFill>
                <a:latin typeface="+mj-lt"/>
              </a:rPr>
              <a:t>HORIZONTAL DIVERSIFICATION</a:t>
            </a:r>
          </a:p>
          <a:p>
            <a:pPr lvl="2" algn="just">
              <a:buFont typeface="Wingdings" panose="05000000000000000000" pitchFamily="2" charset="2"/>
              <a:buChar char="ü"/>
            </a:pPr>
            <a:r>
              <a:rPr lang="en-US" sz="1800" dirty="0">
                <a:solidFill>
                  <a:srgbClr val="7030A0"/>
                </a:solidFill>
                <a:latin typeface="+mj-lt"/>
                <a:cs typeface="Times New Roman" pitchFamily="18" charset="0"/>
              </a:rPr>
              <a:t>The company can develop new products that are </a:t>
            </a:r>
            <a:r>
              <a:rPr lang="en-US" sz="1800" dirty="0">
                <a:solidFill>
                  <a:srgbClr val="C00000"/>
                </a:solidFill>
                <a:latin typeface="+mj-lt"/>
                <a:cs typeface="Times New Roman" pitchFamily="18" charset="0"/>
              </a:rPr>
              <a:t>technologically unrelated </a:t>
            </a:r>
            <a:r>
              <a:rPr lang="en-US" sz="1800" dirty="0">
                <a:solidFill>
                  <a:srgbClr val="7030A0"/>
                </a:solidFill>
                <a:latin typeface="+mj-lt"/>
                <a:cs typeface="Times New Roman" pitchFamily="18" charset="0"/>
              </a:rPr>
              <a:t>to its current product line &amp; could appeal to its </a:t>
            </a:r>
            <a:r>
              <a:rPr lang="en-US" sz="1800" dirty="0">
                <a:solidFill>
                  <a:srgbClr val="C00000"/>
                </a:solidFill>
                <a:latin typeface="+mj-lt"/>
                <a:cs typeface="Times New Roman" pitchFamily="18" charset="0"/>
              </a:rPr>
              <a:t>current customers</a:t>
            </a:r>
            <a:r>
              <a:rPr lang="en-US" sz="1800" dirty="0">
                <a:solidFill>
                  <a:srgbClr val="7030A0"/>
                </a:solidFill>
                <a:latin typeface="+mj-lt"/>
                <a:cs typeface="Times New Roman" pitchFamily="18" charset="0"/>
              </a:rPr>
              <a:t>. </a:t>
            </a:r>
            <a:endParaRPr lang="en-US" sz="1800" dirty="0" smtClean="0">
              <a:solidFill>
                <a:srgbClr val="7030A0"/>
              </a:solidFill>
              <a:latin typeface="+mj-lt"/>
              <a:cs typeface="Times New Roman" pitchFamily="18" charset="0"/>
            </a:endParaRPr>
          </a:p>
          <a:p>
            <a:pPr lvl="2" algn="just"/>
            <a:endParaRPr lang="en-US" sz="900" dirty="0">
              <a:solidFill>
                <a:srgbClr val="002060"/>
              </a:solidFill>
              <a:latin typeface="+mj-lt"/>
              <a:cs typeface="Times New Roman" pitchFamily="18" charset="0"/>
            </a:endParaRPr>
          </a:p>
          <a:p>
            <a:pPr marL="1010412" lvl="2" indent="-342900" algn="just">
              <a:buFont typeface="+mj-lt"/>
              <a:buAutoNum type="arabicPeriod" startAt="3"/>
            </a:pPr>
            <a:r>
              <a:rPr lang="en-US" sz="1800" dirty="0">
                <a:solidFill>
                  <a:srgbClr val="FF0000"/>
                </a:solidFill>
                <a:latin typeface="+mj-lt"/>
              </a:rPr>
              <a:t>CONGLOMERATE DIVERSIFICATION </a:t>
            </a:r>
          </a:p>
          <a:p>
            <a:pPr lvl="2" algn="just">
              <a:buFont typeface="Wingdings" panose="05000000000000000000" pitchFamily="2" charset="2"/>
              <a:buChar char="ü"/>
            </a:pPr>
            <a:r>
              <a:rPr lang="en-US" sz="1800" dirty="0">
                <a:solidFill>
                  <a:srgbClr val="7030A0"/>
                </a:solidFill>
                <a:latin typeface="+mj-lt"/>
                <a:cs typeface="Times New Roman" pitchFamily="18" charset="0"/>
              </a:rPr>
              <a:t>The company may seek new opportunities that have </a:t>
            </a:r>
            <a:r>
              <a:rPr lang="en-US" sz="1800" dirty="0">
                <a:solidFill>
                  <a:srgbClr val="C00000"/>
                </a:solidFill>
                <a:latin typeface="+mj-lt"/>
                <a:cs typeface="Times New Roman" pitchFamily="18" charset="0"/>
              </a:rPr>
              <a:t>no relations </a:t>
            </a:r>
            <a:r>
              <a:rPr lang="en-US" sz="1800" dirty="0">
                <a:solidFill>
                  <a:srgbClr val="7030A0"/>
                </a:solidFill>
                <a:latin typeface="+mj-lt"/>
                <a:cs typeface="Times New Roman" pitchFamily="18" charset="0"/>
              </a:rPr>
              <a:t>with its </a:t>
            </a:r>
            <a:r>
              <a:rPr lang="en-US" sz="1800" dirty="0">
                <a:solidFill>
                  <a:srgbClr val="C00000"/>
                </a:solidFill>
                <a:latin typeface="+mj-lt"/>
                <a:cs typeface="Times New Roman" pitchFamily="18" charset="0"/>
              </a:rPr>
              <a:t>current</a:t>
            </a:r>
            <a:r>
              <a:rPr lang="en-US" sz="1800" dirty="0">
                <a:solidFill>
                  <a:srgbClr val="7030A0"/>
                </a:solidFill>
                <a:latin typeface="+mj-lt"/>
                <a:cs typeface="Times New Roman" pitchFamily="18" charset="0"/>
              </a:rPr>
              <a:t> </a:t>
            </a:r>
            <a:r>
              <a:rPr lang="en-US" sz="1800" dirty="0">
                <a:solidFill>
                  <a:srgbClr val="C00000"/>
                </a:solidFill>
                <a:latin typeface="+mj-lt"/>
                <a:cs typeface="Times New Roman" pitchFamily="18" charset="0"/>
              </a:rPr>
              <a:t>technology</a:t>
            </a:r>
            <a:r>
              <a:rPr lang="en-US" sz="1800" dirty="0">
                <a:solidFill>
                  <a:srgbClr val="7030A0"/>
                </a:solidFill>
                <a:latin typeface="+mj-lt"/>
                <a:cs typeface="Times New Roman" pitchFamily="18" charset="0"/>
              </a:rPr>
              <a:t>, </a:t>
            </a:r>
            <a:r>
              <a:rPr lang="en-US" sz="1800" dirty="0">
                <a:solidFill>
                  <a:srgbClr val="C00000"/>
                </a:solidFill>
                <a:latin typeface="+mj-lt"/>
                <a:cs typeface="Times New Roman" pitchFamily="18" charset="0"/>
              </a:rPr>
              <a:t>product</a:t>
            </a:r>
            <a:r>
              <a:rPr lang="en-US" sz="1800" dirty="0">
                <a:solidFill>
                  <a:srgbClr val="7030A0"/>
                </a:solidFill>
                <a:latin typeface="+mj-lt"/>
                <a:cs typeface="Times New Roman" pitchFamily="18" charset="0"/>
              </a:rPr>
              <a:t> or </a:t>
            </a:r>
            <a:r>
              <a:rPr lang="en-US" sz="1800" dirty="0">
                <a:solidFill>
                  <a:srgbClr val="C00000"/>
                </a:solidFill>
                <a:latin typeface="+mj-lt"/>
                <a:cs typeface="Times New Roman" pitchFamily="18" charset="0"/>
              </a:rPr>
              <a:t>markets</a:t>
            </a:r>
            <a:r>
              <a:rPr lang="en-US" sz="1800" dirty="0">
                <a:solidFill>
                  <a:srgbClr val="7030A0"/>
                </a:solidFill>
                <a:latin typeface="+mj-lt"/>
                <a:cs typeface="Times New Roman" pitchFamily="18" charset="0"/>
              </a:rPr>
              <a:t>. </a:t>
            </a:r>
            <a:endParaRPr lang="en-US" sz="2000" dirty="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47</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10392575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3124200"/>
          </a:xfrm>
        </p:spPr>
        <p:txBody>
          <a:bodyPr>
            <a:normAutofit/>
          </a:bodyPr>
          <a:lstStyle/>
          <a:p>
            <a:pPr marL="0" lvl="1" indent="0" algn="just">
              <a:buNone/>
            </a:pPr>
            <a:r>
              <a:rPr lang="en-US" sz="2000" dirty="0" smtClean="0">
                <a:solidFill>
                  <a:srgbClr val="FF0000"/>
                </a:solidFill>
                <a:latin typeface="+mj-lt"/>
              </a:rPr>
              <a:t>Downsizing &amp; Divesting Older Businesses </a:t>
            </a:r>
          </a:p>
          <a:p>
            <a:pPr marL="457200" lvl="1" indent="-457200" algn="just">
              <a:buFont typeface="Wingdings" panose="05000000000000000000" pitchFamily="2" charset="2"/>
              <a:buChar char="ü"/>
            </a:pPr>
            <a:r>
              <a:rPr lang="en-US" sz="2000" dirty="0" smtClean="0">
                <a:solidFill>
                  <a:srgbClr val="0070C0"/>
                </a:solidFill>
                <a:latin typeface="+mj-lt"/>
                <a:cs typeface="Times New Roman" pitchFamily="18" charset="0"/>
              </a:rPr>
              <a:t>Weak businesses require a disproportionate amount of managerial attention. </a:t>
            </a:r>
          </a:p>
          <a:p>
            <a:pPr lvl="8" algn="just">
              <a:buFont typeface="Wingdings" panose="05000000000000000000" pitchFamily="2" charset="2"/>
              <a:buChar char="ü"/>
            </a:pPr>
            <a:endParaRPr lang="en-US" sz="1200" dirty="0" smtClean="0">
              <a:solidFill>
                <a:srgbClr val="0070C0"/>
              </a:solidFill>
              <a:latin typeface="+mj-lt"/>
              <a:cs typeface="Times New Roman" pitchFamily="18" charset="0"/>
            </a:endParaRPr>
          </a:p>
          <a:p>
            <a:pPr marL="457200" lvl="1" indent="-457200" algn="just">
              <a:buFont typeface="Wingdings" panose="05000000000000000000" pitchFamily="2" charset="2"/>
              <a:buChar char="ü"/>
            </a:pPr>
            <a:r>
              <a:rPr lang="en-US" sz="2000" dirty="0" smtClean="0">
                <a:solidFill>
                  <a:srgbClr val="0070C0"/>
                </a:solidFill>
                <a:latin typeface="+mj-lt"/>
                <a:cs typeface="Times New Roman" pitchFamily="18" charset="0"/>
              </a:rPr>
              <a:t>Companies must carefully prune, harvest, or divest tired old businesses in order to release needed resources to other uses &amp; reduce costs. </a:t>
            </a:r>
          </a:p>
          <a:p>
            <a:pPr lvl="1" algn="just"/>
            <a:endParaRPr lang="en-US" sz="3200" dirty="0">
              <a:solidFill>
                <a:srgbClr val="0070C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48</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676400"/>
            <a:ext cx="8928992" cy="3840832"/>
          </a:xfrm>
        </p:spPr>
        <p:txBody>
          <a:bodyPr>
            <a:normAutofit/>
          </a:bodyPr>
          <a:lstStyle/>
          <a:p>
            <a:pPr marL="0" lvl="1" indent="0" algn="just">
              <a:buNone/>
            </a:pPr>
            <a:r>
              <a:rPr lang="en-US" sz="2200" dirty="0">
                <a:solidFill>
                  <a:srgbClr val="FF0000"/>
                </a:solidFill>
                <a:latin typeface="+mj-lt"/>
              </a:rPr>
              <a:t>ORGANIZATION &amp; ORGANIZATIONAL CULTURE</a:t>
            </a:r>
          </a:p>
          <a:p>
            <a:pPr marL="457200" lvl="1" indent="-457200" algn="just">
              <a:buFont typeface="Wingdings" panose="05000000000000000000" pitchFamily="2" charset="2"/>
              <a:buChar char="ü"/>
            </a:pPr>
            <a:r>
              <a:rPr lang="en-US" sz="2000" dirty="0">
                <a:solidFill>
                  <a:srgbClr val="0070C0"/>
                </a:solidFill>
                <a:latin typeface="+mj-lt"/>
                <a:cs typeface="Times New Roman" pitchFamily="18" charset="0"/>
              </a:rPr>
              <a:t>Strategic planning happens within the context of the organization. </a:t>
            </a:r>
          </a:p>
          <a:p>
            <a:pPr algn="just">
              <a:buFont typeface="Wingdings" panose="05000000000000000000" pitchFamily="2" charset="2"/>
              <a:buChar char="ü"/>
            </a:pPr>
            <a:endParaRPr lang="en-US" dirty="0" smtClean="0">
              <a:solidFill>
                <a:srgbClr val="7030A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A </a:t>
            </a:r>
            <a:r>
              <a:rPr lang="en-US" sz="2000" dirty="0">
                <a:solidFill>
                  <a:srgbClr val="C00000"/>
                </a:solidFill>
                <a:latin typeface="+mj-lt"/>
                <a:cs typeface="Times New Roman" pitchFamily="18" charset="0"/>
              </a:rPr>
              <a:t>company’s </a:t>
            </a:r>
            <a:r>
              <a:rPr lang="en-US" sz="2000" dirty="0">
                <a:solidFill>
                  <a:srgbClr val="C00000"/>
                </a:solidFill>
                <a:latin typeface="+mj-lt"/>
              </a:rPr>
              <a:t>organization</a:t>
            </a:r>
            <a:r>
              <a:rPr lang="en-US" sz="2000" dirty="0">
                <a:solidFill>
                  <a:srgbClr val="7030A0"/>
                </a:solidFill>
                <a:latin typeface="+mj-lt"/>
              </a:rPr>
              <a:t> </a:t>
            </a:r>
            <a:r>
              <a:rPr lang="en-US" sz="2000" dirty="0">
                <a:solidFill>
                  <a:srgbClr val="0070C0"/>
                </a:solidFill>
                <a:latin typeface="+mj-lt"/>
                <a:cs typeface="Times New Roman" pitchFamily="18" charset="0"/>
              </a:rPr>
              <a:t>consists of its </a:t>
            </a:r>
            <a:r>
              <a:rPr lang="en-US" sz="2000" dirty="0">
                <a:solidFill>
                  <a:srgbClr val="C00000"/>
                </a:solidFill>
                <a:latin typeface="+mj-lt"/>
                <a:cs typeface="Times New Roman" pitchFamily="18" charset="0"/>
              </a:rPr>
              <a:t>structures</a:t>
            </a:r>
            <a:r>
              <a:rPr lang="en-US" sz="2000" dirty="0">
                <a:solidFill>
                  <a:srgbClr val="0070C0"/>
                </a:solidFill>
                <a:latin typeface="+mj-lt"/>
                <a:cs typeface="Times New Roman" pitchFamily="18" charset="0"/>
              </a:rPr>
              <a:t>, </a:t>
            </a:r>
            <a:r>
              <a:rPr lang="en-US" sz="2000" dirty="0">
                <a:solidFill>
                  <a:srgbClr val="C00000"/>
                </a:solidFill>
                <a:latin typeface="+mj-lt"/>
                <a:cs typeface="Times New Roman" pitchFamily="18" charset="0"/>
              </a:rPr>
              <a:t>policies</a:t>
            </a:r>
            <a:r>
              <a:rPr lang="en-US" sz="2000" dirty="0">
                <a:solidFill>
                  <a:srgbClr val="0070C0"/>
                </a:solidFill>
                <a:latin typeface="+mj-lt"/>
                <a:cs typeface="Times New Roman" pitchFamily="18" charset="0"/>
              </a:rPr>
              <a:t>, &amp; </a:t>
            </a:r>
            <a:r>
              <a:rPr lang="en-US" sz="2000" dirty="0">
                <a:solidFill>
                  <a:srgbClr val="C00000"/>
                </a:solidFill>
                <a:latin typeface="+mj-lt"/>
                <a:cs typeface="Times New Roman" pitchFamily="18" charset="0"/>
              </a:rPr>
              <a:t>corporate</a:t>
            </a:r>
            <a:r>
              <a:rPr lang="en-US" sz="2000" dirty="0">
                <a:solidFill>
                  <a:srgbClr val="7030A0"/>
                </a:solidFill>
                <a:latin typeface="+mj-lt"/>
                <a:cs typeface="Times New Roman" pitchFamily="18" charset="0"/>
              </a:rPr>
              <a:t> </a:t>
            </a:r>
            <a:r>
              <a:rPr lang="en-US" sz="2000" dirty="0">
                <a:solidFill>
                  <a:srgbClr val="C00000"/>
                </a:solidFill>
                <a:latin typeface="+mj-lt"/>
                <a:cs typeface="Times New Roman" pitchFamily="18" charset="0"/>
              </a:rPr>
              <a:t>culture</a:t>
            </a:r>
            <a:r>
              <a:rPr lang="en-US" sz="2000" dirty="0">
                <a:solidFill>
                  <a:srgbClr val="0070C0"/>
                </a:solidFill>
                <a:latin typeface="+mj-lt"/>
                <a:cs typeface="Times New Roman" pitchFamily="18" charset="0"/>
              </a:rPr>
              <a:t>, all of which can become dysfunctional in a rapidly changing business environment. </a:t>
            </a:r>
          </a:p>
          <a:p>
            <a:pPr lvl="2" algn="just">
              <a:buFont typeface="Wingdings" panose="05000000000000000000" pitchFamily="2" charset="2"/>
              <a:buChar char="ü"/>
            </a:pPr>
            <a:r>
              <a:rPr lang="en-US" sz="1800" dirty="0">
                <a:solidFill>
                  <a:srgbClr val="7030A0"/>
                </a:solidFill>
                <a:latin typeface="+mj-lt"/>
                <a:cs typeface="Times New Roman" pitchFamily="18" charset="0"/>
              </a:rPr>
              <a:t>Although managers can change structures &amp; policies (</a:t>
            </a:r>
            <a:r>
              <a:rPr lang="en-US" sz="1800" dirty="0">
                <a:solidFill>
                  <a:srgbClr val="C00000"/>
                </a:solidFill>
                <a:latin typeface="+mj-lt"/>
                <a:cs typeface="Times New Roman" pitchFamily="18" charset="0"/>
              </a:rPr>
              <a:t>with difficulty</a:t>
            </a:r>
            <a:r>
              <a:rPr lang="en-US" sz="1800" dirty="0">
                <a:solidFill>
                  <a:srgbClr val="7030A0"/>
                </a:solidFill>
                <a:latin typeface="+mj-lt"/>
                <a:cs typeface="Times New Roman" pitchFamily="18" charset="0"/>
              </a:rPr>
              <a:t>), the company’s culture is very hard to change. </a:t>
            </a:r>
          </a:p>
          <a:p>
            <a:pPr lvl="2" algn="just">
              <a:buFont typeface="Wingdings" panose="05000000000000000000" pitchFamily="2" charset="2"/>
              <a:buChar char="ü"/>
            </a:pPr>
            <a:r>
              <a:rPr lang="en-US" sz="1800" dirty="0" smtClean="0">
                <a:solidFill>
                  <a:srgbClr val="7030A0"/>
                </a:solidFill>
                <a:latin typeface="+mj-lt"/>
                <a:cs typeface="Times New Roman" pitchFamily="18" charset="0"/>
              </a:rPr>
              <a:t>Adapting </a:t>
            </a:r>
            <a:r>
              <a:rPr lang="en-US" sz="1800" dirty="0">
                <a:solidFill>
                  <a:srgbClr val="7030A0"/>
                </a:solidFill>
                <a:latin typeface="+mj-lt"/>
                <a:cs typeface="Times New Roman" pitchFamily="18" charset="0"/>
              </a:rPr>
              <a:t>to culture is often the key to successfully implementing a new strategy.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49</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376519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5</a:t>
            </a:fld>
            <a:endParaRPr lang="en-US"/>
          </a:p>
        </p:txBody>
      </p:sp>
      <p:pic>
        <p:nvPicPr>
          <p:cNvPr id="1026" name="Picture 2" descr="Image result for value creation and delivery 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596" y="1815916"/>
            <a:ext cx="7272808" cy="473212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9044360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480792"/>
          </a:xfrm>
        </p:spPr>
        <p:txBody>
          <a:bodyPr>
            <a:normAutofit/>
          </a:bodyPr>
          <a:lstStyle/>
          <a:p>
            <a:pPr marL="0" lvl="1" indent="0" algn="just">
              <a:buNone/>
            </a:pPr>
            <a:r>
              <a:rPr lang="en-US" sz="2200" dirty="0">
                <a:solidFill>
                  <a:srgbClr val="FF0000"/>
                </a:solidFill>
                <a:latin typeface="+mj-lt"/>
              </a:rPr>
              <a:t>ORGANIZATION &amp; ORGANIZATIONAL </a:t>
            </a:r>
            <a:r>
              <a:rPr lang="en-US" sz="2200" dirty="0" smtClean="0">
                <a:solidFill>
                  <a:srgbClr val="FF0000"/>
                </a:solidFill>
                <a:latin typeface="+mj-lt"/>
              </a:rPr>
              <a:t>CULTURE …</a:t>
            </a:r>
            <a:endParaRPr lang="en-US" sz="2200" dirty="0">
              <a:solidFill>
                <a:srgbClr val="FF0000"/>
              </a:solidFill>
              <a:latin typeface="+mj-lt"/>
            </a:endParaRPr>
          </a:p>
          <a:p>
            <a:pPr lvl="1" algn="just">
              <a:buFont typeface="Wingdings" panose="05000000000000000000" pitchFamily="2" charset="2"/>
              <a:buChar char="ü"/>
            </a:pPr>
            <a:r>
              <a:rPr lang="en-US" sz="2200" dirty="0" smtClean="0">
                <a:solidFill>
                  <a:srgbClr val="C00000"/>
                </a:solidFill>
                <a:latin typeface="+mj-lt"/>
              </a:rPr>
              <a:t>The </a:t>
            </a:r>
            <a:r>
              <a:rPr lang="en-US" sz="2200" dirty="0">
                <a:solidFill>
                  <a:srgbClr val="C00000"/>
                </a:solidFill>
                <a:latin typeface="+mj-lt"/>
              </a:rPr>
              <a:t>Corporate Culture </a:t>
            </a:r>
            <a:r>
              <a:rPr lang="en-US" sz="2000" dirty="0">
                <a:solidFill>
                  <a:srgbClr val="0070C0"/>
                </a:solidFill>
                <a:latin typeface="+mj-lt"/>
                <a:cs typeface="Times New Roman" pitchFamily="18" charset="0"/>
              </a:rPr>
              <a:t>is the shared experiences, stories, beliefs, &amp; norms that characterize an organization. </a:t>
            </a:r>
          </a:p>
          <a:p>
            <a:pPr lvl="2" algn="just">
              <a:buFont typeface="Wingdings" panose="05000000000000000000" pitchFamily="2" charset="2"/>
              <a:buChar char="ü"/>
            </a:pPr>
            <a:r>
              <a:rPr lang="en-US" sz="1800" dirty="0">
                <a:solidFill>
                  <a:srgbClr val="7030A0"/>
                </a:solidFill>
                <a:latin typeface="+mj-lt"/>
                <a:cs typeface="Times New Roman" pitchFamily="18" charset="0"/>
              </a:rPr>
              <a:t>It </a:t>
            </a:r>
            <a:r>
              <a:rPr lang="en-US" sz="1800" dirty="0" smtClean="0">
                <a:solidFill>
                  <a:srgbClr val="7030A0"/>
                </a:solidFill>
                <a:latin typeface="+mj-lt"/>
                <a:cs typeface="Times New Roman" pitchFamily="18" charset="0"/>
              </a:rPr>
              <a:t>is the </a:t>
            </a:r>
            <a:r>
              <a:rPr lang="en-US" sz="1800" dirty="0">
                <a:solidFill>
                  <a:srgbClr val="7030A0"/>
                </a:solidFill>
                <a:latin typeface="+mj-lt"/>
                <a:cs typeface="Times New Roman" pitchFamily="18" charset="0"/>
              </a:rPr>
              <a:t>way people dress, talk to one another, &amp; greet customers within the organization.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50</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32194439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52600"/>
            <a:ext cx="8784976" cy="3548608"/>
          </a:xfrm>
        </p:spPr>
        <p:txBody>
          <a:bodyPr>
            <a:normAutofit/>
          </a:bodyPr>
          <a:lstStyle/>
          <a:p>
            <a:pPr marL="0" lvl="1" indent="0" algn="just">
              <a:buNone/>
            </a:pPr>
            <a:r>
              <a:rPr lang="en-US" sz="2200" dirty="0" smtClean="0">
                <a:solidFill>
                  <a:srgbClr val="FF0000"/>
                </a:solidFill>
                <a:latin typeface="+mj-lt"/>
              </a:rPr>
              <a:t>MARKETING INNOVATION </a:t>
            </a:r>
          </a:p>
          <a:p>
            <a:pPr marL="393192" lvl="1" indent="0" algn="just">
              <a:buNone/>
            </a:pPr>
            <a:r>
              <a:rPr lang="en-US" sz="2000" dirty="0" smtClean="0">
                <a:solidFill>
                  <a:srgbClr val="0070C0"/>
                </a:solidFill>
                <a:latin typeface="+mj-lt"/>
                <a:cs typeface="Times New Roman" pitchFamily="18" charset="0"/>
              </a:rPr>
              <a:t>Imaginative ideas on strategy exist in many places within a company. </a:t>
            </a:r>
          </a:p>
          <a:p>
            <a:pPr lvl="1" algn="just">
              <a:buFont typeface="Wingdings" panose="05000000000000000000" pitchFamily="2" charset="2"/>
              <a:buChar char="ü"/>
            </a:pPr>
            <a:endParaRPr lang="en-US" sz="1000" dirty="0" smtClean="0">
              <a:solidFill>
                <a:srgbClr val="002060"/>
              </a:solidFill>
              <a:latin typeface="Times New Roman" pitchFamily="18" charset="0"/>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Managers should </a:t>
            </a:r>
            <a:r>
              <a:rPr lang="en-US" sz="2000" dirty="0" smtClean="0">
                <a:solidFill>
                  <a:srgbClr val="C00000"/>
                </a:solidFill>
                <a:latin typeface="+mj-lt"/>
                <a:cs typeface="Times New Roman" pitchFamily="18" charset="0"/>
              </a:rPr>
              <a:t>identify</a:t>
            </a:r>
            <a:r>
              <a:rPr lang="en-US" sz="2000" dirty="0" smtClean="0">
                <a:solidFill>
                  <a:srgbClr val="0070C0"/>
                </a:solidFill>
                <a:latin typeface="+mj-lt"/>
                <a:cs typeface="Times New Roman" pitchFamily="18" charset="0"/>
              </a:rPr>
              <a:t> &amp; </a:t>
            </a:r>
            <a:r>
              <a:rPr lang="en-US" sz="2000" dirty="0" smtClean="0">
                <a:solidFill>
                  <a:srgbClr val="C00000"/>
                </a:solidFill>
                <a:latin typeface="+mj-lt"/>
                <a:cs typeface="Times New Roman" pitchFamily="18" charset="0"/>
              </a:rPr>
              <a:t>encourage</a:t>
            </a:r>
            <a:r>
              <a:rPr lang="en-US" sz="2000" dirty="0" smtClean="0">
                <a:solidFill>
                  <a:srgbClr val="0070C0"/>
                </a:solidFill>
                <a:latin typeface="+mj-lt"/>
                <a:cs typeface="Times New Roman" pitchFamily="18" charset="0"/>
              </a:rPr>
              <a:t> fresh ideas from </a:t>
            </a:r>
            <a:r>
              <a:rPr lang="en-US" sz="2000" dirty="0" smtClean="0">
                <a:solidFill>
                  <a:srgbClr val="C00000"/>
                </a:solidFill>
                <a:latin typeface="+mj-lt"/>
                <a:cs typeface="Times New Roman" pitchFamily="18" charset="0"/>
              </a:rPr>
              <a:t>three groups </a:t>
            </a:r>
            <a:r>
              <a:rPr lang="en-US" sz="2000" dirty="0" smtClean="0">
                <a:solidFill>
                  <a:srgbClr val="0070C0"/>
                </a:solidFill>
                <a:latin typeface="+mj-lt"/>
                <a:cs typeface="Times New Roman" pitchFamily="18" charset="0"/>
              </a:rPr>
              <a:t>that tend to be underrepresented in strategy making; </a:t>
            </a:r>
          </a:p>
          <a:p>
            <a:pPr marL="1124712" lvl="2" indent="-457200" algn="just">
              <a:buFont typeface="+mj-lt"/>
              <a:buAutoNum type="arabicPeriod"/>
            </a:pPr>
            <a:r>
              <a:rPr lang="en-US" sz="1800" dirty="0" smtClean="0">
                <a:solidFill>
                  <a:srgbClr val="7030A0"/>
                </a:solidFill>
                <a:latin typeface="+mj-lt"/>
                <a:cs typeface="Times New Roman" pitchFamily="18" charset="0"/>
              </a:rPr>
              <a:t>Employees with youthful perspectives, </a:t>
            </a:r>
          </a:p>
          <a:p>
            <a:pPr marL="1124712" lvl="2" indent="-457200" algn="just">
              <a:buFont typeface="+mj-lt"/>
              <a:buAutoNum type="arabicPeriod"/>
            </a:pPr>
            <a:r>
              <a:rPr lang="en-US" sz="1800" dirty="0" smtClean="0">
                <a:solidFill>
                  <a:srgbClr val="7030A0"/>
                </a:solidFill>
                <a:latin typeface="+mj-lt"/>
                <a:cs typeface="Times New Roman" pitchFamily="18" charset="0"/>
              </a:rPr>
              <a:t>Employees who are far removed from company headquarters, &amp; </a:t>
            </a:r>
          </a:p>
          <a:p>
            <a:pPr marL="1124712" lvl="2" indent="-457200" algn="just">
              <a:buFont typeface="+mj-lt"/>
              <a:buAutoNum type="arabicPeriod"/>
            </a:pPr>
            <a:r>
              <a:rPr lang="en-US" sz="1800" dirty="0" smtClean="0">
                <a:solidFill>
                  <a:srgbClr val="7030A0"/>
                </a:solidFill>
                <a:latin typeface="+mj-lt"/>
                <a:cs typeface="Times New Roman" pitchFamily="18" charset="0"/>
              </a:rPr>
              <a:t>Employees who are new to the industry</a:t>
            </a:r>
          </a:p>
        </p:txBody>
      </p:sp>
      <p:sp>
        <p:nvSpPr>
          <p:cNvPr id="4" name="Slide Number Placeholder 3"/>
          <p:cNvSpPr>
            <a:spLocks noGrp="1"/>
          </p:cNvSpPr>
          <p:nvPr>
            <p:ph type="sldNum" sz="quarter" idx="12"/>
          </p:nvPr>
        </p:nvSpPr>
        <p:spPr/>
        <p:txBody>
          <a:bodyPr/>
          <a:lstStyle/>
          <a:p>
            <a:fld id="{3C384F24-9843-4FFE-A06E-5D0DE5713CDD}" type="slidenum">
              <a:rPr lang="en-US" smtClean="0"/>
              <a:pPr/>
              <a:t>51</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3810000"/>
          </a:xfrm>
        </p:spPr>
        <p:txBody>
          <a:bodyPr>
            <a:normAutofit/>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Firms develop strategy by identifying &amp; selecting among different views of the future. </a:t>
            </a:r>
          </a:p>
          <a:p>
            <a:pPr lvl="1" algn="just">
              <a:buFont typeface="Wingdings" panose="05000000000000000000" pitchFamily="2" charset="2"/>
              <a:buChar char="ü"/>
            </a:pPr>
            <a:r>
              <a:rPr lang="en-US" sz="1800" dirty="0">
                <a:solidFill>
                  <a:srgbClr val="FF0000"/>
                </a:solidFill>
                <a:latin typeface="+mj-lt"/>
              </a:rPr>
              <a:t>SCENARIO ANALYSIS </a:t>
            </a:r>
            <a:r>
              <a:rPr lang="en-US" sz="1800" dirty="0">
                <a:solidFill>
                  <a:srgbClr val="7030A0"/>
                </a:solidFill>
                <a:latin typeface="+mj-lt"/>
                <a:cs typeface="Times New Roman" pitchFamily="18" charset="0"/>
              </a:rPr>
              <a:t>consists of developing plausible representations of a firm’s possible future that make different assumptions about forces driving the market &amp; that include different uncertainties. </a:t>
            </a:r>
            <a:endParaRPr lang="en-US" sz="1800" dirty="0" smtClean="0">
              <a:solidFill>
                <a:srgbClr val="7030A0"/>
              </a:solidFill>
              <a:latin typeface="+mj-lt"/>
              <a:cs typeface="Times New Roman" pitchFamily="18" charset="0"/>
            </a:endParaRPr>
          </a:p>
          <a:p>
            <a:pPr lvl="1" algn="just">
              <a:buFont typeface="Wingdings" panose="05000000000000000000" pitchFamily="2" charset="2"/>
              <a:buChar char="ü"/>
            </a:pPr>
            <a:endParaRPr lang="en-US" sz="1800" dirty="0">
              <a:solidFill>
                <a:srgbClr val="002060"/>
              </a:solidFill>
              <a:latin typeface="+mj-lt"/>
              <a:cs typeface="Times New Roman" pitchFamily="18" charset="0"/>
            </a:endParaRPr>
          </a:p>
          <a:p>
            <a:pPr algn="just">
              <a:buFont typeface="Wingdings" panose="05000000000000000000" pitchFamily="2" charset="2"/>
              <a:buChar char="ü"/>
            </a:pPr>
            <a:r>
              <a:rPr lang="en-US" sz="2000" dirty="0">
                <a:solidFill>
                  <a:srgbClr val="0070C0"/>
                </a:solidFill>
                <a:latin typeface="+mj-lt"/>
                <a:cs typeface="Times New Roman" pitchFamily="18" charset="0"/>
              </a:rPr>
              <a:t>Managers need to think through each scenario with the question; </a:t>
            </a:r>
          </a:p>
          <a:p>
            <a:pPr marL="667512" lvl="2" indent="0" algn="just">
              <a:buNone/>
            </a:pPr>
            <a:r>
              <a:rPr lang="en-US" sz="1200" b="1" dirty="0">
                <a:solidFill>
                  <a:srgbClr val="0070C0"/>
                </a:solidFill>
                <a:latin typeface="+mj-lt"/>
              </a:rPr>
              <a:t>		</a:t>
            </a:r>
            <a:r>
              <a:rPr lang="en-US" sz="1800" dirty="0">
                <a:solidFill>
                  <a:srgbClr val="FF0000"/>
                </a:solidFill>
                <a:latin typeface="+mj-lt"/>
              </a:rPr>
              <a:t>WHAT WILL WE DO IF IT HAPPENS?</a:t>
            </a:r>
          </a:p>
          <a:p>
            <a:pPr lvl="1" algn="just">
              <a:buFont typeface="Wingdings" panose="05000000000000000000" pitchFamily="2" charset="2"/>
              <a:buChar char="ü"/>
            </a:pPr>
            <a:r>
              <a:rPr lang="en-US" sz="1800" dirty="0">
                <a:solidFill>
                  <a:srgbClr val="7030A0"/>
                </a:solidFill>
                <a:latin typeface="+mj-lt"/>
                <a:cs typeface="Times New Roman" pitchFamily="18" charset="0"/>
              </a:rPr>
              <a:t>They need to adopt one scenario as the most probable &amp; watch for signposts that might confirm or disconfirm it. </a:t>
            </a:r>
          </a:p>
          <a:p>
            <a:endParaRPr lang="en-US" sz="2400" dirty="0">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52</a:t>
            </a:fld>
            <a:endParaRPr lang="en-US"/>
          </a:p>
        </p:txBody>
      </p:sp>
      <p:sp>
        <p:nvSpPr>
          <p:cNvPr id="5" name="Title 1"/>
          <p:cNvSpPr>
            <a:spLocks noGrp="1"/>
          </p:cNvSpPr>
          <p:nvPr>
            <p:ph type="title"/>
          </p:nvPr>
        </p:nvSpPr>
        <p:spPr>
          <a:xfrm>
            <a:off x="381000" y="762000"/>
            <a:ext cx="8458200" cy="780288"/>
          </a:xfrm>
        </p:spPr>
        <p:txBody>
          <a:bodyPr>
            <a:normAutofit/>
          </a:bodyPr>
          <a:lstStyle/>
          <a:p>
            <a:pPr algn="ctr"/>
            <a:r>
              <a:rPr lang="en-US" sz="4000" b="1" dirty="0" smtClean="0">
                <a:solidFill>
                  <a:srgbClr val="002060"/>
                </a:solidFill>
              </a:rPr>
              <a:t>Corporate &amp; Division Strategic Planning</a:t>
            </a:r>
            <a:endParaRPr lang="en-US" sz="4000" b="1" dirty="0">
              <a:solidFill>
                <a:srgbClr val="002060"/>
              </a:solidFill>
            </a:endParaRPr>
          </a:p>
        </p:txBody>
      </p:sp>
    </p:spTree>
    <p:extLst>
      <p:ext uri="{BB962C8B-B14F-4D97-AF65-F5344CB8AC3E}">
        <p14:creationId xmlns:p14="http://schemas.microsoft.com/office/powerpoint/2010/main" val="42723354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solidFill>
                  <a:srgbClr val="0070C0"/>
                </a:solidFill>
                <a:latin typeface="+mj-lt"/>
              </a:rPr>
              <a:t>Subjects to be covered in this chapter: </a:t>
            </a:r>
          </a:p>
          <a:p>
            <a:pPr marL="736092" lvl="1" indent="-342900">
              <a:buFont typeface="+mj-lt"/>
              <a:buAutoNum type="arabicParenR"/>
            </a:pPr>
            <a:r>
              <a:rPr lang="en-US" sz="1800" dirty="0">
                <a:solidFill>
                  <a:srgbClr val="7030A0"/>
                </a:solidFill>
                <a:latin typeface="+mj-lt"/>
              </a:rPr>
              <a:t>Marketing and Consumer value (4-14)</a:t>
            </a:r>
          </a:p>
          <a:p>
            <a:pPr marL="736092" lvl="1" indent="-342900">
              <a:buFont typeface="+mj-lt"/>
              <a:buAutoNum type="arabicParenR"/>
            </a:pPr>
            <a:r>
              <a:rPr lang="en-US" sz="1800" dirty="0">
                <a:solidFill>
                  <a:srgbClr val="C00000"/>
                </a:solidFill>
                <a:latin typeface="+mj-lt"/>
              </a:rPr>
              <a:t>Corporate and Division Strategic Planning </a:t>
            </a:r>
            <a:r>
              <a:rPr lang="en-US" sz="1800" dirty="0" smtClean="0">
                <a:solidFill>
                  <a:srgbClr val="C00000"/>
                </a:solidFill>
                <a:latin typeface="+mj-lt"/>
              </a:rPr>
              <a:t>(16-52)</a:t>
            </a:r>
            <a:endParaRPr lang="en-US" sz="1800" dirty="0">
              <a:solidFill>
                <a:srgbClr val="C00000"/>
              </a:solidFill>
              <a:latin typeface="+mj-lt"/>
            </a:endParaRPr>
          </a:p>
          <a:p>
            <a:pPr marL="736092" lvl="1" indent="-342900">
              <a:buFont typeface="+mj-lt"/>
              <a:buAutoNum type="arabicParenR"/>
            </a:pPr>
            <a:r>
              <a:rPr lang="en-US" sz="1800" dirty="0">
                <a:solidFill>
                  <a:srgbClr val="002060"/>
                </a:solidFill>
                <a:latin typeface="+mj-lt"/>
              </a:rPr>
              <a:t>Business Unit Strategic Planning (</a:t>
            </a:r>
            <a:r>
              <a:rPr lang="en-US" sz="1800" dirty="0" smtClean="0">
                <a:solidFill>
                  <a:srgbClr val="002060"/>
                </a:solidFill>
                <a:latin typeface="+mj-lt"/>
              </a:rPr>
              <a:t>54-75)</a:t>
            </a:r>
            <a:endParaRPr lang="en-US" sz="1800" dirty="0">
              <a:solidFill>
                <a:srgbClr val="002060"/>
              </a:solidFill>
              <a:latin typeface="+mj-lt"/>
            </a:endParaRPr>
          </a:p>
          <a:p>
            <a:pPr marL="736092" lvl="1" indent="-342900">
              <a:buFont typeface="+mj-lt"/>
              <a:buAutoNum type="arabicParenR"/>
            </a:pPr>
            <a:r>
              <a:rPr lang="en-US" sz="1800" dirty="0">
                <a:solidFill>
                  <a:srgbClr val="C00000"/>
                </a:solidFill>
                <a:latin typeface="+mj-lt"/>
              </a:rPr>
              <a:t>The Nature and Contents of Marketing Plan (74-84</a:t>
            </a:r>
            <a:r>
              <a:rPr lang="en-US" sz="1800" dirty="0" smtClean="0">
                <a:solidFill>
                  <a:srgbClr val="C00000"/>
                </a:solidFill>
                <a:latin typeface="+mj-lt"/>
              </a:rPr>
              <a:t>)</a:t>
            </a:r>
            <a:endParaRPr lang="en-US" sz="1800" dirty="0">
              <a:solidFill>
                <a:srgbClr val="C0000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53</a:t>
            </a:fld>
            <a:endParaRPr lang="en-US"/>
          </a:p>
        </p:txBody>
      </p:sp>
    </p:spTree>
    <p:extLst>
      <p:ext uri="{BB962C8B-B14F-4D97-AF65-F5344CB8AC3E}">
        <p14:creationId xmlns:p14="http://schemas.microsoft.com/office/powerpoint/2010/main" val="10843110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54</a:t>
            </a:fld>
            <a:endParaRPr lang="en-US"/>
          </a:p>
        </p:txBody>
      </p:sp>
      <p:sp>
        <p:nvSpPr>
          <p:cNvPr id="7"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pic>
        <p:nvPicPr>
          <p:cNvPr id="2" name="Picture 1"/>
          <p:cNvPicPr>
            <a:picLocks noChangeAspect="1"/>
          </p:cNvPicPr>
          <p:nvPr/>
        </p:nvPicPr>
        <p:blipFill>
          <a:blip r:embed="rId2"/>
          <a:stretch>
            <a:fillRect/>
          </a:stretch>
        </p:blipFill>
        <p:spPr>
          <a:xfrm>
            <a:off x="381000" y="2244343"/>
            <a:ext cx="8598987" cy="2408793"/>
          </a:xfrm>
          <a:prstGeom prst="rect">
            <a:avLst/>
          </a:prstGeom>
        </p:spPr>
      </p:pic>
      <p:pic>
        <p:nvPicPr>
          <p:cNvPr id="3" name="Picture 2"/>
          <p:cNvPicPr>
            <a:picLocks noChangeAspect="1"/>
          </p:cNvPicPr>
          <p:nvPr/>
        </p:nvPicPr>
        <p:blipFill>
          <a:blip r:embed="rId3"/>
          <a:stretch>
            <a:fillRect/>
          </a:stretch>
        </p:blipFill>
        <p:spPr>
          <a:xfrm>
            <a:off x="7334297" y="4649619"/>
            <a:ext cx="1638300" cy="847725"/>
          </a:xfrm>
          <a:prstGeom prst="rect">
            <a:avLst/>
          </a:prstGeom>
        </p:spPr>
      </p:pic>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3" y="1676400"/>
            <a:ext cx="8793084" cy="4572000"/>
          </a:xfrm>
        </p:spPr>
        <p:txBody>
          <a:bodyPr>
            <a:normAutofit/>
          </a:bodyPr>
          <a:lstStyle/>
          <a:p>
            <a:pPr marL="514350" lvl="1" indent="-514350" algn="just">
              <a:buFont typeface="+mj-lt"/>
              <a:buAutoNum type="romanUcPeriod"/>
            </a:pPr>
            <a:r>
              <a:rPr lang="en-US" sz="2200" dirty="0" smtClean="0">
                <a:solidFill>
                  <a:srgbClr val="FF0000"/>
                </a:solidFill>
                <a:latin typeface="+mj-lt"/>
              </a:rPr>
              <a:t>THE BUSINESS MISSION </a:t>
            </a:r>
          </a:p>
          <a:p>
            <a:pPr marL="511175" lvl="1" indent="-511175" algn="just">
              <a:buFont typeface="Wingdings" pitchFamily="2" charset="2"/>
              <a:buChar char="ü"/>
            </a:pPr>
            <a:r>
              <a:rPr lang="en-US" sz="2000" dirty="0" smtClean="0">
                <a:solidFill>
                  <a:srgbClr val="0070C0"/>
                </a:solidFill>
                <a:latin typeface="+mj-lt"/>
                <a:cs typeface="Times New Roman" pitchFamily="18" charset="0"/>
              </a:rPr>
              <a:t>Each business unit needs to define its specific mission within the boarder company mission. </a:t>
            </a:r>
          </a:p>
          <a:p>
            <a:pPr lvl="1" algn="just">
              <a:buFont typeface="Wingdings" pitchFamily="2" charset="2"/>
              <a:buChar char="ü"/>
            </a:pPr>
            <a:endParaRPr lang="en-US" sz="1600" dirty="0" smtClean="0">
              <a:solidFill>
                <a:srgbClr val="0070C0"/>
              </a:solidFill>
              <a:latin typeface="+mj-lt"/>
            </a:endParaRPr>
          </a:p>
          <a:p>
            <a:pPr lvl="1" algn="just">
              <a:buFont typeface="Wingdings" pitchFamily="2" charset="2"/>
              <a:buChar char="ü"/>
            </a:pPr>
            <a:endParaRPr lang="en-US" sz="1600" dirty="0">
              <a:solidFill>
                <a:srgbClr val="0070C0"/>
              </a:solidFill>
              <a:latin typeface="+mj-lt"/>
            </a:endParaRPr>
          </a:p>
          <a:p>
            <a:pPr marL="514350" lvl="1" indent="-514350" algn="just">
              <a:buFont typeface="+mj-lt"/>
              <a:buAutoNum type="romanUcPeriod" startAt="2"/>
            </a:pPr>
            <a:r>
              <a:rPr lang="en-US" sz="2200" dirty="0" smtClean="0">
                <a:solidFill>
                  <a:srgbClr val="FF0000"/>
                </a:solidFill>
                <a:latin typeface="+mj-lt"/>
              </a:rPr>
              <a:t>SWOT ANALYSIS </a:t>
            </a:r>
          </a:p>
          <a:p>
            <a:pPr marL="511175" lvl="1" indent="-511175" algn="just">
              <a:buFont typeface="Wingdings" panose="05000000000000000000" pitchFamily="2" charset="2"/>
              <a:buChar char="ü"/>
            </a:pPr>
            <a:r>
              <a:rPr lang="en-US" sz="2000" dirty="0" smtClean="0">
                <a:solidFill>
                  <a:srgbClr val="0070C0"/>
                </a:solidFill>
                <a:latin typeface="+mj-lt"/>
                <a:cs typeface="Times New Roman" pitchFamily="18" charset="0"/>
              </a:rPr>
              <a:t>The overall evaluation of company’s </a:t>
            </a:r>
            <a:r>
              <a:rPr lang="en-US" sz="2000" dirty="0" smtClean="0">
                <a:solidFill>
                  <a:srgbClr val="C00000"/>
                </a:solidFill>
                <a:latin typeface="+mj-lt"/>
                <a:cs typeface="Times New Roman" pitchFamily="18" charset="0"/>
              </a:rPr>
              <a:t>strengths</a:t>
            </a:r>
            <a:r>
              <a:rPr lang="en-US" sz="2000" dirty="0" smtClean="0">
                <a:solidFill>
                  <a:srgbClr val="0070C0"/>
                </a:solidFill>
                <a:latin typeface="+mj-lt"/>
                <a:cs typeface="Times New Roman" pitchFamily="18" charset="0"/>
              </a:rPr>
              <a:t>, </a:t>
            </a:r>
            <a:r>
              <a:rPr lang="en-US" sz="2000" dirty="0" smtClean="0">
                <a:solidFill>
                  <a:srgbClr val="C00000"/>
                </a:solidFill>
                <a:latin typeface="+mj-lt"/>
                <a:cs typeface="Times New Roman" pitchFamily="18" charset="0"/>
              </a:rPr>
              <a:t>weaknesses</a:t>
            </a:r>
            <a:r>
              <a:rPr lang="en-US" sz="2000" dirty="0" smtClean="0">
                <a:solidFill>
                  <a:srgbClr val="0070C0"/>
                </a:solidFill>
                <a:latin typeface="+mj-lt"/>
                <a:cs typeface="Times New Roman" pitchFamily="18" charset="0"/>
              </a:rPr>
              <a:t>, </a:t>
            </a:r>
            <a:r>
              <a:rPr lang="en-US" sz="2000" dirty="0" smtClean="0">
                <a:solidFill>
                  <a:srgbClr val="C00000"/>
                </a:solidFill>
                <a:latin typeface="+mj-lt"/>
                <a:cs typeface="Times New Roman" pitchFamily="18" charset="0"/>
              </a:rPr>
              <a:t>opportunities</a:t>
            </a:r>
            <a:r>
              <a:rPr lang="en-US" sz="2000" dirty="0" smtClean="0">
                <a:solidFill>
                  <a:srgbClr val="0070C0"/>
                </a:solidFill>
                <a:latin typeface="+mj-lt"/>
                <a:cs typeface="Times New Roman" pitchFamily="18" charset="0"/>
              </a:rPr>
              <a:t>, &amp; </a:t>
            </a:r>
            <a:r>
              <a:rPr lang="en-US" sz="2000" dirty="0" smtClean="0">
                <a:solidFill>
                  <a:srgbClr val="C00000"/>
                </a:solidFill>
                <a:latin typeface="+mj-lt"/>
                <a:cs typeface="Times New Roman" pitchFamily="18" charset="0"/>
              </a:rPr>
              <a:t>threats</a:t>
            </a:r>
            <a:r>
              <a:rPr lang="en-US" sz="2000" dirty="0" smtClean="0">
                <a:solidFill>
                  <a:srgbClr val="0070C0"/>
                </a:solidFill>
                <a:latin typeface="+mj-lt"/>
                <a:cs typeface="Times New Roman" pitchFamily="18" charset="0"/>
              </a:rPr>
              <a:t> is called SWOT analysis. </a:t>
            </a:r>
          </a:p>
          <a:p>
            <a:pPr marL="511175" lvl="1" indent="-511175" algn="just">
              <a:buFont typeface="Wingdings" panose="05000000000000000000" pitchFamily="2" charset="2"/>
              <a:buChar char="ü"/>
            </a:pPr>
            <a:r>
              <a:rPr lang="en-US" sz="2000" dirty="0" smtClean="0">
                <a:solidFill>
                  <a:srgbClr val="0070C0"/>
                </a:solidFill>
                <a:latin typeface="+mj-lt"/>
                <a:cs typeface="Times New Roman" pitchFamily="18" charset="0"/>
              </a:rPr>
              <a:t>It is a way of monitoring the external &amp; internal marketing environment. </a:t>
            </a:r>
          </a:p>
          <a:p>
            <a:pPr lvl="2" algn="just">
              <a:buFont typeface="Wingdings" pitchFamily="2" charset="2"/>
              <a:buChar char="ü"/>
            </a:pPr>
            <a:endParaRPr lang="en-US" sz="13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latin typeface="+mj-lt"/>
              </a:rPr>
              <a:pPr/>
              <a:t>55</a:t>
            </a:fld>
            <a:endParaRPr lang="en-US">
              <a:latin typeface="+mj-lt"/>
            </a:endParaRPr>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1" y="1752600"/>
            <a:ext cx="8793085" cy="3352800"/>
          </a:xfrm>
        </p:spPr>
        <p:txBody>
          <a:bodyPr>
            <a:normAutofit/>
          </a:bodyPr>
          <a:lstStyle/>
          <a:p>
            <a:pPr marL="0" lvl="1" indent="0" algn="just">
              <a:buNone/>
            </a:pPr>
            <a:r>
              <a:rPr lang="en-US" sz="2000" dirty="0">
                <a:solidFill>
                  <a:srgbClr val="C00000"/>
                </a:solidFill>
                <a:latin typeface="+mj-lt"/>
              </a:rPr>
              <a:t>External Environment (opportunities &amp; Threats) Analysis </a:t>
            </a:r>
          </a:p>
          <a:p>
            <a:pPr marL="457200" lvl="1" indent="-457200" algn="just">
              <a:buFont typeface="Wingdings" panose="05000000000000000000" pitchFamily="2" charset="2"/>
              <a:buChar char="ü"/>
            </a:pPr>
            <a:r>
              <a:rPr lang="en-US" sz="2000" dirty="0">
                <a:solidFill>
                  <a:srgbClr val="0070C0"/>
                </a:solidFill>
                <a:latin typeface="+mj-lt"/>
                <a:cs typeface="Times New Roman" pitchFamily="18" charset="0"/>
              </a:rPr>
              <a:t>A business unit must monitor key </a:t>
            </a:r>
            <a:r>
              <a:rPr lang="en-US" sz="2000" dirty="0">
                <a:solidFill>
                  <a:srgbClr val="FF0000"/>
                </a:solidFill>
                <a:latin typeface="+mj-lt"/>
              </a:rPr>
              <a:t>macro-environment forces </a:t>
            </a:r>
            <a:r>
              <a:rPr lang="en-US" sz="2000" dirty="0">
                <a:solidFill>
                  <a:srgbClr val="0070C0"/>
                </a:solidFill>
                <a:latin typeface="+mj-lt"/>
                <a:cs typeface="Times New Roman" pitchFamily="18" charset="0"/>
              </a:rPr>
              <a:t>&amp; significant </a:t>
            </a:r>
            <a:r>
              <a:rPr lang="en-US" sz="2000" dirty="0">
                <a:solidFill>
                  <a:srgbClr val="FF0000"/>
                </a:solidFill>
                <a:latin typeface="+mj-lt"/>
              </a:rPr>
              <a:t>micro-environment factors </a:t>
            </a:r>
            <a:r>
              <a:rPr lang="en-US" sz="2000" dirty="0">
                <a:solidFill>
                  <a:srgbClr val="0070C0"/>
                </a:solidFill>
                <a:latin typeface="+mj-lt"/>
                <a:cs typeface="Times New Roman" pitchFamily="18" charset="0"/>
              </a:rPr>
              <a:t>that affect its ability to earn profits. </a:t>
            </a:r>
            <a:endParaRPr lang="en-US" sz="2000" dirty="0" smtClean="0">
              <a:solidFill>
                <a:srgbClr val="0070C0"/>
              </a:solidFill>
              <a:latin typeface="+mj-lt"/>
              <a:cs typeface="Times New Roman" pitchFamily="18" charset="0"/>
            </a:endParaRPr>
          </a:p>
          <a:p>
            <a:pPr marL="457200" lvl="8" indent="-457200" algn="just">
              <a:buFont typeface="Wingdings" panose="05000000000000000000" pitchFamily="2" charset="2"/>
              <a:buChar char="ü"/>
            </a:pPr>
            <a:endParaRPr lang="en-US" sz="1200" dirty="0">
              <a:solidFill>
                <a:srgbClr val="002060"/>
              </a:solidFill>
              <a:latin typeface="+mj-lt"/>
              <a:cs typeface="Times New Roman" pitchFamily="18" charset="0"/>
            </a:endParaRPr>
          </a:p>
          <a:p>
            <a:pPr marL="457200" lvl="1" indent="-457200" algn="just">
              <a:buFont typeface="Wingdings" panose="05000000000000000000" pitchFamily="2" charset="2"/>
              <a:buChar char="ü"/>
            </a:pPr>
            <a:r>
              <a:rPr lang="en-US" sz="2000" dirty="0">
                <a:solidFill>
                  <a:srgbClr val="0070C0"/>
                </a:solidFill>
                <a:latin typeface="+mj-lt"/>
                <a:cs typeface="Times New Roman" pitchFamily="18" charset="0"/>
              </a:rPr>
              <a:t>The business unit should set up a marketing intelligence system to track trends &amp; important developments &amp; any related opportunities &amp; threats.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56</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34906861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1" y="1752600"/>
            <a:ext cx="8793085" cy="3836640"/>
          </a:xfrm>
        </p:spPr>
        <p:txBody>
          <a:bodyPr>
            <a:normAutofit/>
          </a:bodyPr>
          <a:lstStyle/>
          <a:p>
            <a:pPr marL="457200" indent="-457200" algn="just">
              <a:buFont typeface="Wingdings" panose="05000000000000000000" pitchFamily="2" charset="2"/>
              <a:buChar char="ü"/>
            </a:pPr>
            <a:r>
              <a:rPr lang="en-US" sz="2000" dirty="0">
                <a:solidFill>
                  <a:srgbClr val="0070C0"/>
                </a:solidFill>
                <a:latin typeface="+mj-lt"/>
                <a:cs typeface="Times New Roman" pitchFamily="18" charset="0"/>
              </a:rPr>
              <a:t>Good marketing is the art of finding, developing, &amp; profiting from these </a:t>
            </a:r>
            <a:r>
              <a:rPr lang="en-US" sz="2000" dirty="0">
                <a:solidFill>
                  <a:srgbClr val="C00000"/>
                </a:solidFill>
                <a:latin typeface="+mj-lt"/>
                <a:cs typeface="Times New Roman" pitchFamily="18" charset="0"/>
              </a:rPr>
              <a:t>opportunities</a:t>
            </a:r>
            <a:r>
              <a:rPr lang="en-US" sz="2000" dirty="0">
                <a:solidFill>
                  <a:srgbClr val="0070C0"/>
                </a:solidFill>
                <a:latin typeface="+mj-lt"/>
                <a:cs typeface="Times New Roman" pitchFamily="18" charset="0"/>
              </a:rPr>
              <a:t> &amp; </a:t>
            </a:r>
            <a:r>
              <a:rPr lang="en-US" sz="2000" dirty="0">
                <a:solidFill>
                  <a:srgbClr val="C00000"/>
                </a:solidFill>
                <a:latin typeface="+mj-lt"/>
                <a:cs typeface="Times New Roman" pitchFamily="18" charset="0"/>
              </a:rPr>
              <a:t>threats</a:t>
            </a:r>
            <a:r>
              <a:rPr lang="en-US" sz="2000" dirty="0">
                <a:solidFill>
                  <a:srgbClr val="0070C0"/>
                </a:solidFill>
                <a:latin typeface="+mj-lt"/>
                <a:cs typeface="Times New Roman" pitchFamily="18" charset="0"/>
              </a:rPr>
              <a:t>; </a:t>
            </a:r>
          </a:p>
          <a:p>
            <a:pPr lvl="1" algn="just">
              <a:buFont typeface="Wingdings" panose="05000000000000000000" pitchFamily="2" charset="2"/>
              <a:buChar char="ü"/>
            </a:pPr>
            <a:endParaRPr lang="en-US" sz="1800" dirty="0" smtClean="0">
              <a:solidFill>
                <a:srgbClr val="FF0000"/>
              </a:solidFill>
              <a:latin typeface="+mj-lt"/>
            </a:endParaRPr>
          </a:p>
          <a:p>
            <a:pPr algn="just">
              <a:buFont typeface="Wingdings" panose="05000000000000000000" pitchFamily="2" charset="2"/>
              <a:buChar char="ü"/>
            </a:pPr>
            <a:r>
              <a:rPr lang="en-US" sz="2000" dirty="0" smtClean="0">
                <a:solidFill>
                  <a:srgbClr val="FF0000"/>
                </a:solidFill>
                <a:latin typeface="+mj-lt"/>
              </a:rPr>
              <a:t>A</a:t>
            </a:r>
            <a:r>
              <a:rPr lang="en-US" sz="2000" dirty="0" smtClean="0">
                <a:solidFill>
                  <a:srgbClr val="0070C0"/>
                </a:solidFill>
                <a:latin typeface="+mj-lt"/>
              </a:rPr>
              <a:t> </a:t>
            </a:r>
            <a:r>
              <a:rPr lang="en-US" sz="2000" dirty="0">
                <a:solidFill>
                  <a:srgbClr val="FF0000"/>
                </a:solidFill>
                <a:latin typeface="+mj-lt"/>
              </a:rPr>
              <a:t>MARKETING</a:t>
            </a:r>
            <a:r>
              <a:rPr lang="en-US" sz="2000" dirty="0">
                <a:solidFill>
                  <a:srgbClr val="0070C0"/>
                </a:solidFill>
                <a:latin typeface="+mj-lt"/>
              </a:rPr>
              <a:t> </a:t>
            </a:r>
            <a:r>
              <a:rPr lang="en-US" sz="2000" dirty="0">
                <a:solidFill>
                  <a:srgbClr val="FF0000"/>
                </a:solidFill>
                <a:latin typeface="+mj-lt"/>
              </a:rPr>
              <a:t>OPPORTUNITY</a:t>
            </a:r>
            <a:r>
              <a:rPr lang="en-US" sz="2000" dirty="0">
                <a:solidFill>
                  <a:srgbClr val="0070C0"/>
                </a:solidFill>
                <a:latin typeface="+mj-lt"/>
              </a:rPr>
              <a:t> </a:t>
            </a:r>
            <a:r>
              <a:rPr lang="en-US" sz="2000" dirty="0">
                <a:solidFill>
                  <a:srgbClr val="0070C0"/>
                </a:solidFill>
                <a:latin typeface="+mj-lt"/>
                <a:cs typeface="Times New Roman" pitchFamily="18" charset="0"/>
              </a:rPr>
              <a:t>is an area of buyer need &amp; interest that a company has a high probability of profitably satisfying. </a:t>
            </a:r>
            <a:endParaRPr lang="en-US" sz="2000" dirty="0" smtClean="0">
              <a:solidFill>
                <a:srgbClr val="0070C0"/>
              </a:solidFill>
              <a:latin typeface="+mj-lt"/>
              <a:cs typeface="Times New Roman" pitchFamily="18" charset="0"/>
            </a:endParaRPr>
          </a:p>
          <a:p>
            <a:pPr lvl="8" algn="just">
              <a:buFont typeface="Wingdings" panose="05000000000000000000" pitchFamily="2" charset="2"/>
              <a:buChar char="ü"/>
            </a:pPr>
            <a:endParaRPr lang="en-US" sz="600" dirty="0" smtClean="0">
              <a:solidFill>
                <a:srgbClr val="002060"/>
              </a:solidFill>
              <a:latin typeface="+mj-lt"/>
              <a:cs typeface="Times New Roman" pitchFamily="18" charset="0"/>
            </a:endParaRPr>
          </a:p>
          <a:p>
            <a:pPr lvl="8" algn="just">
              <a:buFont typeface="Wingdings" panose="05000000000000000000" pitchFamily="2" charset="2"/>
              <a:buChar char="ü"/>
            </a:pPr>
            <a:endParaRPr lang="en-US" sz="600" dirty="0">
              <a:solidFill>
                <a:srgbClr val="002060"/>
              </a:solidFill>
              <a:latin typeface="+mj-lt"/>
              <a:cs typeface="Times New Roman" pitchFamily="18" charset="0"/>
            </a:endParaRPr>
          </a:p>
          <a:p>
            <a:pPr lvl="1" algn="just">
              <a:buFont typeface="Wingdings" panose="05000000000000000000" pitchFamily="2" charset="2"/>
              <a:buChar char="ü"/>
            </a:pPr>
            <a:endParaRPr lang="en-US" sz="1800" dirty="0" smtClean="0">
              <a:solidFill>
                <a:srgbClr val="FF0000"/>
              </a:solidFill>
              <a:latin typeface="+mj-lt"/>
            </a:endParaRPr>
          </a:p>
          <a:p>
            <a:pPr algn="just">
              <a:buFont typeface="Wingdings" panose="05000000000000000000" pitchFamily="2" charset="2"/>
              <a:buChar char="ü"/>
            </a:pPr>
            <a:r>
              <a:rPr lang="en-US" sz="2000" dirty="0" smtClean="0">
                <a:solidFill>
                  <a:srgbClr val="FF0000"/>
                </a:solidFill>
                <a:latin typeface="+mj-lt"/>
              </a:rPr>
              <a:t>AN</a:t>
            </a:r>
            <a:r>
              <a:rPr lang="en-US" sz="2000" dirty="0" smtClean="0">
                <a:solidFill>
                  <a:srgbClr val="0070C0"/>
                </a:solidFill>
                <a:latin typeface="+mj-lt"/>
              </a:rPr>
              <a:t> </a:t>
            </a:r>
            <a:r>
              <a:rPr lang="en-US" sz="2000" dirty="0">
                <a:solidFill>
                  <a:srgbClr val="FF0000"/>
                </a:solidFill>
                <a:latin typeface="+mj-lt"/>
              </a:rPr>
              <a:t>ENVIRONMENTAL</a:t>
            </a:r>
            <a:r>
              <a:rPr lang="en-US" sz="2000" dirty="0">
                <a:solidFill>
                  <a:srgbClr val="0070C0"/>
                </a:solidFill>
                <a:latin typeface="+mj-lt"/>
              </a:rPr>
              <a:t> </a:t>
            </a:r>
            <a:r>
              <a:rPr lang="en-US" sz="2000" dirty="0">
                <a:solidFill>
                  <a:srgbClr val="FF0000"/>
                </a:solidFill>
                <a:latin typeface="+mj-lt"/>
              </a:rPr>
              <a:t>THREAT</a:t>
            </a:r>
            <a:r>
              <a:rPr lang="en-US" sz="2000" dirty="0">
                <a:solidFill>
                  <a:srgbClr val="0070C0"/>
                </a:solidFill>
                <a:latin typeface="+mj-lt"/>
              </a:rPr>
              <a:t> </a:t>
            </a:r>
            <a:r>
              <a:rPr lang="en-US" sz="2000" dirty="0">
                <a:solidFill>
                  <a:srgbClr val="0070C0"/>
                </a:solidFill>
                <a:latin typeface="+mj-lt"/>
                <a:cs typeface="Times New Roman" pitchFamily="18" charset="0"/>
              </a:rPr>
              <a:t>is a challenge posed by an unfavorable trend or development that would lead, in the absence of defensive marketing action, to lower sales or profit. </a:t>
            </a:r>
          </a:p>
          <a:p>
            <a:pPr>
              <a:buFont typeface="Wingdings" panose="05000000000000000000" pitchFamily="2" charset="2"/>
              <a:buChar char="ü"/>
            </a:pPr>
            <a:endParaRPr lang="en-US" sz="2400" dirty="0">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57</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1335710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1" y="1752600"/>
            <a:ext cx="8793085" cy="4772744"/>
          </a:xfrm>
        </p:spPr>
        <p:txBody>
          <a:bodyPr>
            <a:normAutofit/>
          </a:bodyPr>
          <a:lstStyle/>
          <a:p>
            <a:pPr marL="457200" indent="-457200" algn="just">
              <a:buFont typeface="Wingdings" panose="05000000000000000000" pitchFamily="2" charset="2"/>
              <a:buChar char="ü"/>
            </a:pPr>
            <a:r>
              <a:rPr lang="en-US" sz="2000" dirty="0">
                <a:solidFill>
                  <a:srgbClr val="0070C0"/>
                </a:solidFill>
                <a:latin typeface="+mj-lt"/>
              </a:rPr>
              <a:t>To evaluate opportunities, companies can use </a:t>
            </a:r>
            <a:r>
              <a:rPr lang="en-US" sz="2000" dirty="0">
                <a:solidFill>
                  <a:srgbClr val="C00000"/>
                </a:solidFill>
                <a:latin typeface="+mj-lt"/>
              </a:rPr>
              <a:t>market</a:t>
            </a:r>
            <a:r>
              <a:rPr lang="en-US" sz="2000" dirty="0">
                <a:solidFill>
                  <a:srgbClr val="0070C0"/>
                </a:solidFill>
                <a:latin typeface="+mj-lt"/>
              </a:rPr>
              <a:t> </a:t>
            </a:r>
            <a:r>
              <a:rPr lang="en-US" sz="2000" dirty="0" smtClean="0">
                <a:solidFill>
                  <a:srgbClr val="C00000"/>
                </a:solidFill>
                <a:latin typeface="+mj-lt"/>
              </a:rPr>
              <a:t>opportunity analysis</a:t>
            </a:r>
            <a:r>
              <a:rPr lang="en-US" sz="2000" dirty="0" smtClean="0">
                <a:solidFill>
                  <a:srgbClr val="0070C0"/>
                </a:solidFill>
                <a:latin typeface="+mj-lt"/>
              </a:rPr>
              <a:t> </a:t>
            </a:r>
            <a:r>
              <a:rPr lang="en-US" sz="2000" dirty="0">
                <a:solidFill>
                  <a:srgbClr val="0070C0"/>
                </a:solidFill>
                <a:latin typeface="+mj-lt"/>
              </a:rPr>
              <a:t>(</a:t>
            </a:r>
            <a:r>
              <a:rPr lang="en-US" sz="2000" dirty="0">
                <a:solidFill>
                  <a:srgbClr val="C00000"/>
                </a:solidFill>
                <a:latin typeface="+mj-lt"/>
              </a:rPr>
              <a:t>MOA</a:t>
            </a:r>
            <a:r>
              <a:rPr lang="en-US" sz="2000" dirty="0">
                <a:solidFill>
                  <a:srgbClr val="0070C0"/>
                </a:solidFill>
                <a:latin typeface="+mj-lt"/>
              </a:rPr>
              <a:t>) to ask questions like</a:t>
            </a:r>
            <a:r>
              <a:rPr lang="en-US" sz="2000" dirty="0" smtClean="0">
                <a:solidFill>
                  <a:srgbClr val="0070C0"/>
                </a:solidFill>
                <a:latin typeface="+mj-lt"/>
              </a:rPr>
              <a:t>:</a:t>
            </a:r>
          </a:p>
          <a:p>
            <a:pPr marL="822960" lvl="1" indent="-457200" algn="just">
              <a:buFont typeface="+mj-lt"/>
              <a:buAutoNum type="arabicParenR"/>
            </a:pPr>
            <a:r>
              <a:rPr lang="en-US" sz="1800" dirty="0">
                <a:solidFill>
                  <a:srgbClr val="7030A0"/>
                </a:solidFill>
                <a:latin typeface="+mj-lt"/>
              </a:rPr>
              <a:t>Can we articulate the benefits convincingly to a defined target market(s</a:t>
            </a:r>
            <a:r>
              <a:rPr lang="en-US" sz="1800" dirty="0" smtClean="0">
                <a:solidFill>
                  <a:srgbClr val="7030A0"/>
                </a:solidFill>
                <a:latin typeface="+mj-lt"/>
              </a:rPr>
              <a:t>)?</a:t>
            </a:r>
            <a:endParaRPr lang="en-US" sz="1800" dirty="0">
              <a:solidFill>
                <a:srgbClr val="7030A0"/>
              </a:solidFill>
              <a:latin typeface="+mj-lt"/>
            </a:endParaRPr>
          </a:p>
          <a:p>
            <a:pPr marL="822960" lvl="1" indent="-457200" algn="just">
              <a:buFont typeface="+mj-lt"/>
              <a:buAutoNum type="arabicParenR"/>
            </a:pPr>
            <a:r>
              <a:rPr lang="en-US" sz="1800" dirty="0">
                <a:solidFill>
                  <a:srgbClr val="7030A0"/>
                </a:solidFill>
                <a:latin typeface="+mj-lt"/>
              </a:rPr>
              <a:t>Can we locate the target market(s) and reach them with cost-effective </a:t>
            </a:r>
            <a:r>
              <a:rPr lang="en-US" sz="1800" dirty="0" smtClean="0">
                <a:solidFill>
                  <a:srgbClr val="7030A0"/>
                </a:solidFill>
                <a:latin typeface="+mj-lt"/>
              </a:rPr>
              <a:t>media and </a:t>
            </a:r>
            <a:r>
              <a:rPr lang="en-US" sz="1800" dirty="0">
                <a:solidFill>
                  <a:srgbClr val="7030A0"/>
                </a:solidFill>
                <a:latin typeface="+mj-lt"/>
              </a:rPr>
              <a:t>trade channels</a:t>
            </a:r>
            <a:r>
              <a:rPr lang="en-US" sz="1800" dirty="0" smtClean="0">
                <a:solidFill>
                  <a:srgbClr val="7030A0"/>
                </a:solidFill>
                <a:latin typeface="+mj-lt"/>
              </a:rPr>
              <a:t>?</a:t>
            </a:r>
          </a:p>
          <a:p>
            <a:pPr marL="822960" lvl="1" indent="-457200" algn="just">
              <a:buFont typeface="+mj-lt"/>
              <a:buAutoNum type="arabicParenR"/>
            </a:pPr>
            <a:r>
              <a:rPr lang="en-US" sz="1800" dirty="0">
                <a:solidFill>
                  <a:srgbClr val="7030A0"/>
                </a:solidFill>
                <a:latin typeface="+mj-lt"/>
              </a:rPr>
              <a:t>Does our company possess or have access to the critical capabilities </a:t>
            </a:r>
            <a:r>
              <a:rPr lang="en-US" sz="1800" dirty="0" smtClean="0">
                <a:solidFill>
                  <a:srgbClr val="7030A0"/>
                </a:solidFill>
                <a:latin typeface="+mj-lt"/>
              </a:rPr>
              <a:t>and resources </a:t>
            </a:r>
            <a:r>
              <a:rPr lang="en-US" sz="1800" dirty="0">
                <a:solidFill>
                  <a:srgbClr val="7030A0"/>
                </a:solidFill>
                <a:latin typeface="+mj-lt"/>
              </a:rPr>
              <a:t>we need to deliver </a:t>
            </a:r>
            <a:r>
              <a:rPr lang="en-US" sz="1800" dirty="0" smtClean="0">
                <a:solidFill>
                  <a:srgbClr val="7030A0"/>
                </a:solidFill>
                <a:latin typeface="+mj-lt"/>
              </a:rPr>
              <a:t>the customer </a:t>
            </a:r>
            <a:r>
              <a:rPr lang="en-US" sz="1800" dirty="0">
                <a:solidFill>
                  <a:srgbClr val="7030A0"/>
                </a:solidFill>
                <a:latin typeface="+mj-lt"/>
              </a:rPr>
              <a:t>benefits</a:t>
            </a:r>
            <a:r>
              <a:rPr lang="en-US" sz="1800" dirty="0" smtClean="0">
                <a:solidFill>
                  <a:srgbClr val="7030A0"/>
                </a:solidFill>
                <a:latin typeface="+mj-lt"/>
              </a:rPr>
              <a:t>?</a:t>
            </a:r>
          </a:p>
          <a:p>
            <a:pPr marL="822960" lvl="1" indent="-457200" algn="just">
              <a:buFont typeface="+mj-lt"/>
              <a:buAutoNum type="arabicParenR"/>
            </a:pPr>
            <a:r>
              <a:rPr lang="en-US" sz="1800" dirty="0">
                <a:solidFill>
                  <a:srgbClr val="7030A0"/>
                </a:solidFill>
                <a:latin typeface="+mj-lt"/>
              </a:rPr>
              <a:t>Can we deliver the benefits better than any actual or potential </a:t>
            </a:r>
            <a:r>
              <a:rPr lang="en-US" sz="1800" dirty="0" smtClean="0">
                <a:solidFill>
                  <a:srgbClr val="7030A0"/>
                </a:solidFill>
                <a:latin typeface="+mj-lt"/>
              </a:rPr>
              <a:t>competitors?</a:t>
            </a:r>
            <a:endParaRPr lang="en-US" sz="1800" dirty="0">
              <a:solidFill>
                <a:srgbClr val="7030A0"/>
              </a:solidFill>
              <a:latin typeface="+mj-lt"/>
            </a:endParaRPr>
          </a:p>
          <a:p>
            <a:pPr marL="822960" lvl="1" indent="-457200" algn="just">
              <a:buFont typeface="+mj-lt"/>
              <a:buAutoNum type="arabicParenR"/>
            </a:pPr>
            <a:r>
              <a:rPr lang="en-US" sz="1800" dirty="0" smtClean="0">
                <a:solidFill>
                  <a:srgbClr val="7030A0"/>
                </a:solidFill>
                <a:latin typeface="+mj-lt"/>
              </a:rPr>
              <a:t>Will </a:t>
            </a:r>
            <a:r>
              <a:rPr lang="en-US" sz="1800" dirty="0">
                <a:solidFill>
                  <a:srgbClr val="7030A0"/>
                </a:solidFill>
                <a:latin typeface="+mj-lt"/>
              </a:rPr>
              <a:t>the financial rate of return meet or exceed our required threshold </a:t>
            </a:r>
            <a:r>
              <a:rPr lang="en-US" sz="1800" dirty="0" smtClean="0">
                <a:solidFill>
                  <a:srgbClr val="7030A0"/>
                </a:solidFill>
                <a:latin typeface="+mj-lt"/>
              </a:rPr>
              <a:t>for investment?</a:t>
            </a:r>
            <a:endParaRPr lang="en-US" sz="1800" dirty="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58</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5704444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59</a:t>
            </a:fld>
            <a:endParaRPr lang="en-US"/>
          </a:p>
        </p:txBody>
      </p:sp>
      <p:sp>
        <p:nvSpPr>
          <p:cNvPr id="7"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pic>
        <p:nvPicPr>
          <p:cNvPr id="3" name="Picture 2"/>
          <p:cNvPicPr>
            <a:picLocks noChangeAspect="1"/>
          </p:cNvPicPr>
          <p:nvPr/>
        </p:nvPicPr>
        <p:blipFill>
          <a:blip r:embed="rId2"/>
          <a:stretch>
            <a:fillRect/>
          </a:stretch>
        </p:blipFill>
        <p:spPr>
          <a:xfrm>
            <a:off x="179512" y="1812059"/>
            <a:ext cx="4464496" cy="2192079"/>
          </a:xfrm>
          <a:prstGeom prst="rect">
            <a:avLst/>
          </a:prstGeom>
        </p:spPr>
      </p:pic>
      <p:pic>
        <p:nvPicPr>
          <p:cNvPr id="5" name="Picture 4"/>
          <p:cNvPicPr>
            <a:picLocks noChangeAspect="1"/>
          </p:cNvPicPr>
          <p:nvPr/>
        </p:nvPicPr>
        <p:blipFill>
          <a:blip r:embed="rId3"/>
          <a:stretch>
            <a:fillRect/>
          </a:stretch>
        </p:blipFill>
        <p:spPr>
          <a:xfrm>
            <a:off x="3980652" y="4004138"/>
            <a:ext cx="5027761" cy="2233174"/>
          </a:xfrm>
          <a:prstGeom prst="rect">
            <a:avLst/>
          </a:prstGeom>
        </p:spPr>
      </p:pic>
      <p:pic>
        <p:nvPicPr>
          <p:cNvPr id="8" name="Picture 7"/>
          <p:cNvPicPr>
            <a:picLocks noChangeAspect="1"/>
          </p:cNvPicPr>
          <p:nvPr/>
        </p:nvPicPr>
        <p:blipFill>
          <a:blip r:embed="rId4"/>
          <a:stretch>
            <a:fillRect/>
          </a:stretch>
        </p:blipFill>
        <p:spPr>
          <a:xfrm>
            <a:off x="7020272" y="1988840"/>
            <a:ext cx="1476375" cy="723900"/>
          </a:xfrm>
          <a:prstGeom prst="rect">
            <a:avLst/>
          </a:prstGeom>
        </p:spPr>
      </p:pic>
    </p:spTree>
    <p:extLst>
      <p:ext uri="{BB962C8B-B14F-4D97-AF65-F5344CB8AC3E}">
        <p14:creationId xmlns:p14="http://schemas.microsoft.com/office/powerpoint/2010/main" val="970520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048000"/>
          </a:xfrm>
        </p:spPr>
        <p:txBody>
          <a:bodyPr>
            <a:normAutofit/>
          </a:bodyPr>
          <a:lstStyle/>
          <a:p>
            <a:pPr marL="0" lvl="1" indent="0">
              <a:buNone/>
            </a:pPr>
            <a:r>
              <a:rPr lang="en-US" b="1" dirty="0" smtClean="0">
                <a:solidFill>
                  <a:srgbClr val="FF0000"/>
                </a:solidFill>
                <a:latin typeface="+mj-lt"/>
              </a:rPr>
              <a:t>The Value Chain</a:t>
            </a:r>
          </a:p>
          <a:p>
            <a:pPr algn="just">
              <a:buFont typeface="Wingdings" panose="05000000000000000000" pitchFamily="2" charset="2"/>
              <a:buChar char="ü"/>
            </a:pPr>
            <a:r>
              <a:rPr lang="en-US" sz="2000" dirty="0" smtClean="0">
                <a:solidFill>
                  <a:srgbClr val="C00000"/>
                </a:solidFill>
                <a:latin typeface="+mj-lt"/>
              </a:rPr>
              <a:t>Michael Porter </a:t>
            </a:r>
            <a:r>
              <a:rPr lang="en-US" sz="2000" dirty="0" smtClean="0">
                <a:solidFill>
                  <a:srgbClr val="0070C0"/>
                </a:solidFill>
                <a:latin typeface="+mj-lt"/>
              </a:rPr>
              <a:t>of Harvard proposed the value chain as a tool for identifying ways to create more customer value. </a:t>
            </a:r>
          </a:p>
          <a:p>
            <a:pPr lvl="1" algn="just">
              <a:buFont typeface="Wingdings" panose="05000000000000000000" pitchFamily="2" charset="2"/>
              <a:buChar char="ü"/>
            </a:pPr>
            <a:r>
              <a:rPr lang="en-US" sz="1700" dirty="0" smtClean="0">
                <a:solidFill>
                  <a:srgbClr val="7030A0"/>
                </a:solidFill>
                <a:latin typeface="+mj-lt"/>
              </a:rPr>
              <a:t>Every firm is a synthesis of activities performed to design, produce, market, delver, &amp; support its product. </a:t>
            </a:r>
          </a:p>
          <a:p>
            <a:pPr lvl="1" algn="just">
              <a:buFont typeface="Wingdings" panose="05000000000000000000" pitchFamily="2" charset="2"/>
              <a:buChar char="ü"/>
            </a:pPr>
            <a:r>
              <a:rPr lang="en-US" sz="1700" dirty="0" smtClean="0">
                <a:solidFill>
                  <a:srgbClr val="7030A0"/>
                </a:solidFill>
                <a:latin typeface="+mj-lt"/>
              </a:rPr>
              <a:t>The value chain identifies nine strategically relevant activities, shown in the figure; </a:t>
            </a:r>
          </a:p>
          <a:p>
            <a:pPr lvl="2" algn="just">
              <a:buFont typeface="Wingdings" pitchFamily="2" charset="2"/>
              <a:buChar char="ü"/>
            </a:pPr>
            <a:endParaRPr lang="en-US" sz="1300" dirty="0">
              <a:solidFill>
                <a:srgbClr val="002060"/>
              </a:solidFill>
              <a:latin typeface="+mj-lt"/>
            </a:endParaRPr>
          </a:p>
        </p:txBody>
      </p:sp>
      <p:sp>
        <p:nvSpPr>
          <p:cNvPr id="7" name="Slide Number Placeholder 6"/>
          <p:cNvSpPr>
            <a:spLocks noGrp="1"/>
          </p:cNvSpPr>
          <p:nvPr>
            <p:ph type="sldNum" sz="quarter" idx="12"/>
          </p:nvPr>
        </p:nvSpPr>
        <p:spPr/>
        <p:txBody>
          <a:bodyPr/>
          <a:lstStyle/>
          <a:p>
            <a:fld id="{3C384F24-9843-4FFE-A06E-5D0DE5713CDD}" type="slidenum">
              <a:rPr lang="en-US" smtClean="0"/>
              <a:pPr/>
              <a:t>6</a:t>
            </a:fld>
            <a:endParaRPr lang="en-US"/>
          </a:p>
        </p:txBody>
      </p:sp>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031898"/>
            <a:ext cx="5238750" cy="2504702"/>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32832794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3" y="1828800"/>
            <a:ext cx="8865093" cy="4624536"/>
          </a:xfrm>
        </p:spPr>
        <p:txBody>
          <a:bodyPr>
            <a:normAutofit/>
          </a:bodyPr>
          <a:lstStyle/>
          <a:p>
            <a:pPr marL="0" lvl="1" indent="0" algn="just">
              <a:buNone/>
            </a:pPr>
            <a:r>
              <a:rPr lang="en-US" sz="2000" dirty="0" smtClean="0">
                <a:solidFill>
                  <a:srgbClr val="C00000"/>
                </a:solidFill>
                <a:latin typeface="+mj-lt"/>
              </a:rPr>
              <a:t>Internal Environment (strength &amp; weaknesses) Analysis</a:t>
            </a:r>
            <a:endParaRPr lang="en-US" sz="2000" dirty="0">
              <a:solidFill>
                <a:srgbClr val="C00000"/>
              </a:solidFill>
              <a:latin typeface="+mj-lt"/>
            </a:endParaRPr>
          </a:p>
          <a:p>
            <a:pPr lvl="1" algn="just">
              <a:buFont typeface="Wingdings" panose="05000000000000000000" pitchFamily="2" charset="2"/>
              <a:buChar char="ü"/>
            </a:pPr>
            <a:r>
              <a:rPr lang="en-US" sz="2000" dirty="0" smtClean="0">
                <a:solidFill>
                  <a:srgbClr val="0070C0"/>
                </a:solidFill>
                <a:latin typeface="+mj-lt"/>
                <a:cs typeface="Times New Roman" pitchFamily="18" charset="0"/>
              </a:rPr>
              <a:t>Businesses can evaluate their own strength &amp; weaknesses by using a “</a:t>
            </a:r>
            <a:r>
              <a:rPr lang="en-US" sz="1800" dirty="0" smtClean="0">
                <a:solidFill>
                  <a:srgbClr val="7030A0"/>
                </a:solidFill>
                <a:latin typeface="+mj-lt"/>
                <a:cs typeface="Times New Roman" pitchFamily="18" charset="0"/>
              </a:rPr>
              <a:t>Checklist for Performing Strengths/Weaknesses Analysis</a:t>
            </a:r>
            <a:r>
              <a:rPr lang="en-US" sz="2000" dirty="0" smtClean="0">
                <a:solidFill>
                  <a:srgbClr val="0070C0"/>
                </a:solidFill>
                <a:latin typeface="+mj-lt"/>
                <a:cs typeface="Times New Roman" pitchFamily="18" charset="0"/>
              </a:rPr>
              <a:t>”. </a:t>
            </a:r>
          </a:p>
          <a:p>
            <a:pPr algn="just">
              <a:buFont typeface="Wingdings" panose="05000000000000000000" pitchFamily="2" charset="2"/>
              <a:buChar char="ü"/>
            </a:pPr>
            <a:endParaRPr lang="en-US" sz="2400" dirty="0" smtClean="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The business doesn’t have to correct </a:t>
            </a:r>
            <a:r>
              <a:rPr lang="en-US" sz="2000" dirty="0" smtClean="0">
                <a:solidFill>
                  <a:srgbClr val="FF0000"/>
                </a:solidFill>
                <a:latin typeface="+mj-lt"/>
              </a:rPr>
              <a:t>all </a:t>
            </a:r>
            <a:r>
              <a:rPr lang="en-US" sz="2000" dirty="0" smtClean="0">
                <a:solidFill>
                  <a:srgbClr val="0070C0"/>
                </a:solidFill>
                <a:latin typeface="+mj-lt"/>
                <a:cs typeface="Times New Roman" pitchFamily="18" charset="0"/>
              </a:rPr>
              <a:t>its weaknesses, nor should it gloat about all its strengths. </a:t>
            </a:r>
          </a:p>
          <a:p>
            <a:pPr lvl="1" algn="just">
              <a:buFont typeface="Wingdings" panose="05000000000000000000" pitchFamily="2" charset="2"/>
              <a:buChar char="ü"/>
            </a:pPr>
            <a:r>
              <a:rPr lang="en-US" sz="1800" dirty="0" smtClean="0">
                <a:solidFill>
                  <a:srgbClr val="7030A0"/>
                </a:solidFill>
                <a:latin typeface="+mj-lt"/>
                <a:cs typeface="Times New Roman" pitchFamily="18" charset="0"/>
              </a:rPr>
              <a:t>The big question is whether the firm should limit itself to those opportunities for which it possesses the required strengths, or consider those that might require it to find or develop new strengths.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60</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384F24-9843-4FFE-A06E-5D0DE5713CDD}" type="slidenum">
              <a:rPr lang="en-US" smtClean="0"/>
              <a:pPr/>
              <a:t>61</a:t>
            </a:fld>
            <a:endParaRPr lang="en-US"/>
          </a:p>
        </p:txBody>
      </p:sp>
      <p:pic>
        <p:nvPicPr>
          <p:cNvPr id="5" name="Picture 4"/>
          <p:cNvPicPr>
            <a:picLocks noChangeAspect="1"/>
          </p:cNvPicPr>
          <p:nvPr/>
        </p:nvPicPr>
        <p:blipFill>
          <a:blip r:embed="rId2"/>
          <a:stretch>
            <a:fillRect/>
          </a:stretch>
        </p:blipFill>
        <p:spPr>
          <a:xfrm>
            <a:off x="835830" y="692696"/>
            <a:ext cx="7056784" cy="6150777"/>
          </a:xfrm>
          <a:prstGeom prst="rect">
            <a:avLst/>
          </a:prstGeom>
        </p:spPr>
      </p:pic>
    </p:spTree>
    <p:extLst>
      <p:ext uri="{BB962C8B-B14F-4D97-AF65-F5344CB8AC3E}">
        <p14:creationId xmlns:p14="http://schemas.microsoft.com/office/powerpoint/2010/main" val="14861764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30680"/>
            <a:ext cx="8229600" cy="4389120"/>
          </a:xfrm>
        </p:spPr>
        <p:txBody>
          <a:bodyPr/>
          <a:lstStyle/>
          <a:p>
            <a:pPr marL="514350" lvl="1" indent="-514350" algn="just">
              <a:buFont typeface="+mj-lt"/>
              <a:buAutoNum type="romanUcPeriod" startAt="3"/>
            </a:pPr>
            <a:r>
              <a:rPr lang="en-US" sz="2200" dirty="0">
                <a:solidFill>
                  <a:srgbClr val="FF0000"/>
                </a:solidFill>
                <a:latin typeface="+mj-lt"/>
              </a:rPr>
              <a:t>GOAL FORMULATION </a:t>
            </a:r>
          </a:p>
          <a:p>
            <a:pPr lvl="2" algn="just">
              <a:buFont typeface="Wingdings" panose="05000000000000000000" pitchFamily="2" charset="2"/>
              <a:buChar char="ü"/>
            </a:pPr>
            <a:r>
              <a:rPr lang="en-US" sz="2000" dirty="0">
                <a:solidFill>
                  <a:srgbClr val="0070C0"/>
                </a:solidFill>
                <a:latin typeface="+mj-lt"/>
                <a:cs typeface="Times New Roman" pitchFamily="18" charset="0"/>
              </a:rPr>
              <a:t>Goals are objectives that are specific with respect to magnitude &amp; time. </a:t>
            </a:r>
          </a:p>
          <a:p>
            <a:pPr lvl="2" algn="just">
              <a:buFont typeface="Wingdings" panose="05000000000000000000" pitchFamily="2" charset="2"/>
              <a:buChar char="ü"/>
            </a:pPr>
            <a:r>
              <a:rPr lang="en-US" sz="2000" dirty="0">
                <a:solidFill>
                  <a:srgbClr val="0070C0"/>
                </a:solidFill>
                <a:latin typeface="+mj-lt"/>
                <a:cs typeface="Times New Roman" pitchFamily="18" charset="0"/>
              </a:rPr>
              <a:t>Most business units pursue a mix of objectives, including profitability, sales growth, market share improvement, etc. </a:t>
            </a:r>
            <a:endParaRPr lang="en-US" sz="2000" dirty="0" smtClean="0">
              <a:solidFill>
                <a:srgbClr val="0070C0"/>
              </a:solidFill>
              <a:latin typeface="+mj-lt"/>
              <a:cs typeface="Times New Roman" pitchFamily="18" charset="0"/>
            </a:endParaRPr>
          </a:p>
          <a:p>
            <a:pPr lvl="2" algn="just">
              <a:buFont typeface="Wingdings" panose="05000000000000000000" pitchFamily="2" charset="2"/>
              <a:buChar char="ü"/>
            </a:pPr>
            <a:endParaRPr lang="en-US" sz="2000" dirty="0">
              <a:solidFill>
                <a:srgbClr val="0070C0"/>
              </a:solidFill>
              <a:latin typeface="+mj-lt"/>
              <a:cs typeface="Times New Roman" pitchFamily="18" charset="0"/>
            </a:endParaRPr>
          </a:p>
          <a:p>
            <a:pPr marL="246063" lvl="1" indent="-246063" algn="just">
              <a:buFont typeface="Wingdings" panose="05000000000000000000" pitchFamily="2" charset="2"/>
              <a:buChar char="ü"/>
            </a:pPr>
            <a:r>
              <a:rPr lang="en-US" sz="2000" dirty="0">
                <a:solidFill>
                  <a:srgbClr val="0070C0"/>
                </a:solidFill>
                <a:latin typeface="+mj-lt"/>
                <a:cs typeface="Times New Roman" pitchFamily="18" charset="0"/>
              </a:rPr>
              <a:t>The business unit sets these objectives and then </a:t>
            </a:r>
            <a:r>
              <a:rPr lang="en-US" sz="2000" dirty="0" smtClean="0">
                <a:solidFill>
                  <a:srgbClr val="C00000"/>
                </a:solidFill>
                <a:latin typeface="+mj-lt"/>
                <a:cs typeface="Times New Roman" pitchFamily="18" charset="0"/>
              </a:rPr>
              <a:t>Management by Objectives</a:t>
            </a:r>
            <a:r>
              <a:rPr lang="en-US" sz="2000" dirty="0" smtClean="0">
                <a:solidFill>
                  <a:srgbClr val="0070C0"/>
                </a:solidFill>
                <a:latin typeface="+mj-lt"/>
                <a:cs typeface="Times New Roman" pitchFamily="18" charset="0"/>
              </a:rPr>
              <a:t> </a:t>
            </a:r>
            <a:r>
              <a:rPr lang="en-US" sz="2000" dirty="0">
                <a:solidFill>
                  <a:srgbClr val="0070C0"/>
                </a:solidFill>
                <a:latin typeface="+mj-lt"/>
                <a:cs typeface="Times New Roman" pitchFamily="18" charset="0"/>
              </a:rPr>
              <a:t>(</a:t>
            </a:r>
            <a:r>
              <a:rPr lang="en-US" sz="2000" dirty="0">
                <a:solidFill>
                  <a:srgbClr val="C00000"/>
                </a:solidFill>
                <a:latin typeface="+mj-lt"/>
                <a:cs typeface="Times New Roman" pitchFamily="18" charset="0"/>
              </a:rPr>
              <a:t>MBO</a:t>
            </a:r>
            <a:r>
              <a:rPr lang="en-US" sz="2000" dirty="0">
                <a:solidFill>
                  <a:srgbClr val="0070C0"/>
                </a:solidFill>
                <a:latin typeface="+mj-lt"/>
                <a:cs typeface="Times New Roman" pitchFamily="18" charset="0"/>
              </a:rPr>
              <a:t>). </a:t>
            </a:r>
          </a:p>
          <a:p>
            <a:endParaRPr lang="en-US" dirty="0">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62</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40740654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1" y="1600200"/>
            <a:ext cx="8793085" cy="3733800"/>
          </a:xfrm>
        </p:spPr>
        <p:txBody>
          <a:bodyPr>
            <a:normAutofit/>
          </a:bodyPr>
          <a:lstStyle/>
          <a:p>
            <a:pPr algn="just">
              <a:buFont typeface="Wingdings" panose="05000000000000000000" pitchFamily="2" charset="2"/>
              <a:buChar char="ü"/>
            </a:pPr>
            <a:r>
              <a:rPr lang="en-US" sz="2000" dirty="0" smtClean="0">
                <a:solidFill>
                  <a:srgbClr val="0070C0"/>
                </a:solidFill>
                <a:latin typeface="+mj-lt"/>
                <a:cs typeface="Times New Roman" pitchFamily="18" charset="0"/>
              </a:rPr>
              <a:t>For an MBO system to work, the unit’s objectives must meet four criteria; </a:t>
            </a:r>
          </a:p>
          <a:p>
            <a:pPr marL="850392" lvl="1" indent="-457200" algn="just">
              <a:buFont typeface="+mj-lt"/>
              <a:buAutoNum type="arabicParenR"/>
            </a:pPr>
            <a:r>
              <a:rPr lang="en-US" sz="1800" dirty="0" smtClean="0">
                <a:solidFill>
                  <a:srgbClr val="7030A0"/>
                </a:solidFill>
                <a:latin typeface="+mj-lt"/>
                <a:cs typeface="Times New Roman" pitchFamily="18" charset="0"/>
              </a:rPr>
              <a:t>They must be arranged hierarchically, from the most to the least important. </a:t>
            </a:r>
          </a:p>
          <a:p>
            <a:pPr marL="850392" lvl="1" indent="-457200" algn="just">
              <a:buFont typeface="+mj-lt"/>
              <a:buAutoNum type="arabicParenR"/>
            </a:pPr>
            <a:r>
              <a:rPr lang="en-US" sz="1800" dirty="0" smtClean="0">
                <a:solidFill>
                  <a:srgbClr val="7030A0"/>
                </a:solidFill>
                <a:latin typeface="+mj-lt"/>
                <a:cs typeface="Times New Roman" pitchFamily="18" charset="0"/>
              </a:rPr>
              <a:t>Objectives should be quantitative whenever possible. </a:t>
            </a:r>
          </a:p>
          <a:p>
            <a:pPr marL="850392" lvl="1" indent="-457200" algn="just">
              <a:buFont typeface="+mj-lt"/>
              <a:buAutoNum type="arabicParenR"/>
            </a:pPr>
            <a:r>
              <a:rPr lang="en-US" sz="1800" dirty="0" smtClean="0">
                <a:solidFill>
                  <a:srgbClr val="7030A0"/>
                </a:solidFill>
                <a:latin typeface="+mj-lt"/>
                <a:cs typeface="Times New Roman" pitchFamily="18" charset="0"/>
              </a:rPr>
              <a:t>Objectives should be realistic. </a:t>
            </a:r>
          </a:p>
          <a:p>
            <a:pPr marL="850392" lvl="1" indent="-457200" algn="just">
              <a:buFont typeface="+mj-lt"/>
              <a:buAutoNum type="arabicParenR"/>
            </a:pPr>
            <a:r>
              <a:rPr lang="en-US" sz="1800" dirty="0" smtClean="0">
                <a:solidFill>
                  <a:srgbClr val="7030A0"/>
                </a:solidFill>
                <a:latin typeface="+mj-lt"/>
                <a:cs typeface="Times New Roman" pitchFamily="18" charset="0"/>
              </a:rPr>
              <a:t>Objectives must be consistent. </a:t>
            </a:r>
          </a:p>
          <a:p>
            <a:pPr lvl="8" algn="just"/>
            <a:endParaRPr lang="en-US" dirty="0">
              <a:solidFill>
                <a:srgbClr val="0070C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63</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9280"/>
            <a:ext cx="8229600" cy="4389120"/>
          </a:xfrm>
        </p:spPr>
        <p:txBody>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There are important trade-offs in goal formulation, like </a:t>
            </a:r>
          </a:p>
          <a:p>
            <a:pPr marL="850392" lvl="1" indent="-457200" algn="just">
              <a:buFont typeface="+mj-lt"/>
              <a:buAutoNum type="arabicParenR"/>
            </a:pPr>
            <a:r>
              <a:rPr lang="en-US" sz="1800" dirty="0">
                <a:solidFill>
                  <a:srgbClr val="7030A0"/>
                </a:solidFill>
                <a:latin typeface="+mj-lt"/>
                <a:cs typeface="Times New Roman" pitchFamily="18" charset="0"/>
              </a:rPr>
              <a:t>Short-term profit vs. Long-term growth,</a:t>
            </a:r>
          </a:p>
          <a:p>
            <a:pPr marL="850392" lvl="1" indent="-457200" algn="just">
              <a:buFont typeface="+mj-lt"/>
              <a:buAutoNum type="arabicParenR"/>
            </a:pPr>
            <a:r>
              <a:rPr lang="en-US" sz="1800" dirty="0">
                <a:solidFill>
                  <a:srgbClr val="7030A0"/>
                </a:solidFill>
                <a:latin typeface="+mj-lt"/>
                <a:cs typeface="Times New Roman" pitchFamily="18" charset="0"/>
              </a:rPr>
              <a:t>Deep penetration of existing markets vs. developing new markets, </a:t>
            </a:r>
          </a:p>
          <a:p>
            <a:pPr marL="850392" lvl="1" indent="-457200" algn="just">
              <a:buFont typeface="+mj-lt"/>
              <a:buAutoNum type="arabicParenR"/>
            </a:pPr>
            <a:r>
              <a:rPr lang="en-US" sz="1800" dirty="0">
                <a:solidFill>
                  <a:srgbClr val="7030A0"/>
                </a:solidFill>
                <a:latin typeface="+mj-lt"/>
                <a:cs typeface="Times New Roman" pitchFamily="18" charset="0"/>
              </a:rPr>
              <a:t>Profit goals vs. nonprofit goals, </a:t>
            </a:r>
          </a:p>
          <a:p>
            <a:pPr marL="850392" lvl="1" indent="-457200" algn="just">
              <a:buFont typeface="+mj-lt"/>
              <a:buAutoNum type="arabicParenR"/>
            </a:pPr>
            <a:r>
              <a:rPr lang="en-US" sz="1800" dirty="0" smtClean="0">
                <a:solidFill>
                  <a:srgbClr val="7030A0"/>
                </a:solidFill>
                <a:latin typeface="+mj-lt"/>
                <a:cs typeface="Times New Roman" pitchFamily="18" charset="0"/>
              </a:rPr>
              <a:t>High-growth </a:t>
            </a:r>
            <a:r>
              <a:rPr lang="en-US" sz="1800" dirty="0">
                <a:solidFill>
                  <a:srgbClr val="7030A0"/>
                </a:solidFill>
                <a:latin typeface="+mj-lt"/>
                <a:cs typeface="Times New Roman" pitchFamily="18" charset="0"/>
              </a:rPr>
              <a:t>vs. low risks, etc. </a:t>
            </a:r>
          </a:p>
          <a:p>
            <a:pPr marL="223838" lvl="2" indent="0" algn="just">
              <a:buNone/>
            </a:pPr>
            <a:endParaRPr lang="en-US" sz="1300" dirty="0" smtClean="0">
              <a:solidFill>
                <a:srgbClr val="0070C0"/>
              </a:solidFill>
              <a:latin typeface="+mj-lt"/>
            </a:endParaRPr>
          </a:p>
          <a:p>
            <a:pPr marL="223838" lvl="2" indent="0" algn="just">
              <a:buNone/>
            </a:pPr>
            <a:endParaRPr lang="en-US" sz="1300" dirty="0">
              <a:solidFill>
                <a:srgbClr val="0070C0"/>
              </a:solidFill>
              <a:latin typeface="+mj-lt"/>
            </a:endParaRPr>
          </a:p>
          <a:p>
            <a:pPr marL="223838" lvl="2" indent="0" algn="just">
              <a:buNone/>
            </a:pPr>
            <a:endParaRPr lang="en-US" sz="1300" dirty="0">
              <a:solidFill>
                <a:srgbClr val="0070C0"/>
              </a:solidFill>
              <a:latin typeface="+mj-lt"/>
            </a:endParaRPr>
          </a:p>
          <a:p>
            <a:pPr marL="223838" lvl="2" indent="0" algn="ctr">
              <a:buNone/>
            </a:pPr>
            <a:r>
              <a:rPr lang="en-US" sz="1800" dirty="0">
                <a:solidFill>
                  <a:srgbClr val="C00000"/>
                </a:solidFill>
                <a:latin typeface="+mj-lt"/>
                <a:cs typeface="Tahoma" pitchFamily="34" charset="0"/>
              </a:rPr>
              <a:t>EACH OF THE ABOVE SHOICE REQUIRES A DIFFERENT MARKETING STRATEGY.</a:t>
            </a:r>
          </a:p>
          <a:p>
            <a:endParaRPr lang="en-US" dirty="0"/>
          </a:p>
        </p:txBody>
      </p:sp>
      <p:sp>
        <p:nvSpPr>
          <p:cNvPr id="4" name="Slide Number Placeholder 3"/>
          <p:cNvSpPr>
            <a:spLocks noGrp="1"/>
          </p:cNvSpPr>
          <p:nvPr>
            <p:ph type="sldNum" sz="quarter" idx="12"/>
          </p:nvPr>
        </p:nvSpPr>
        <p:spPr/>
        <p:txBody>
          <a:bodyPr/>
          <a:lstStyle/>
          <a:p>
            <a:fld id="{3C384F24-9843-4FFE-A06E-5D0DE5713CDD}" type="slidenum">
              <a:rPr lang="en-US" smtClean="0"/>
              <a:pPr/>
              <a:t>64</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14359938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276600"/>
          </a:xfrm>
        </p:spPr>
        <p:txBody>
          <a:bodyPr>
            <a:normAutofit/>
          </a:bodyPr>
          <a:lstStyle/>
          <a:p>
            <a:pPr marL="514350" lvl="1" indent="-514350" algn="just">
              <a:buFont typeface="+mj-lt"/>
              <a:buAutoNum type="romanUcPeriod" startAt="4"/>
            </a:pPr>
            <a:r>
              <a:rPr lang="en-US" sz="2200" dirty="0" smtClean="0">
                <a:solidFill>
                  <a:srgbClr val="FF0000"/>
                </a:solidFill>
                <a:latin typeface="+mj-lt"/>
              </a:rPr>
              <a:t>STRATEGY FORMULATION </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Goals indicate what a business unit wants to achieve;</a:t>
            </a:r>
            <a:r>
              <a:rPr lang="en-US" sz="2000" dirty="0" smtClean="0">
                <a:solidFill>
                  <a:srgbClr val="0070C0"/>
                </a:solidFill>
                <a:latin typeface="+mj-lt"/>
              </a:rPr>
              <a:t> </a:t>
            </a:r>
            <a:r>
              <a:rPr lang="en-US" sz="2000" dirty="0" smtClean="0">
                <a:solidFill>
                  <a:srgbClr val="C00000"/>
                </a:solidFill>
                <a:latin typeface="+mj-lt"/>
              </a:rPr>
              <a:t>strategy </a:t>
            </a:r>
            <a:r>
              <a:rPr lang="en-US" sz="2000" dirty="0" smtClean="0">
                <a:solidFill>
                  <a:srgbClr val="0070C0"/>
                </a:solidFill>
                <a:latin typeface="+mj-lt"/>
                <a:cs typeface="Times New Roman" pitchFamily="18" charset="0"/>
              </a:rPr>
              <a:t>is a game plan for getting there. </a:t>
            </a:r>
          </a:p>
          <a:p>
            <a:pPr lvl="8" algn="just">
              <a:buFont typeface="Wingdings" panose="05000000000000000000" pitchFamily="2" charset="2"/>
              <a:buChar char="ü"/>
            </a:pPr>
            <a:endParaRPr lang="en-US" sz="1200" dirty="0" smtClean="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Every business must design a strategy for achieving its goals, consisting of a </a:t>
            </a:r>
            <a:r>
              <a:rPr lang="en-US" sz="2000" dirty="0" smtClean="0">
                <a:solidFill>
                  <a:srgbClr val="C00000"/>
                </a:solidFill>
                <a:latin typeface="+mj-lt"/>
              </a:rPr>
              <a:t>marketing strategy</a:t>
            </a:r>
            <a:r>
              <a:rPr lang="en-US" sz="2000" dirty="0" smtClean="0">
                <a:solidFill>
                  <a:srgbClr val="0070C0"/>
                </a:solidFill>
                <a:latin typeface="+mj-lt"/>
              </a:rPr>
              <a:t>, </a:t>
            </a:r>
            <a:r>
              <a:rPr lang="en-US" sz="2000" dirty="0" smtClean="0">
                <a:solidFill>
                  <a:srgbClr val="0070C0"/>
                </a:solidFill>
                <a:latin typeface="+mj-lt"/>
                <a:cs typeface="Times New Roman" pitchFamily="18" charset="0"/>
              </a:rPr>
              <a:t>&amp; a compatible </a:t>
            </a:r>
            <a:r>
              <a:rPr lang="en-US" sz="2000" dirty="0" smtClean="0">
                <a:solidFill>
                  <a:srgbClr val="C00000"/>
                </a:solidFill>
                <a:latin typeface="+mj-lt"/>
              </a:rPr>
              <a:t>technology strategy </a:t>
            </a:r>
            <a:r>
              <a:rPr lang="en-US" sz="2000" dirty="0" smtClean="0">
                <a:solidFill>
                  <a:srgbClr val="0070C0"/>
                </a:solidFill>
                <a:latin typeface="+mj-lt"/>
              </a:rPr>
              <a:t>&amp; </a:t>
            </a:r>
            <a:r>
              <a:rPr lang="en-US" sz="2000" dirty="0" smtClean="0">
                <a:solidFill>
                  <a:srgbClr val="C00000"/>
                </a:solidFill>
                <a:latin typeface="+mj-lt"/>
              </a:rPr>
              <a:t>sourcing strategy</a:t>
            </a:r>
            <a:r>
              <a:rPr lang="en-US" sz="2000" dirty="0" smtClean="0">
                <a:solidFill>
                  <a:srgbClr val="0070C0"/>
                </a:solidFill>
                <a:latin typeface="+mj-lt"/>
              </a:rPr>
              <a:t>. </a:t>
            </a:r>
          </a:p>
          <a:p>
            <a:pPr lvl="1" algn="just">
              <a:buFont typeface="Wingdings" pitchFamily="2" charset="2"/>
              <a:buChar char="ü"/>
            </a:pPr>
            <a:endParaRPr lang="en-US" sz="1800" dirty="0" smtClean="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65</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1" y="1600200"/>
            <a:ext cx="8793085" cy="5181600"/>
          </a:xfrm>
        </p:spPr>
        <p:txBody>
          <a:bodyPr>
            <a:normAutofit/>
          </a:bodyPr>
          <a:lstStyle/>
          <a:p>
            <a:pPr marL="0" lvl="1" indent="0" algn="just">
              <a:buNone/>
            </a:pPr>
            <a:r>
              <a:rPr lang="en-US" sz="2200" dirty="0">
                <a:solidFill>
                  <a:srgbClr val="FF0000"/>
                </a:solidFill>
                <a:latin typeface="+mj-lt"/>
              </a:rPr>
              <a:t>Porter’s Generic Strategies </a:t>
            </a:r>
          </a:p>
          <a:p>
            <a:pPr algn="just">
              <a:buFont typeface="Wingdings" panose="05000000000000000000" pitchFamily="2" charset="2"/>
              <a:buChar char="ü"/>
            </a:pPr>
            <a:r>
              <a:rPr lang="en-US" sz="2100" dirty="0">
                <a:solidFill>
                  <a:srgbClr val="0070C0"/>
                </a:solidFill>
                <a:latin typeface="+mj-lt"/>
                <a:cs typeface="Times New Roman" pitchFamily="18" charset="0"/>
              </a:rPr>
              <a:t>Michael Porter has proposed three generic strategies; </a:t>
            </a:r>
          </a:p>
          <a:p>
            <a:pPr marL="342900" indent="-342900" algn="just">
              <a:buFont typeface="+mj-lt"/>
              <a:buAutoNum type="arabicPeriod"/>
            </a:pPr>
            <a:r>
              <a:rPr lang="en-US" sz="2000" dirty="0">
                <a:solidFill>
                  <a:srgbClr val="C00000"/>
                </a:solidFill>
                <a:latin typeface="+mj-lt"/>
              </a:rPr>
              <a:t>OVERALL COST LEADERSHIP </a:t>
            </a:r>
          </a:p>
          <a:p>
            <a:pPr lvl="1" algn="just">
              <a:buFont typeface="Wingdings" panose="05000000000000000000" pitchFamily="2" charset="2"/>
              <a:buChar char="ü"/>
            </a:pPr>
            <a:r>
              <a:rPr lang="en-US" sz="2000" dirty="0">
                <a:solidFill>
                  <a:srgbClr val="0070C0"/>
                </a:solidFill>
                <a:latin typeface="+mj-lt"/>
                <a:cs typeface="Times New Roman" pitchFamily="18" charset="0"/>
              </a:rPr>
              <a:t>Firms pursuing this strategy work hard to achieve the lowest production &amp; distribution costs so they can price lower than their competitors &amp; win a large market share. </a:t>
            </a:r>
            <a:endParaRPr lang="en-US" sz="1000" dirty="0">
              <a:solidFill>
                <a:srgbClr val="0070C0"/>
              </a:solidFill>
              <a:latin typeface="+mj-lt"/>
              <a:cs typeface="Times New Roman" pitchFamily="18" charset="0"/>
            </a:endParaRPr>
          </a:p>
          <a:p>
            <a:pPr marL="342900" indent="-342900" algn="just">
              <a:buFont typeface="+mj-lt"/>
              <a:buAutoNum type="arabicPeriod"/>
            </a:pPr>
            <a:r>
              <a:rPr lang="en-US" sz="2000" dirty="0">
                <a:solidFill>
                  <a:srgbClr val="C00000"/>
                </a:solidFill>
                <a:latin typeface="+mj-lt"/>
              </a:rPr>
              <a:t>DIFFERENTIATION </a:t>
            </a:r>
          </a:p>
          <a:p>
            <a:pPr lvl="1" algn="just">
              <a:buFont typeface="Wingdings" panose="05000000000000000000" pitchFamily="2" charset="2"/>
              <a:buChar char="ü"/>
            </a:pPr>
            <a:r>
              <a:rPr lang="en-US" sz="2000" dirty="0">
                <a:solidFill>
                  <a:srgbClr val="0070C0"/>
                </a:solidFill>
                <a:latin typeface="+mj-lt"/>
                <a:cs typeface="Times New Roman" pitchFamily="18" charset="0"/>
              </a:rPr>
              <a:t>The business concentrates on uniquely achieving superior performance in an important customer benefit area valued by a large part of the market. </a:t>
            </a:r>
            <a:endParaRPr lang="en-US" sz="1000" dirty="0">
              <a:solidFill>
                <a:srgbClr val="0070C0"/>
              </a:solidFill>
              <a:latin typeface="+mj-lt"/>
              <a:cs typeface="Times New Roman" pitchFamily="18" charset="0"/>
            </a:endParaRPr>
          </a:p>
          <a:p>
            <a:pPr marL="342900" indent="-342900" algn="just">
              <a:buFont typeface="+mj-lt"/>
              <a:buAutoNum type="arabicPeriod"/>
            </a:pPr>
            <a:r>
              <a:rPr lang="en-US" sz="2000" dirty="0">
                <a:solidFill>
                  <a:srgbClr val="C00000"/>
                </a:solidFill>
                <a:latin typeface="+mj-lt"/>
              </a:rPr>
              <a:t>FOCUS</a:t>
            </a:r>
            <a:endParaRPr lang="en-US" sz="1800" dirty="0">
              <a:solidFill>
                <a:srgbClr val="C00000"/>
              </a:solidFill>
              <a:latin typeface="+mj-lt"/>
            </a:endParaRPr>
          </a:p>
          <a:p>
            <a:pPr lvl="1" algn="just">
              <a:buFont typeface="Wingdings" panose="05000000000000000000" pitchFamily="2" charset="2"/>
              <a:buChar char="ü"/>
            </a:pPr>
            <a:r>
              <a:rPr lang="en-US" sz="2000" dirty="0">
                <a:solidFill>
                  <a:srgbClr val="0070C0"/>
                </a:solidFill>
                <a:latin typeface="+mj-lt"/>
                <a:cs typeface="Times New Roman" pitchFamily="18" charset="0"/>
              </a:rPr>
              <a:t>The business focuses on one or more narrow market segments. </a:t>
            </a:r>
          </a:p>
          <a:p>
            <a:pPr lvl="1" algn="just">
              <a:buFont typeface="Wingdings" panose="05000000000000000000" pitchFamily="2" charset="2"/>
              <a:buChar char="ü"/>
            </a:pPr>
            <a:r>
              <a:rPr lang="en-US" sz="2000" dirty="0">
                <a:solidFill>
                  <a:srgbClr val="0070C0"/>
                </a:solidFill>
                <a:latin typeface="+mj-lt"/>
                <a:cs typeface="Times New Roman" pitchFamily="18" charset="0"/>
              </a:rPr>
              <a:t>The firm gets to know these segments intimately &amp; pursues either cost leadership or differentiation within the target segment.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66</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16785248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114800"/>
          </a:xfrm>
        </p:spPr>
        <p:txBody>
          <a:bodyPr>
            <a:normAutofit/>
          </a:bodyPr>
          <a:lstStyle/>
          <a:p>
            <a:pPr marL="0" lvl="1" indent="0" algn="just">
              <a:buNone/>
            </a:pPr>
            <a:r>
              <a:rPr lang="en-US" sz="2800" b="1" dirty="0" smtClean="0">
                <a:solidFill>
                  <a:srgbClr val="FF0000"/>
                </a:solidFill>
                <a:latin typeface="+mj-lt"/>
              </a:rPr>
              <a:t>Strategic</a:t>
            </a:r>
            <a:r>
              <a:rPr lang="en-US" sz="2800" b="1" dirty="0" smtClean="0">
                <a:solidFill>
                  <a:srgbClr val="0070C0"/>
                </a:solidFill>
                <a:latin typeface="+mj-lt"/>
              </a:rPr>
              <a:t> </a:t>
            </a:r>
            <a:r>
              <a:rPr lang="en-US" sz="2800" b="1" dirty="0" smtClean="0">
                <a:solidFill>
                  <a:srgbClr val="FF0000"/>
                </a:solidFill>
                <a:latin typeface="+mj-lt"/>
              </a:rPr>
              <a:t>Alliances</a:t>
            </a:r>
            <a:r>
              <a:rPr lang="en-US" sz="2800" dirty="0" smtClean="0">
                <a:solidFill>
                  <a:srgbClr val="FF0000"/>
                </a:solidFill>
                <a:latin typeface="+mj-lt"/>
              </a:rPr>
              <a:t> </a:t>
            </a:r>
          </a:p>
          <a:p>
            <a:pPr lvl="1" algn="just">
              <a:buFont typeface="Wingdings" panose="05000000000000000000" pitchFamily="2" charset="2"/>
              <a:buChar char="ü"/>
            </a:pPr>
            <a:r>
              <a:rPr lang="en-US" sz="1900" dirty="0" smtClean="0">
                <a:solidFill>
                  <a:srgbClr val="0070C0"/>
                </a:solidFill>
                <a:latin typeface="+mj-lt"/>
                <a:cs typeface="Times New Roman" pitchFamily="18" charset="0"/>
              </a:rPr>
              <a:t>Doing business in another country require the firm to license its products, form a joint venture with a local firm, or buy from local suppliers to meet “</a:t>
            </a:r>
            <a:r>
              <a:rPr lang="en-US" sz="1900" dirty="0" smtClean="0">
                <a:solidFill>
                  <a:srgbClr val="C00000"/>
                </a:solidFill>
                <a:latin typeface="+mj-lt"/>
                <a:cs typeface="Times New Roman" pitchFamily="18" charset="0"/>
              </a:rPr>
              <a:t>domestic content</a:t>
            </a:r>
            <a:r>
              <a:rPr lang="en-US" sz="1900" dirty="0" smtClean="0">
                <a:solidFill>
                  <a:srgbClr val="0070C0"/>
                </a:solidFill>
                <a:latin typeface="+mj-lt"/>
                <a:cs typeface="Times New Roman" pitchFamily="18" charset="0"/>
              </a:rPr>
              <a:t>” requirements. </a:t>
            </a:r>
          </a:p>
          <a:p>
            <a:pPr algn="just"/>
            <a:endParaRPr lang="en-US" sz="2200" dirty="0">
              <a:solidFill>
                <a:srgbClr val="0070C0"/>
              </a:solidFill>
              <a:latin typeface="+mj-lt"/>
              <a:cs typeface="Times New Roman" pitchFamily="18" charset="0"/>
            </a:endParaRPr>
          </a:p>
          <a:p>
            <a:pPr marL="0" indent="0" algn="just">
              <a:buNone/>
            </a:pPr>
            <a:r>
              <a:rPr lang="en-US" sz="2200" dirty="0">
                <a:solidFill>
                  <a:srgbClr val="0070C0"/>
                </a:solidFill>
                <a:latin typeface="+mj-lt"/>
                <a:cs typeface="Times New Roman" pitchFamily="18" charset="0"/>
              </a:rPr>
              <a:t>Many strategic alliances take the form of marketing alliances, falling into four main categories; </a:t>
            </a:r>
          </a:p>
          <a:p>
            <a:pPr marL="850392" lvl="1" indent="-457200" algn="just">
              <a:buFont typeface="+mj-lt"/>
              <a:buAutoNum type="arabicParenR"/>
            </a:pPr>
            <a:r>
              <a:rPr lang="en-US" sz="1900" dirty="0">
                <a:solidFill>
                  <a:srgbClr val="7030A0"/>
                </a:solidFill>
                <a:latin typeface="+mj-lt"/>
                <a:cs typeface="Times New Roman" pitchFamily="18" charset="0"/>
              </a:rPr>
              <a:t>Product or service alliances </a:t>
            </a:r>
          </a:p>
          <a:p>
            <a:pPr marL="850392" lvl="1" indent="-457200" algn="just">
              <a:buFont typeface="+mj-lt"/>
              <a:buAutoNum type="arabicParenR"/>
            </a:pPr>
            <a:r>
              <a:rPr lang="en-US" sz="1900" dirty="0">
                <a:solidFill>
                  <a:srgbClr val="7030A0"/>
                </a:solidFill>
                <a:latin typeface="+mj-lt"/>
                <a:cs typeface="Times New Roman" pitchFamily="18" charset="0"/>
              </a:rPr>
              <a:t>Promotional alliances </a:t>
            </a:r>
          </a:p>
          <a:p>
            <a:pPr marL="850392" lvl="1" indent="-457200" algn="just">
              <a:buFont typeface="+mj-lt"/>
              <a:buAutoNum type="arabicParenR"/>
            </a:pPr>
            <a:r>
              <a:rPr lang="en-US" sz="1900" dirty="0">
                <a:solidFill>
                  <a:srgbClr val="7030A0"/>
                </a:solidFill>
                <a:latin typeface="+mj-lt"/>
                <a:cs typeface="Times New Roman" pitchFamily="18" charset="0"/>
              </a:rPr>
              <a:t>Logistic alliances, &amp; </a:t>
            </a:r>
          </a:p>
          <a:p>
            <a:pPr marL="850392" lvl="1" indent="-457200" algn="just">
              <a:buFont typeface="+mj-lt"/>
              <a:buAutoNum type="arabicParenR"/>
            </a:pPr>
            <a:r>
              <a:rPr lang="en-US" sz="1900" dirty="0">
                <a:solidFill>
                  <a:srgbClr val="7030A0"/>
                </a:solidFill>
                <a:latin typeface="+mj-lt"/>
                <a:cs typeface="Times New Roman" pitchFamily="18" charset="0"/>
              </a:rPr>
              <a:t>Pricing collaborations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67</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28800"/>
            <a:ext cx="8928992" cy="2971800"/>
          </a:xfrm>
        </p:spPr>
        <p:txBody>
          <a:bodyPr>
            <a:normAutofit/>
          </a:bodyPr>
          <a:lstStyle/>
          <a:p>
            <a:pPr marL="393192" lvl="1" indent="0" algn="just">
              <a:buNone/>
            </a:pPr>
            <a:r>
              <a:rPr lang="en-US" sz="2000" dirty="0" smtClean="0">
                <a:solidFill>
                  <a:srgbClr val="0070C0"/>
                </a:solidFill>
                <a:latin typeface="+mj-lt"/>
                <a:cs typeface="Times New Roman" pitchFamily="18" charset="0"/>
              </a:rPr>
              <a:t>To </a:t>
            </a:r>
            <a:r>
              <a:rPr lang="en-US" sz="2000" dirty="0">
                <a:solidFill>
                  <a:srgbClr val="0070C0"/>
                </a:solidFill>
                <a:latin typeface="+mj-lt"/>
                <a:cs typeface="Times New Roman" pitchFamily="18" charset="0"/>
              </a:rPr>
              <a:t>keep their strategic alliances thriving, corporations have begun to develop organizational structures to support them, &amp; many have come to view the ability to form &amp; manage partnerships as core skills called </a:t>
            </a:r>
            <a:r>
              <a:rPr lang="en-US" sz="2000" dirty="0">
                <a:solidFill>
                  <a:srgbClr val="FF0000"/>
                </a:solidFill>
                <a:latin typeface="+mj-lt"/>
              </a:rPr>
              <a:t>partnership relationship management</a:t>
            </a:r>
            <a:r>
              <a:rPr lang="en-US" sz="2000" b="1" dirty="0">
                <a:solidFill>
                  <a:srgbClr val="0070C0"/>
                </a:solidFill>
                <a:latin typeface="+mj-lt"/>
              </a:rPr>
              <a:t>, </a:t>
            </a:r>
            <a:r>
              <a:rPr lang="en-US" sz="2000" dirty="0">
                <a:solidFill>
                  <a:srgbClr val="FF0000"/>
                </a:solidFill>
                <a:latin typeface="+mj-lt"/>
              </a:rPr>
              <a:t>PRM</a:t>
            </a:r>
            <a:r>
              <a:rPr lang="en-US" sz="2000" dirty="0">
                <a:solidFill>
                  <a:srgbClr val="0070C0"/>
                </a:solidFill>
                <a:latin typeface="+mj-lt"/>
              </a:rPr>
              <a:t>. </a:t>
            </a:r>
          </a:p>
          <a:p>
            <a:endParaRPr lang="en-US" sz="4000" dirty="0"/>
          </a:p>
        </p:txBody>
      </p:sp>
      <p:sp>
        <p:nvSpPr>
          <p:cNvPr id="4" name="Slide Number Placeholder 3"/>
          <p:cNvSpPr>
            <a:spLocks noGrp="1"/>
          </p:cNvSpPr>
          <p:nvPr>
            <p:ph type="sldNum" sz="quarter" idx="12"/>
          </p:nvPr>
        </p:nvSpPr>
        <p:spPr/>
        <p:txBody>
          <a:bodyPr/>
          <a:lstStyle/>
          <a:p>
            <a:fld id="{3C384F24-9843-4FFE-A06E-5D0DE5713CDD}" type="slidenum">
              <a:rPr lang="en-US" smtClean="0"/>
              <a:pPr/>
              <a:t>68</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83270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19" y="1905000"/>
            <a:ext cx="8721077" cy="4648200"/>
          </a:xfrm>
        </p:spPr>
        <p:txBody>
          <a:bodyPr>
            <a:normAutofit/>
          </a:bodyPr>
          <a:lstStyle/>
          <a:p>
            <a:pPr marL="514350" lvl="1" indent="-514350" algn="just">
              <a:buFont typeface="+mj-lt"/>
              <a:buAutoNum type="romanUcPeriod" startAt="5"/>
            </a:pPr>
            <a:r>
              <a:rPr lang="en-US" sz="2200" dirty="0" smtClean="0">
                <a:solidFill>
                  <a:srgbClr val="FF0000"/>
                </a:solidFill>
                <a:latin typeface="+mj-lt"/>
              </a:rPr>
              <a:t>PROGRAM FORMULATION &amp; IMPLEMENTATION </a:t>
            </a:r>
          </a:p>
          <a:p>
            <a:pPr marL="349250" lvl="2" indent="-349250" algn="just">
              <a:buFont typeface="Wingdings" panose="05000000000000000000" pitchFamily="2" charset="2"/>
              <a:buChar char="ü"/>
            </a:pPr>
            <a:r>
              <a:rPr lang="en-US" sz="2000" dirty="0" smtClean="0">
                <a:solidFill>
                  <a:srgbClr val="0070C0"/>
                </a:solidFill>
                <a:latin typeface="+mj-lt"/>
                <a:cs typeface="Times New Roman" pitchFamily="18" charset="0"/>
              </a:rPr>
              <a:t>Even a great marketing strategy can be sabotaged by </a:t>
            </a:r>
            <a:r>
              <a:rPr lang="en-US" sz="2000" dirty="0" smtClean="0">
                <a:solidFill>
                  <a:srgbClr val="C00000"/>
                </a:solidFill>
                <a:latin typeface="+mj-lt"/>
                <a:cs typeface="Times New Roman" pitchFamily="18" charset="0"/>
              </a:rPr>
              <a:t>poor implementation</a:t>
            </a:r>
            <a:r>
              <a:rPr lang="en-US" sz="2000" dirty="0" smtClean="0">
                <a:solidFill>
                  <a:srgbClr val="0070C0"/>
                </a:solidFill>
                <a:latin typeface="+mj-lt"/>
                <a:cs typeface="Times New Roman" pitchFamily="18" charset="0"/>
              </a:rPr>
              <a:t>. </a:t>
            </a:r>
          </a:p>
          <a:p>
            <a:pPr marL="393192" lvl="1" indent="0" algn="just">
              <a:buNone/>
            </a:pPr>
            <a:endParaRPr lang="en-US" sz="800" dirty="0" smtClean="0">
              <a:solidFill>
                <a:srgbClr val="0070C0"/>
              </a:solidFill>
              <a:latin typeface="+mj-lt"/>
              <a:cs typeface="Times New Roman" pitchFamily="18" charset="0"/>
            </a:endParaRPr>
          </a:p>
          <a:p>
            <a:pPr marL="349250" lvl="1" indent="-349250" algn="just">
              <a:buFont typeface="Wingdings" panose="05000000000000000000" pitchFamily="2" charset="2"/>
              <a:buChar char="ü"/>
            </a:pPr>
            <a:r>
              <a:rPr lang="en-US" sz="2000" dirty="0" smtClean="0">
                <a:solidFill>
                  <a:srgbClr val="0070C0"/>
                </a:solidFill>
                <a:latin typeface="+mj-lt"/>
                <a:cs typeface="Times New Roman" pitchFamily="18" charset="0"/>
              </a:rPr>
              <a:t>If the unit has decided to attain technological leadership, for instance, it should do as follows; </a:t>
            </a:r>
          </a:p>
          <a:p>
            <a:pPr marL="1124712" lvl="2" indent="-457200" algn="just">
              <a:buFont typeface="+mj-lt"/>
              <a:buAutoNum type="arabicParenR"/>
            </a:pPr>
            <a:r>
              <a:rPr lang="en-US" sz="2000" dirty="0" smtClean="0">
                <a:solidFill>
                  <a:srgbClr val="7030A0"/>
                </a:solidFill>
                <a:latin typeface="+mj-lt"/>
                <a:cs typeface="Times New Roman" pitchFamily="18" charset="0"/>
              </a:rPr>
              <a:t>It must strengthen its R&amp;D department, </a:t>
            </a:r>
          </a:p>
          <a:p>
            <a:pPr marL="1124712" lvl="2" indent="-457200" algn="just">
              <a:buFont typeface="+mj-lt"/>
              <a:buAutoNum type="arabicParenR"/>
            </a:pPr>
            <a:r>
              <a:rPr lang="en-US" sz="2000" dirty="0" smtClean="0">
                <a:solidFill>
                  <a:srgbClr val="7030A0"/>
                </a:solidFill>
                <a:latin typeface="+mj-lt"/>
                <a:cs typeface="Times New Roman" pitchFamily="18" charset="0"/>
              </a:rPr>
              <a:t>It must gather technological intelligence, </a:t>
            </a:r>
          </a:p>
          <a:p>
            <a:pPr marL="1124712" lvl="2" indent="-457200" algn="just">
              <a:buFont typeface="+mj-lt"/>
              <a:buAutoNum type="arabicParenR"/>
            </a:pPr>
            <a:r>
              <a:rPr lang="en-US" sz="2000" dirty="0" smtClean="0">
                <a:solidFill>
                  <a:srgbClr val="7030A0"/>
                </a:solidFill>
                <a:latin typeface="+mj-lt"/>
                <a:cs typeface="Times New Roman" pitchFamily="18" charset="0"/>
              </a:rPr>
              <a:t>It must develop leading-edge products, </a:t>
            </a:r>
          </a:p>
          <a:p>
            <a:pPr marL="1124712" lvl="2" indent="-457200" algn="just">
              <a:buFont typeface="+mj-lt"/>
              <a:buAutoNum type="arabicParenR"/>
            </a:pPr>
            <a:r>
              <a:rPr lang="en-US" sz="2000" dirty="0" smtClean="0">
                <a:solidFill>
                  <a:srgbClr val="7030A0"/>
                </a:solidFill>
                <a:latin typeface="+mj-lt"/>
                <a:cs typeface="Times New Roman" pitchFamily="18" charset="0"/>
              </a:rPr>
              <a:t>It must train technical sales force, &amp; </a:t>
            </a:r>
          </a:p>
          <a:p>
            <a:pPr marL="1124712" lvl="2" indent="-457200" algn="just">
              <a:buFont typeface="+mj-lt"/>
              <a:buAutoNum type="arabicParenR"/>
            </a:pPr>
            <a:r>
              <a:rPr lang="en-US" sz="2000" dirty="0" smtClean="0">
                <a:solidFill>
                  <a:srgbClr val="7030A0"/>
                </a:solidFill>
                <a:latin typeface="+mj-lt"/>
                <a:cs typeface="Times New Roman" pitchFamily="18" charset="0"/>
              </a:rPr>
              <a:t>It must develop ads to communicate its technological leadership. </a:t>
            </a:r>
          </a:p>
        </p:txBody>
      </p:sp>
      <p:sp>
        <p:nvSpPr>
          <p:cNvPr id="4" name="Slide Number Placeholder 3"/>
          <p:cNvSpPr>
            <a:spLocks noGrp="1"/>
          </p:cNvSpPr>
          <p:nvPr>
            <p:ph type="sldNum" sz="quarter" idx="12"/>
          </p:nvPr>
        </p:nvSpPr>
        <p:spPr/>
        <p:txBody>
          <a:bodyPr/>
          <a:lstStyle/>
          <a:p>
            <a:fld id="{3C384F24-9843-4FFE-A06E-5D0DE5713CDD}" type="slidenum">
              <a:rPr lang="en-US" smtClean="0"/>
              <a:pPr/>
              <a:t>69</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algn="just">
              <a:buFont typeface="Wingdings" panose="05000000000000000000" pitchFamily="2" charset="2"/>
              <a:buChar char="ü"/>
            </a:pPr>
            <a:r>
              <a:rPr lang="en-US" sz="2000" dirty="0">
                <a:solidFill>
                  <a:srgbClr val="0070C0"/>
                </a:solidFill>
                <a:latin typeface="+mj-lt"/>
              </a:rPr>
              <a:t>The firm’s task is to examine its costs and performance in </a:t>
            </a:r>
            <a:r>
              <a:rPr lang="en-US" sz="2000" dirty="0" smtClean="0">
                <a:solidFill>
                  <a:srgbClr val="0070C0"/>
                </a:solidFill>
                <a:latin typeface="+mj-lt"/>
              </a:rPr>
              <a:t>each value-creating </a:t>
            </a:r>
            <a:r>
              <a:rPr lang="en-US" sz="2000" dirty="0">
                <a:solidFill>
                  <a:srgbClr val="0070C0"/>
                </a:solidFill>
                <a:latin typeface="+mj-lt"/>
              </a:rPr>
              <a:t>activity, </a:t>
            </a:r>
            <a:r>
              <a:rPr lang="en-US" sz="2000" i="1" dirty="0">
                <a:solidFill>
                  <a:srgbClr val="C00000"/>
                </a:solidFill>
                <a:latin typeface="+mj-lt"/>
              </a:rPr>
              <a:t>benchmarking</a:t>
            </a:r>
            <a:r>
              <a:rPr lang="en-US" sz="2000" i="1" dirty="0">
                <a:solidFill>
                  <a:srgbClr val="0070C0"/>
                </a:solidFill>
                <a:latin typeface="+mj-lt"/>
              </a:rPr>
              <a:t> </a:t>
            </a:r>
            <a:r>
              <a:rPr lang="en-US" sz="2000" dirty="0" smtClean="0">
                <a:solidFill>
                  <a:srgbClr val="0070C0"/>
                </a:solidFill>
                <a:latin typeface="+mj-lt"/>
              </a:rPr>
              <a:t>against competitors</a:t>
            </a:r>
            <a:r>
              <a:rPr lang="en-US" sz="2000" dirty="0">
                <a:solidFill>
                  <a:srgbClr val="0070C0"/>
                </a:solidFill>
                <a:latin typeface="+mj-lt"/>
              </a:rPr>
              <a:t>, and look for ways to improve. </a:t>
            </a:r>
            <a:endParaRPr lang="en-US" sz="2000" dirty="0" smtClean="0">
              <a:solidFill>
                <a:srgbClr val="0070C0"/>
              </a:solidFill>
              <a:latin typeface="+mj-lt"/>
            </a:endParaRPr>
          </a:p>
          <a:p>
            <a:pPr algn="just">
              <a:buFont typeface="Wingdings" panose="05000000000000000000" pitchFamily="2" charset="2"/>
              <a:buChar char="ü"/>
            </a:pPr>
            <a:endParaRPr lang="en-US" sz="2000" dirty="0">
              <a:solidFill>
                <a:srgbClr val="0070C0"/>
              </a:solidFill>
              <a:latin typeface="+mj-lt"/>
            </a:endParaRPr>
          </a:p>
          <a:p>
            <a:pPr algn="just">
              <a:buFont typeface="Wingdings" panose="05000000000000000000" pitchFamily="2" charset="2"/>
              <a:buChar char="ü"/>
            </a:pPr>
            <a:r>
              <a:rPr lang="en-US" sz="2000" dirty="0" smtClean="0">
                <a:solidFill>
                  <a:srgbClr val="0070C0"/>
                </a:solidFill>
                <a:latin typeface="+mj-lt"/>
              </a:rPr>
              <a:t>Managers </a:t>
            </a:r>
            <a:r>
              <a:rPr lang="en-US" sz="2000" dirty="0">
                <a:solidFill>
                  <a:srgbClr val="0070C0"/>
                </a:solidFill>
                <a:latin typeface="+mj-lt"/>
              </a:rPr>
              <a:t>can identify the “</a:t>
            </a:r>
            <a:r>
              <a:rPr lang="en-US" sz="2000" dirty="0">
                <a:solidFill>
                  <a:srgbClr val="C00000"/>
                </a:solidFill>
                <a:latin typeface="+mj-lt"/>
              </a:rPr>
              <a:t>best </a:t>
            </a:r>
            <a:r>
              <a:rPr lang="en-US" sz="2000" dirty="0" smtClean="0">
                <a:solidFill>
                  <a:srgbClr val="C00000"/>
                </a:solidFill>
                <a:latin typeface="+mj-lt"/>
              </a:rPr>
              <a:t>of class</a:t>
            </a:r>
            <a:r>
              <a:rPr lang="en-US" sz="2000" dirty="0">
                <a:solidFill>
                  <a:srgbClr val="0070C0"/>
                </a:solidFill>
                <a:latin typeface="+mj-lt"/>
              </a:rPr>
              <a:t>” practices of the </a:t>
            </a:r>
            <a:r>
              <a:rPr lang="en-US" sz="2000" dirty="0" smtClean="0">
                <a:solidFill>
                  <a:srgbClr val="0070C0"/>
                </a:solidFill>
                <a:latin typeface="+mj-lt"/>
              </a:rPr>
              <a:t>world’s best </a:t>
            </a:r>
            <a:r>
              <a:rPr lang="en-US" sz="2000" dirty="0">
                <a:solidFill>
                  <a:srgbClr val="0070C0"/>
                </a:solidFill>
                <a:latin typeface="+mj-lt"/>
              </a:rPr>
              <a:t>companies by consulting </a:t>
            </a:r>
            <a:r>
              <a:rPr lang="en-US" sz="1800" dirty="0">
                <a:solidFill>
                  <a:srgbClr val="7030A0"/>
                </a:solidFill>
                <a:latin typeface="+mj-lt"/>
              </a:rPr>
              <a:t>customers</a:t>
            </a:r>
            <a:r>
              <a:rPr lang="en-US" sz="2000" dirty="0">
                <a:solidFill>
                  <a:srgbClr val="0070C0"/>
                </a:solidFill>
                <a:latin typeface="+mj-lt"/>
              </a:rPr>
              <a:t>, </a:t>
            </a:r>
            <a:r>
              <a:rPr lang="en-US" sz="1800" dirty="0">
                <a:solidFill>
                  <a:srgbClr val="7030A0"/>
                </a:solidFill>
                <a:latin typeface="+mj-lt"/>
              </a:rPr>
              <a:t>suppliers</a:t>
            </a:r>
            <a:r>
              <a:rPr lang="en-US" sz="2000" dirty="0">
                <a:solidFill>
                  <a:srgbClr val="0070C0"/>
                </a:solidFill>
                <a:latin typeface="+mj-lt"/>
              </a:rPr>
              <a:t>, </a:t>
            </a:r>
            <a:r>
              <a:rPr lang="en-US" sz="1800" dirty="0" smtClean="0">
                <a:solidFill>
                  <a:srgbClr val="7030A0"/>
                </a:solidFill>
                <a:latin typeface="+mj-lt"/>
              </a:rPr>
              <a:t>distributors</a:t>
            </a:r>
            <a:r>
              <a:rPr lang="en-US" sz="2000" dirty="0" smtClean="0">
                <a:solidFill>
                  <a:srgbClr val="0070C0"/>
                </a:solidFill>
                <a:latin typeface="+mj-lt"/>
              </a:rPr>
              <a:t>, </a:t>
            </a:r>
            <a:r>
              <a:rPr lang="en-US" sz="1800" dirty="0" smtClean="0">
                <a:solidFill>
                  <a:srgbClr val="7030A0"/>
                </a:solidFill>
                <a:latin typeface="+mj-lt"/>
              </a:rPr>
              <a:t>financial </a:t>
            </a:r>
            <a:r>
              <a:rPr lang="en-US" sz="1800" dirty="0">
                <a:solidFill>
                  <a:srgbClr val="7030A0"/>
                </a:solidFill>
                <a:latin typeface="+mj-lt"/>
              </a:rPr>
              <a:t>analysts</a:t>
            </a:r>
            <a:r>
              <a:rPr lang="en-US" sz="2000" dirty="0">
                <a:solidFill>
                  <a:srgbClr val="0070C0"/>
                </a:solidFill>
                <a:latin typeface="+mj-lt"/>
              </a:rPr>
              <a:t>, </a:t>
            </a:r>
            <a:r>
              <a:rPr lang="en-US" sz="1800" dirty="0">
                <a:solidFill>
                  <a:srgbClr val="7030A0"/>
                </a:solidFill>
                <a:latin typeface="+mj-lt"/>
              </a:rPr>
              <a:t>trade associations</a:t>
            </a:r>
            <a:r>
              <a:rPr lang="en-US" sz="2000" dirty="0">
                <a:solidFill>
                  <a:srgbClr val="0070C0"/>
                </a:solidFill>
                <a:latin typeface="+mj-lt"/>
              </a:rPr>
              <a:t>, </a:t>
            </a:r>
            <a:r>
              <a:rPr lang="en-US" sz="2000" dirty="0" smtClean="0">
                <a:solidFill>
                  <a:srgbClr val="0070C0"/>
                </a:solidFill>
                <a:latin typeface="+mj-lt"/>
              </a:rPr>
              <a:t>and </a:t>
            </a:r>
            <a:r>
              <a:rPr lang="en-US" sz="1800" dirty="0" smtClean="0">
                <a:solidFill>
                  <a:srgbClr val="7030A0"/>
                </a:solidFill>
                <a:latin typeface="+mj-lt"/>
              </a:rPr>
              <a:t>the </a:t>
            </a:r>
            <a:r>
              <a:rPr lang="en-US" sz="1800" dirty="0">
                <a:solidFill>
                  <a:srgbClr val="7030A0"/>
                </a:solidFill>
                <a:latin typeface="+mj-lt"/>
              </a:rPr>
              <a:t>media </a:t>
            </a:r>
            <a:r>
              <a:rPr lang="en-US" sz="2000" dirty="0">
                <a:solidFill>
                  <a:srgbClr val="0070C0"/>
                </a:solidFill>
                <a:latin typeface="+mj-lt"/>
              </a:rPr>
              <a:t>to see who seems to be doing the best job. </a:t>
            </a:r>
            <a:endParaRPr lang="fa-IR" sz="20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a:t>
            </a:fld>
            <a:endParaRPr lang="en-US"/>
          </a:p>
        </p:txBody>
      </p:sp>
      <p:sp>
        <p:nvSpPr>
          <p:cNvPr id="7"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393357901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4389120"/>
          </a:xfrm>
        </p:spPr>
        <p:txBody>
          <a:bodyPr>
            <a:normAutofit/>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Once they have formulated marketing programs, the marketing people must estimate their costs. </a:t>
            </a:r>
          </a:p>
          <a:p>
            <a:pPr marL="1010412" lvl="2" indent="-342900" algn="just">
              <a:buFont typeface="+mj-lt"/>
              <a:buAutoNum type="arabicParenR"/>
            </a:pPr>
            <a:r>
              <a:rPr lang="en-US" sz="1800" dirty="0">
                <a:solidFill>
                  <a:srgbClr val="7030A0"/>
                </a:solidFill>
                <a:latin typeface="+mj-lt"/>
                <a:cs typeface="Times New Roman" pitchFamily="18" charset="0"/>
              </a:rPr>
              <a:t>Is participating in a particular trade show worth it? </a:t>
            </a:r>
          </a:p>
          <a:p>
            <a:pPr marL="1010412" lvl="2" indent="-342900" algn="just">
              <a:buFont typeface="+mj-lt"/>
              <a:buAutoNum type="arabicParenR"/>
            </a:pPr>
            <a:r>
              <a:rPr lang="en-US" sz="1800" dirty="0">
                <a:solidFill>
                  <a:srgbClr val="7030A0"/>
                </a:solidFill>
                <a:latin typeface="+mj-lt"/>
                <a:cs typeface="Times New Roman" pitchFamily="18" charset="0"/>
              </a:rPr>
              <a:t>Will a specific sales contest pay for itself? </a:t>
            </a:r>
          </a:p>
          <a:p>
            <a:pPr marL="1010412" lvl="2" indent="-342900" algn="just">
              <a:buFont typeface="+mj-lt"/>
              <a:buAutoNum type="arabicParenR"/>
            </a:pPr>
            <a:r>
              <a:rPr lang="en-US" sz="1800" dirty="0">
                <a:solidFill>
                  <a:srgbClr val="7030A0"/>
                </a:solidFill>
                <a:latin typeface="+mj-lt"/>
                <a:cs typeface="Times New Roman" pitchFamily="18" charset="0"/>
              </a:rPr>
              <a:t>Will hiring another salesperson contribute to the bottom line?</a:t>
            </a:r>
          </a:p>
          <a:p>
            <a:pPr marL="850392" lvl="1" indent="-457200" algn="just">
              <a:buFont typeface="+mj-lt"/>
              <a:buAutoNum type="arabicPeriod"/>
            </a:pPr>
            <a:endParaRPr lang="en-US" sz="2000" dirty="0">
              <a:solidFill>
                <a:srgbClr val="0070C0"/>
              </a:solidFill>
              <a:latin typeface="+mj-lt"/>
            </a:endParaRPr>
          </a:p>
          <a:p>
            <a:pPr algn="just">
              <a:buFont typeface="Wingdings" panose="05000000000000000000" pitchFamily="2" charset="2"/>
              <a:buChar char="ü"/>
            </a:pPr>
            <a:r>
              <a:rPr lang="en-US" sz="2000" dirty="0">
                <a:solidFill>
                  <a:srgbClr val="FF0000"/>
                </a:solidFill>
                <a:latin typeface="+mj-lt"/>
              </a:rPr>
              <a:t>Activity-based cost </a:t>
            </a:r>
            <a:r>
              <a:rPr lang="en-US" sz="2000" dirty="0">
                <a:solidFill>
                  <a:srgbClr val="0070C0"/>
                </a:solidFill>
                <a:latin typeface="+mj-lt"/>
              </a:rPr>
              <a:t>(</a:t>
            </a:r>
            <a:r>
              <a:rPr lang="en-US" sz="2000" dirty="0">
                <a:solidFill>
                  <a:srgbClr val="FF0000"/>
                </a:solidFill>
                <a:latin typeface="+mj-lt"/>
              </a:rPr>
              <a:t>ABC</a:t>
            </a:r>
            <a:r>
              <a:rPr lang="en-US" sz="2000" dirty="0">
                <a:solidFill>
                  <a:srgbClr val="0070C0"/>
                </a:solidFill>
                <a:latin typeface="+mj-lt"/>
              </a:rPr>
              <a:t>) </a:t>
            </a:r>
            <a:r>
              <a:rPr lang="en-US" sz="2000" dirty="0">
                <a:solidFill>
                  <a:srgbClr val="0070C0"/>
                </a:solidFill>
                <a:latin typeface="+mj-lt"/>
                <a:cs typeface="Times New Roman" pitchFamily="18" charset="0"/>
              </a:rPr>
              <a:t>accounting can help determine whether each marketing program is likely to produce sufficient results to justify its costs? </a:t>
            </a:r>
          </a:p>
          <a:p>
            <a:endParaRPr lang="en-US" sz="2800" dirty="0"/>
          </a:p>
        </p:txBody>
      </p:sp>
      <p:sp>
        <p:nvSpPr>
          <p:cNvPr id="4" name="Slide Number Placeholder 3"/>
          <p:cNvSpPr>
            <a:spLocks noGrp="1"/>
          </p:cNvSpPr>
          <p:nvPr>
            <p:ph type="sldNum" sz="quarter" idx="12"/>
          </p:nvPr>
        </p:nvSpPr>
        <p:spPr/>
        <p:txBody>
          <a:bodyPr/>
          <a:lstStyle/>
          <a:p>
            <a:fld id="{3C384F24-9843-4FFE-A06E-5D0DE5713CDD}" type="slidenum">
              <a:rPr lang="en-US" smtClean="0"/>
              <a:pPr/>
              <a:t>70</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386075591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19" y="1905000"/>
            <a:ext cx="8721077" cy="4648200"/>
          </a:xfrm>
        </p:spPr>
        <p:txBody>
          <a:bodyPr>
            <a:normAutofit/>
          </a:bodyPr>
          <a:lstStyle/>
          <a:p>
            <a:pPr marL="514350" lvl="1" indent="-514350" algn="just">
              <a:buFont typeface="+mj-lt"/>
              <a:buAutoNum type="romanUcPeriod" startAt="5"/>
            </a:pPr>
            <a:r>
              <a:rPr lang="en-US" sz="2200" dirty="0" smtClean="0">
                <a:solidFill>
                  <a:srgbClr val="FF0000"/>
                </a:solidFill>
                <a:latin typeface="+mj-lt"/>
              </a:rPr>
              <a:t>PROGRAM FORMULATION &amp; IMPLEMENTATION …</a:t>
            </a:r>
          </a:p>
          <a:p>
            <a:pPr marL="349250" lvl="2" indent="-349250" algn="just">
              <a:buFont typeface="Wingdings" panose="05000000000000000000" pitchFamily="2" charset="2"/>
              <a:buChar char="ü"/>
            </a:pPr>
            <a:r>
              <a:rPr lang="en-US" sz="2000" dirty="0" smtClean="0">
                <a:solidFill>
                  <a:srgbClr val="0070C0"/>
                </a:solidFill>
                <a:latin typeface="+mj-lt"/>
              </a:rPr>
              <a:t>Unless businesses nurture other stakeholders—</a:t>
            </a:r>
            <a:r>
              <a:rPr lang="en-US" sz="2000" dirty="0" smtClean="0">
                <a:solidFill>
                  <a:srgbClr val="C00000"/>
                </a:solidFill>
                <a:latin typeface="+mj-lt"/>
              </a:rPr>
              <a:t>customers</a:t>
            </a:r>
            <a:r>
              <a:rPr lang="en-US" sz="2000" dirty="0">
                <a:solidFill>
                  <a:srgbClr val="0070C0"/>
                </a:solidFill>
                <a:latin typeface="+mj-lt"/>
              </a:rPr>
              <a:t>, </a:t>
            </a:r>
            <a:r>
              <a:rPr lang="en-US" sz="2000" dirty="0">
                <a:solidFill>
                  <a:srgbClr val="C00000"/>
                </a:solidFill>
                <a:latin typeface="+mj-lt"/>
              </a:rPr>
              <a:t>employees</a:t>
            </a:r>
            <a:r>
              <a:rPr lang="en-US" sz="2000" dirty="0">
                <a:solidFill>
                  <a:srgbClr val="0070C0"/>
                </a:solidFill>
                <a:latin typeface="+mj-lt"/>
              </a:rPr>
              <a:t>, </a:t>
            </a:r>
            <a:r>
              <a:rPr lang="en-US" sz="2000" dirty="0">
                <a:solidFill>
                  <a:srgbClr val="C00000"/>
                </a:solidFill>
                <a:latin typeface="+mj-lt"/>
              </a:rPr>
              <a:t>suppliers</a:t>
            </a:r>
            <a:r>
              <a:rPr lang="en-US" sz="2000" dirty="0">
                <a:solidFill>
                  <a:srgbClr val="0070C0"/>
                </a:solidFill>
                <a:latin typeface="+mj-lt"/>
              </a:rPr>
              <a:t>, </a:t>
            </a:r>
            <a:r>
              <a:rPr lang="en-US" sz="2000" dirty="0" smtClean="0">
                <a:solidFill>
                  <a:srgbClr val="C00000"/>
                </a:solidFill>
                <a:latin typeface="+mj-lt"/>
              </a:rPr>
              <a:t>distributors</a:t>
            </a:r>
            <a:r>
              <a:rPr lang="en-US" sz="2000" dirty="0" smtClean="0">
                <a:solidFill>
                  <a:srgbClr val="0070C0"/>
                </a:solidFill>
                <a:latin typeface="+mj-lt"/>
              </a:rPr>
              <a:t>—they may </a:t>
            </a:r>
            <a:r>
              <a:rPr lang="en-US" sz="2000" dirty="0">
                <a:solidFill>
                  <a:srgbClr val="0070C0"/>
                </a:solidFill>
                <a:latin typeface="+mj-lt"/>
              </a:rPr>
              <a:t>never earn sufficient profits for the stockholders. </a:t>
            </a:r>
            <a:endParaRPr lang="en-US" sz="2000" dirty="0" smtClean="0">
              <a:solidFill>
                <a:srgbClr val="0070C0"/>
              </a:solidFill>
              <a:latin typeface="+mj-lt"/>
            </a:endParaRPr>
          </a:p>
          <a:p>
            <a:pPr marL="349250" lvl="2" indent="-349250" algn="just">
              <a:buFont typeface="Wingdings" panose="05000000000000000000" pitchFamily="2" charset="2"/>
              <a:buChar char="ü"/>
            </a:pPr>
            <a:endParaRPr lang="en-US" sz="2000" dirty="0">
              <a:solidFill>
                <a:srgbClr val="0070C0"/>
              </a:solidFill>
              <a:latin typeface="+mj-lt"/>
            </a:endParaRPr>
          </a:p>
          <a:p>
            <a:pPr marL="349250" lvl="2" indent="-349250" algn="just">
              <a:buFont typeface="Wingdings" panose="05000000000000000000" pitchFamily="2" charset="2"/>
              <a:buChar char="ü"/>
            </a:pPr>
            <a:r>
              <a:rPr lang="en-US" sz="2000" dirty="0" smtClean="0">
                <a:solidFill>
                  <a:srgbClr val="0070C0"/>
                </a:solidFill>
                <a:latin typeface="+mj-lt"/>
              </a:rPr>
              <a:t>A company might </a:t>
            </a:r>
            <a:r>
              <a:rPr lang="en-US" sz="2000" dirty="0">
                <a:solidFill>
                  <a:srgbClr val="0070C0"/>
                </a:solidFill>
                <a:latin typeface="+mj-lt"/>
              </a:rPr>
              <a:t>aim to </a:t>
            </a:r>
            <a:r>
              <a:rPr lang="en-US" sz="1800" dirty="0">
                <a:solidFill>
                  <a:srgbClr val="7030A0"/>
                </a:solidFill>
                <a:latin typeface="+mj-lt"/>
              </a:rPr>
              <a:t>delight its customers</a:t>
            </a:r>
            <a:r>
              <a:rPr lang="en-US" sz="2000" dirty="0">
                <a:solidFill>
                  <a:srgbClr val="0070C0"/>
                </a:solidFill>
                <a:latin typeface="+mj-lt"/>
              </a:rPr>
              <a:t>, </a:t>
            </a:r>
            <a:r>
              <a:rPr lang="en-US" sz="1800" dirty="0">
                <a:solidFill>
                  <a:srgbClr val="7030A0"/>
                </a:solidFill>
                <a:latin typeface="+mj-lt"/>
              </a:rPr>
              <a:t>perform well for its </a:t>
            </a:r>
            <a:r>
              <a:rPr lang="en-US" sz="1800" dirty="0" smtClean="0">
                <a:solidFill>
                  <a:srgbClr val="7030A0"/>
                </a:solidFill>
                <a:latin typeface="+mj-lt"/>
              </a:rPr>
              <a:t>employees</a:t>
            </a:r>
            <a:r>
              <a:rPr lang="en-US" sz="2000" dirty="0" smtClean="0">
                <a:solidFill>
                  <a:srgbClr val="0070C0"/>
                </a:solidFill>
                <a:latin typeface="+mj-lt"/>
              </a:rPr>
              <a:t>, and </a:t>
            </a:r>
            <a:r>
              <a:rPr lang="en-US" sz="1800" dirty="0">
                <a:solidFill>
                  <a:srgbClr val="7030A0"/>
                </a:solidFill>
                <a:latin typeface="+mj-lt"/>
              </a:rPr>
              <a:t>deliver a threshold level of satisfaction to its suppliers</a:t>
            </a:r>
            <a:r>
              <a:rPr lang="en-US" sz="2000" dirty="0">
                <a:solidFill>
                  <a:srgbClr val="0070C0"/>
                </a:solidFill>
                <a:latin typeface="+mj-lt"/>
              </a:rPr>
              <a:t>. </a:t>
            </a:r>
            <a:endParaRPr lang="en-US" sz="2000" dirty="0" smtClean="0">
              <a:solidFill>
                <a:srgbClr val="0070C0"/>
              </a:solidFill>
              <a:latin typeface="+mj-lt"/>
            </a:endParaRPr>
          </a:p>
          <a:p>
            <a:pPr marL="349250" lvl="2" indent="-349250" algn="just">
              <a:buFont typeface="Wingdings" panose="05000000000000000000" pitchFamily="2" charset="2"/>
              <a:buChar char="ü"/>
            </a:pPr>
            <a:endParaRPr lang="en-US" sz="2000" dirty="0">
              <a:solidFill>
                <a:srgbClr val="0070C0"/>
              </a:solidFill>
              <a:latin typeface="+mj-lt"/>
            </a:endParaRPr>
          </a:p>
          <a:p>
            <a:pPr marL="349250" lvl="2" indent="-349250" algn="just">
              <a:buFont typeface="Wingdings" panose="05000000000000000000" pitchFamily="2" charset="2"/>
              <a:buChar char="ü"/>
            </a:pPr>
            <a:r>
              <a:rPr lang="en-US" sz="2000" dirty="0" smtClean="0">
                <a:solidFill>
                  <a:srgbClr val="0070C0"/>
                </a:solidFill>
                <a:latin typeface="+mj-lt"/>
              </a:rPr>
              <a:t>It must not </a:t>
            </a:r>
            <a:r>
              <a:rPr lang="en-US" sz="2000" dirty="0">
                <a:solidFill>
                  <a:srgbClr val="0070C0"/>
                </a:solidFill>
                <a:latin typeface="+mj-lt"/>
              </a:rPr>
              <a:t>violate </a:t>
            </a:r>
            <a:r>
              <a:rPr lang="en-US" sz="1800" dirty="0">
                <a:solidFill>
                  <a:srgbClr val="C00000"/>
                </a:solidFill>
                <a:latin typeface="+mj-lt"/>
              </a:rPr>
              <a:t>any stakeholder group’s sense of fairness </a:t>
            </a:r>
            <a:r>
              <a:rPr lang="en-US" sz="2000" dirty="0">
                <a:solidFill>
                  <a:srgbClr val="0070C0"/>
                </a:solidFill>
                <a:latin typeface="+mj-lt"/>
              </a:rPr>
              <a:t>about the treatment </a:t>
            </a:r>
            <a:r>
              <a:rPr lang="en-US" sz="2000" dirty="0" smtClean="0">
                <a:solidFill>
                  <a:srgbClr val="0070C0"/>
                </a:solidFill>
                <a:latin typeface="+mj-lt"/>
              </a:rPr>
              <a:t>it is </a:t>
            </a:r>
            <a:r>
              <a:rPr lang="en-US" sz="2000" dirty="0">
                <a:solidFill>
                  <a:srgbClr val="0070C0"/>
                </a:solidFill>
                <a:latin typeface="+mj-lt"/>
              </a:rPr>
              <a:t>receiving relative to the others</a:t>
            </a:r>
            <a:r>
              <a:rPr lang="en-US" sz="2000" dirty="0" smtClean="0">
                <a:solidFill>
                  <a:srgbClr val="0070C0"/>
                </a:solidFill>
                <a:latin typeface="+mj-lt"/>
              </a:rPr>
              <a:t>.</a:t>
            </a:r>
            <a:endParaRPr lang="en-US" sz="2000" dirty="0" smtClean="0">
              <a:solidFill>
                <a:srgbClr val="0070C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71</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15560138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19" y="1905000"/>
            <a:ext cx="8721077" cy="4648200"/>
          </a:xfrm>
        </p:spPr>
        <p:txBody>
          <a:bodyPr>
            <a:normAutofit/>
          </a:bodyPr>
          <a:lstStyle/>
          <a:p>
            <a:pPr marL="514350" lvl="1" indent="-514350" algn="just">
              <a:buFont typeface="+mj-lt"/>
              <a:buAutoNum type="romanUcPeriod" startAt="5"/>
            </a:pPr>
            <a:r>
              <a:rPr lang="en-US" sz="2200" dirty="0" smtClean="0">
                <a:solidFill>
                  <a:srgbClr val="FF0000"/>
                </a:solidFill>
                <a:latin typeface="+mj-lt"/>
              </a:rPr>
              <a:t>PROGRAM FORMULATION &amp; IMPLEMENTATION …</a:t>
            </a:r>
          </a:p>
          <a:p>
            <a:pPr marL="349250" lvl="2" indent="-349250" algn="just">
              <a:buFont typeface="Wingdings" panose="05000000000000000000" pitchFamily="2" charset="2"/>
              <a:buChar char="ü"/>
            </a:pPr>
            <a:r>
              <a:rPr lang="en-US" sz="2000" dirty="0">
                <a:solidFill>
                  <a:srgbClr val="0070C0"/>
                </a:solidFill>
                <a:latin typeface="+mj-lt"/>
              </a:rPr>
              <a:t>According to </a:t>
            </a:r>
            <a:r>
              <a:rPr lang="en-US" sz="2000" dirty="0">
                <a:solidFill>
                  <a:srgbClr val="C00000"/>
                </a:solidFill>
                <a:latin typeface="+mj-lt"/>
              </a:rPr>
              <a:t>McKinsey &amp; Company</a:t>
            </a:r>
            <a:r>
              <a:rPr lang="en-US" sz="2000" dirty="0">
                <a:solidFill>
                  <a:srgbClr val="0070C0"/>
                </a:solidFill>
                <a:latin typeface="+mj-lt"/>
              </a:rPr>
              <a:t>, strategy is only one of </a:t>
            </a:r>
            <a:r>
              <a:rPr lang="en-US" sz="2000" dirty="0" smtClean="0">
                <a:solidFill>
                  <a:srgbClr val="FF0000"/>
                </a:solidFill>
                <a:latin typeface="+mj-lt"/>
              </a:rPr>
              <a:t>seven elements</a:t>
            </a:r>
            <a:r>
              <a:rPr lang="en-US" sz="2000" dirty="0" smtClean="0">
                <a:solidFill>
                  <a:srgbClr val="0070C0"/>
                </a:solidFill>
                <a:latin typeface="+mj-lt"/>
              </a:rPr>
              <a:t>—all </a:t>
            </a:r>
            <a:r>
              <a:rPr lang="en-US" sz="2000" dirty="0">
                <a:solidFill>
                  <a:srgbClr val="0070C0"/>
                </a:solidFill>
                <a:latin typeface="+mj-lt"/>
              </a:rPr>
              <a:t>of which start with the letter </a:t>
            </a:r>
            <a:r>
              <a:rPr lang="en-US" sz="2000" b="1" i="1" dirty="0">
                <a:solidFill>
                  <a:srgbClr val="FF0000"/>
                </a:solidFill>
                <a:latin typeface="+mj-lt"/>
              </a:rPr>
              <a:t>s</a:t>
            </a:r>
            <a:r>
              <a:rPr lang="en-US" sz="2000" dirty="0">
                <a:solidFill>
                  <a:srgbClr val="0070C0"/>
                </a:solidFill>
                <a:latin typeface="+mj-lt"/>
              </a:rPr>
              <a:t>—in successful </a:t>
            </a:r>
            <a:r>
              <a:rPr lang="en-US" sz="2000" dirty="0" smtClean="0">
                <a:solidFill>
                  <a:srgbClr val="0070C0"/>
                </a:solidFill>
                <a:latin typeface="+mj-lt"/>
              </a:rPr>
              <a:t>business practice.</a:t>
            </a:r>
          </a:p>
          <a:p>
            <a:pPr marL="349250" lvl="2" indent="-349250" algn="just">
              <a:buFont typeface="Wingdings" panose="05000000000000000000" pitchFamily="2" charset="2"/>
              <a:buChar char="ü"/>
            </a:pPr>
            <a:endParaRPr lang="en-US" sz="2000" dirty="0">
              <a:solidFill>
                <a:srgbClr val="0070C0"/>
              </a:solidFill>
              <a:latin typeface="+mj-lt"/>
            </a:endParaRPr>
          </a:p>
          <a:p>
            <a:pPr marL="349250" lvl="2" indent="-349250" algn="just">
              <a:buFont typeface="Wingdings" panose="05000000000000000000" pitchFamily="2" charset="2"/>
              <a:buChar char="ü"/>
            </a:pPr>
            <a:r>
              <a:rPr lang="en-US" sz="2000" dirty="0" smtClean="0">
                <a:solidFill>
                  <a:srgbClr val="0070C0"/>
                </a:solidFill>
                <a:latin typeface="+mj-lt"/>
              </a:rPr>
              <a:t>The </a:t>
            </a:r>
            <a:r>
              <a:rPr lang="en-US" sz="2000" dirty="0">
                <a:solidFill>
                  <a:srgbClr val="0070C0"/>
                </a:solidFill>
                <a:latin typeface="+mj-lt"/>
              </a:rPr>
              <a:t>first three—</a:t>
            </a:r>
            <a:r>
              <a:rPr lang="en-US" sz="1800" dirty="0">
                <a:solidFill>
                  <a:srgbClr val="C00000"/>
                </a:solidFill>
                <a:latin typeface="+mj-lt"/>
              </a:rPr>
              <a:t>strategy</a:t>
            </a:r>
            <a:r>
              <a:rPr lang="en-US" sz="2000" dirty="0">
                <a:solidFill>
                  <a:srgbClr val="0070C0"/>
                </a:solidFill>
                <a:latin typeface="+mj-lt"/>
              </a:rPr>
              <a:t>, </a:t>
            </a:r>
            <a:r>
              <a:rPr lang="en-US" sz="1800" dirty="0">
                <a:solidFill>
                  <a:srgbClr val="C00000"/>
                </a:solidFill>
                <a:latin typeface="+mj-lt"/>
              </a:rPr>
              <a:t>structure</a:t>
            </a:r>
            <a:r>
              <a:rPr lang="en-US" sz="2000" dirty="0">
                <a:solidFill>
                  <a:srgbClr val="0070C0"/>
                </a:solidFill>
                <a:latin typeface="+mj-lt"/>
              </a:rPr>
              <a:t>, and </a:t>
            </a:r>
            <a:r>
              <a:rPr lang="en-US" sz="1800" dirty="0" smtClean="0">
                <a:solidFill>
                  <a:srgbClr val="C00000"/>
                </a:solidFill>
                <a:latin typeface="+mj-lt"/>
              </a:rPr>
              <a:t>systems</a:t>
            </a:r>
            <a:r>
              <a:rPr lang="en-US" sz="2000" dirty="0" smtClean="0">
                <a:solidFill>
                  <a:srgbClr val="0070C0"/>
                </a:solidFill>
                <a:latin typeface="+mj-lt"/>
              </a:rPr>
              <a:t>—are considered </a:t>
            </a:r>
            <a:r>
              <a:rPr lang="en-US" sz="2000" dirty="0">
                <a:solidFill>
                  <a:srgbClr val="0070C0"/>
                </a:solidFill>
                <a:latin typeface="+mj-lt"/>
              </a:rPr>
              <a:t>the “</a:t>
            </a:r>
            <a:r>
              <a:rPr lang="en-US" sz="2000" dirty="0">
                <a:solidFill>
                  <a:srgbClr val="FF0000"/>
                </a:solidFill>
                <a:latin typeface="+mj-lt"/>
              </a:rPr>
              <a:t>hardware</a:t>
            </a:r>
            <a:r>
              <a:rPr lang="en-US" sz="2000" dirty="0">
                <a:solidFill>
                  <a:srgbClr val="0070C0"/>
                </a:solidFill>
                <a:latin typeface="+mj-lt"/>
              </a:rPr>
              <a:t>” of success. </a:t>
            </a:r>
          </a:p>
          <a:p>
            <a:pPr marL="349250" lvl="2" indent="-349250" algn="just">
              <a:buFont typeface="Wingdings" panose="05000000000000000000" pitchFamily="2" charset="2"/>
              <a:buChar char="ü"/>
            </a:pPr>
            <a:r>
              <a:rPr lang="en-US" sz="2000" dirty="0" smtClean="0">
                <a:solidFill>
                  <a:srgbClr val="0070C0"/>
                </a:solidFill>
                <a:latin typeface="+mj-lt"/>
              </a:rPr>
              <a:t>The </a:t>
            </a:r>
            <a:r>
              <a:rPr lang="en-US" sz="2000" dirty="0">
                <a:solidFill>
                  <a:srgbClr val="0070C0"/>
                </a:solidFill>
                <a:latin typeface="+mj-lt"/>
              </a:rPr>
              <a:t>next four—</a:t>
            </a:r>
            <a:r>
              <a:rPr lang="en-US" sz="1800" dirty="0">
                <a:solidFill>
                  <a:srgbClr val="C00000"/>
                </a:solidFill>
                <a:latin typeface="+mj-lt"/>
              </a:rPr>
              <a:t>style</a:t>
            </a:r>
            <a:r>
              <a:rPr lang="en-US" sz="2000" dirty="0">
                <a:solidFill>
                  <a:srgbClr val="0070C0"/>
                </a:solidFill>
                <a:latin typeface="+mj-lt"/>
              </a:rPr>
              <a:t>, </a:t>
            </a:r>
            <a:r>
              <a:rPr lang="en-US" sz="1800" dirty="0" smtClean="0">
                <a:solidFill>
                  <a:srgbClr val="C00000"/>
                </a:solidFill>
                <a:latin typeface="+mj-lt"/>
              </a:rPr>
              <a:t>skills</a:t>
            </a:r>
            <a:r>
              <a:rPr lang="en-US" sz="2000" dirty="0" smtClean="0">
                <a:solidFill>
                  <a:srgbClr val="0070C0"/>
                </a:solidFill>
                <a:latin typeface="+mj-lt"/>
              </a:rPr>
              <a:t>, </a:t>
            </a:r>
            <a:r>
              <a:rPr lang="en-US" sz="1800" dirty="0" smtClean="0">
                <a:solidFill>
                  <a:srgbClr val="C00000"/>
                </a:solidFill>
                <a:latin typeface="+mj-lt"/>
              </a:rPr>
              <a:t>staff</a:t>
            </a:r>
            <a:r>
              <a:rPr lang="en-US" sz="2000" dirty="0">
                <a:solidFill>
                  <a:srgbClr val="0070C0"/>
                </a:solidFill>
                <a:latin typeface="+mj-lt"/>
              </a:rPr>
              <a:t>, and </a:t>
            </a:r>
            <a:r>
              <a:rPr lang="en-US" sz="1800" dirty="0">
                <a:solidFill>
                  <a:srgbClr val="C00000"/>
                </a:solidFill>
                <a:latin typeface="+mj-lt"/>
              </a:rPr>
              <a:t>shared values</a:t>
            </a:r>
            <a:r>
              <a:rPr lang="en-US" sz="2000" dirty="0">
                <a:solidFill>
                  <a:srgbClr val="0070C0"/>
                </a:solidFill>
                <a:latin typeface="+mj-lt"/>
              </a:rPr>
              <a:t>—are the “</a:t>
            </a:r>
            <a:r>
              <a:rPr lang="en-US" sz="2000" dirty="0">
                <a:solidFill>
                  <a:srgbClr val="FF0000"/>
                </a:solidFill>
                <a:latin typeface="+mj-lt"/>
              </a:rPr>
              <a:t>software</a:t>
            </a:r>
            <a:r>
              <a:rPr lang="en-US" sz="2000" dirty="0" smtClean="0">
                <a:solidFill>
                  <a:srgbClr val="0070C0"/>
                </a:solidFill>
                <a:latin typeface="+mj-lt"/>
              </a:rPr>
              <a:t>.”</a:t>
            </a:r>
            <a:endParaRPr lang="en-US" sz="2000" dirty="0" smtClean="0">
              <a:solidFill>
                <a:srgbClr val="0070C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72</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41643875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19" y="1905000"/>
            <a:ext cx="8721077" cy="4648200"/>
          </a:xfrm>
        </p:spPr>
        <p:txBody>
          <a:bodyPr>
            <a:normAutofit/>
          </a:bodyPr>
          <a:lstStyle/>
          <a:p>
            <a:pPr marL="514350" lvl="1" indent="-514350" algn="just">
              <a:buFont typeface="+mj-lt"/>
              <a:buAutoNum type="romanUcPeriod" startAt="5"/>
            </a:pPr>
            <a:r>
              <a:rPr lang="en-US" sz="2200" dirty="0" smtClean="0">
                <a:solidFill>
                  <a:srgbClr val="FF0000"/>
                </a:solidFill>
                <a:latin typeface="+mj-lt"/>
              </a:rPr>
              <a:t>PROGRAM FORMULATION &amp; IMPLEMENTATION …</a:t>
            </a:r>
          </a:p>
          <a:p>
            <a:pPr marL="731520" lvl="3" indent="-457200" algn="just">
              <a:buFont typeface="+mj-lt"/>
              <a:buAutoNum type="arabicParenR"/>
            </a:pPr>
            <a:r>
              <a:rPr lang="en-US" dirty="0" smtClean="0">
                <a:solidFill>
                  <a:srgbClr val="C00000"/>
                </a:solidFill>
                <a:latin typeface="+mj-lt"/>
              </a:rPr>
              <a:t>Style </a:t>
            </a:r>
            <a:r>
              <a:rPr lang="en-US" dirty="0">
                <a:solidFill>
                  <a:srgbClr val="0070C0"/>
                </a:solidFill>
                <a:latin typeface="+mj-lt"/>
              </a:rPr>
              <a:t>means company employees </a:t>
            </a:r>
            <a:r>
              <a:rPr lang="en-US" dirty="0" smtClean="0">
                <a:solidFill>
                  <a:srgbClr val="0070C0"/>
                </a:solidFill>
                <a:latin typeface="+mj-lt"/>
              </a:rPr>
              <a:t>share a </a:t>
            </a:r>
            <a:r>
              <a:rPr lang="en-US" dirty="0">
                <a:solidFill>
                  <a:srgbClr val="0070C0"/>
                </a:solidFill>
                <a:latin typeface="+mj-lt"/>
              </a:rPr>
              <a:t>common way of thinking and behaving. </a:t>
            </a:r>
            <a:endParaRPr lang="en-US" dirty="0" smtClean="0">
              <a:solidFill>
                <a:srgbClr val="0070C0"/>
              </a:solidFill>
              <a:latin typeface="+mj-lt"/>
            </a:endParaRPr>
          </a:p>
          <a:p>
            <a:pPr marL="731520" lvl="3" indent="-457200" algn="just">
              <a:buFont typeface="+mj-lt"/>
              <a:buAutoNum type="arabicParenR"/>
            </a:pPr>
            <a:r>
              <a:rPr lang="en-US" dirty="0" smtClean="0">
                <a:solidFill>
                  <a:srgbClr val="C00000"/>
                </a:solidFill>
                <a:latin typeface="+mj-lt"/>
              </a:rPr>
              <a:t>Skills </a:t>
            </a:r>
            <a:r>
              <a:rPr lang="en-US" dirty="0" smtClean="0">
                <a:solidFill>
                  <a:srgbClr val="0070C0"/>
                </a:solidFill>
                <a:latin typeface="+mj-lt"/>
              </a:rPr>
              <a:t>means </a:t>
            </a:r>
            <a:r>
              <a:rPr lang="en-US" dirty="0">
                <a:solidFill>
                  <a:srgbClr val="0070C0"/>
                </a:solidFill>
                <a:latin typeface="+mj-lt"/>
              </a:rPr>
              <a:t>employees have the skills needed to carry out the </a:t>
            </a:r>
            <a:r>
              <a:rPr lang="en-US" dirty="0" smtClean="0">
                <a:solidFill>
                  <a:srgbClr val="0070C0"/>
                </a:solidFill>
                <a:latin typeface="+mj-lt"/>
              </a:rPr>
              <a:t>company’s strategy</a:t>
            </a:r>
            <a:r>
              <a:rPr lang="en-US" dirty="0">
                <a:solidFill>
                  <a:srgbClr val="0070C0"/>
                </a:solidFill>
                <a:latin typeface="+mj-lt"/>
              </a:rPr>
              <a:t>. </a:t>
            </a:r>
            <a:endParaRPr lang="en-US" dirty="0" smtClean="0">
              <a:solidFill>
                <a:srgbClr val="0070C0"/>
              </a:solidFill>
              <a:latin typeface="+mj-lt"/>
            </a:endParaRPr>
          </a:p>
          <a:p>
            <a:pPr marL="731520" lvl="3" indent="-457200" algn="just">
              <a:buFont typeface="+mj-lt"/>
              <a:buAutoNum type="arabicParenR"/>
            </a:pPr>
            <a:r>
              <a:rPr lang="en-US" dirty="0" smtClean="0">
                <a:solidFill>
                  <a:srgbClr val="C00000"/>
                </a:solidFill>
                <a:latin typeface="+mj-lt"/>
              </a:rPr>
              <a:t>Staffing </a:t>
            </a:r>
            <a:r>
              <a:rPr lang="en-US" dirty="0">
                <a:solidFill>
                  <a:srgbClr val="0070C0"/>
                </a:solidFill>
                <a:latin typeface="+mj-lt"/>
              </a:rPr>
              <a:t>means the company has hired able people, </a:t>
            </a:r>
            <a:r>
              <a:rPr lang="en-US" dirty="0" smtClean="0">
                <a:solidFill>
                  <a:srgbClr val="0070C0"/>
                </a:solidFill>
                <a:latin typeface="+mj-lt"/>
              </a:rPr>
              <a:t>trained them </a:t>
            </a:r>
            <a:r>
              <a:rPr lang="en-US" dirty="0">
                <a:solidFill>
                  <a:srgbClr val="0070C0"/>
                </a:solidFill>
                <a:latin typeface="+mj-lt"/>
              </a:rPr>
              <a:t>well, and assigned them to the right jobs. </a:t>
            </a:r>
            <a:endParaRPr lang="en-US" dirty="0" smtClean="0">
              <a:solidFill>
                <a:srgbClr val="0070C0"/>
              </a:solidFill>
              <a:latin typeface="+mj-lt"/>
            </a:endParaRPr>
          </a:p>
          <a:p>
            <a:pPr marL="731520" lvl="3" indent="-457200" algn="just">
              <a:buFont typeface="+mj-lt"/>
              <a:buAutoNum type="arabicParenR"/>
            </a:pPr>
            <a:r>
              <a:rPr lang="en-US" dirty="0" smtClean="0">
                <a:solidFill>
                  <a:srgbClr val="C00000"/>
                </a:solidFill>
                <a:latin typeface="+mj-lt"/>
              </a:rPr>
              <a:t>shared values </a:t>
            </a:r>
            <a:r>
              <a:rPr lang="en-US" dirty="0">
                <a:solidFill>
                  <a:srgbClr val="0070C0"/>
                </a:solidFill>
                <a:latin typeface="+mj-lt"/>
              </a:rPr>
              <a:t>means employees share the same guiding </a:t>
            </a:r>
            <a:r>
              <a:rPr lang="en-US" dirty="0" smtClean="0">
                <a:solidFill>
                  <a:srgbClr val="0070C0"/>
                </a:solidFill>
                <a:latin typeface="+mj-lt"/>
              </a:rPr>
              <a:t>values. </a:t>
            </a:r>
          </a:p>
          <a:p>
            <a:pPr marL="731520" lvl="3" indent="-457200" algn="just">
              <a:buFont typeface="+mj-lt"/>
              <a:buAutoNum type="arabicParenR"/>
            </a:pPr>
            <a:endParaRPr lang="en-US" dirty="0">
              <a:solidFill>
                <a:srgbClr val="0070C0"/>
              </a:solidFill>
              <a:latin typeface="+mj-lt"/>
            </a:endParaRPr>
          </a:p>
          <a:p>
            <a:pPr marL="0" lvl="2" indent="0" algn="just">
              <a:buNone/>
            </a:pPr>
            <a:r>
              <a:rPr lang="en-US" sz="2000" dirty="0" smtClean="0">
                <a:solidFill>
                  <a:srgbClr val="0070C0"/>
                </a:solidFill>
                <a:latin typeface="+mj-lt"/>
              </a:rPr>
              <a:t>When </a:t>
            </a:r>
            <a:r>
              <a:rPr lang="en-US" sz="2000" dirty="0">
                <a:solidFill>
                  <a:srgbClr val="0070C0"/>
                </a:solidFill>
                <a:latin typeface="+mj-lt"/>
              </a:rPr>
              <a:t>these elements are present, companies are usually more </a:t>
            </a:r>
            <a:r>
              <a:rPr lang="en-US" sz="2000" dirty="0" smtClean="0">
                <a:solidFill>
                  <a:srgbClr val="0070C0"/>
                </a:solidFill>
                <a:latin typeface="+mj-lt"/>
              </a:rPr>
              <a:t>successful at </a:t>
            </a:r>
            <a:r>
              <a:rPr lang="en-US" sz="2000" dirty="0">
                <a:solidFill>
                  <a:srgbClr val="0070C0"/>
                </a:solidFill>
                <a:latin typeface="+mj-lt"/>
              </a:rPr>
              <a:t>strategy implementation</a:t>
            </a:r>
            <a:r>
              <a:rPr lang="en-US" sz="2000" dirty="0" smtClean="0">
                <a:solidFill>
                  <a:srgbClr val="0070C0"/>
                </a:solidFill>
                <a:latin typeface="+mj-lt"/>
              </a:rPr>
              <a:t>.</a:t>
            </a:r>
            <a:endParaRPr lang="en-US" sz="2000" dirty="0" smtClean="0">
              <a:solidFill>
                <a:srgbClr val="0070C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73</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4189666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343400"/>
          </a:xfrm>
        </p:spPr>
        <p:txBody>
          <a:bodyPr>
            <a:normAutofit/>
          </a:bodyPr>
          <a:lstStyle/>
          <a:p>
            <a:pPr marL="514350" lvl="1" indent="-514350" algn="just">
              <a:buFont typeface="+mj-lt"/>
              <a:buAutoNum type="romanUcPeriod" startAt="6"/>
            </a:pPr>
            <a:r>
              <a:rPr lang="en-US" sz="2200" dirty="0" smtClean="0">
                <a:solidFill>
                  <a:srgbClr val="FF0000"/>
                </a:solidFill>
                <a:latin typeface="+mj-lt"/>
              </a:rPr>
              <a:t>FEEDBACK &amp; CONTROL </a:t>
            </a:r>
          </a:p>
          <a:p>
            <a:pPr algn="just">
              <a:buFont typeface="Wingdings" panose="05000000000000000000" pitchFamily="2" charset="2"/>
              <a:buChar char="ü"/>
            </a:pPr>
            <a:r>
              <a:rPr lang="en-US" sz="2000" dirty="0" smtClean="0">
                <a:solidFill>
                  <a:srgbClr val="0070C0"/>
                </a:solidFill>
                <a:latin typeface="+mj-lt"/>
                <a:cs typeface="Times New Roman" pitchFamily="18" charset="0"/>
              </a:rPr>
              <a:t>A company’s strategic fit with the environment will inevitably erode, because the market environment changes faster than the companies internal affairs. </a:t>
            </a:r>
            <a:endParaRPr lang="en-US" sz="2000" dirty="0">
              <a:solidFill>
                <a:srgbClr val="0070C0"/>
              </a:solidFill>
              <a:latin typeface="+mj-lt"/>
              <a:cs typeface="Times New Roman" pitchFamily="18" charset="0"/>
            </a:endParaRPr>
          </a:p>
          <a:p>
            <a:pPr algn="just">
              <a:buFont typeface="Wingdings" panose="05000000000000000000" pitchFamily="2" charset="2"/>
              <a:buChar char="ü"/>
            </a:pPr>
            <a:endParaRPr lang="en-US" sz="2000" dirty="0" smtClean="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The company may remain efficient while it losses effectiveness. </a:t>
            </a:r>
          </a:p>
          <a:p>
            <a:pPr algn="just">
              <a:buFont typeface="Wingdings" panose="05000000000000000000" pitchFamily="2" charset="2"/>
              <a:buChar char="ü"/>
            </a:pPr>
            <a:endParaRPr lang="en-US" sz="2000" dirty="0" smtClean="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Yet, according to </a:t>
            </a:r>
            <a:r>
              <a:rPr lang="en-US" sz="1800" dirty="0" smtClean="0">
                <a:solidFill>
                  <a:srgbClr val="002060"/>
                </a:solidFill>
                <a:latin typeface="+mj-lt"/>
                <a:cs typeface="Times New Roman" pitchFamily="18" charset="0"/>
              </a:rPr>
              <a:t>Peter Drucker</a:t>
            </a:r>
            <a:r>
              <a:rPr lang="en-US" sz="2000" dirty="0" smtClean="0">
                <a:solidFill>
                  <a:srgbClr val="0070C0"/>
                </a:solidFill>
                <a:latin typeface="+mj-lt"/>
                <a:cs typeface="Times New Roman" pitchFamily="18" charset="0"/>
              </a:rPr>
              <a:t>, it is more important “</a:t>
            </a:r>
            <a:r>
              <a:rPr lang="en-US" sz="2000" dirty="0" smtClean="0">
                <a:solidFill>
                  <a:srgbClr val="C00000"/>
                </a:solidFill>
                <a:latin typeface="+mj-lt"/>
                <a:cs typeface="Times New Roman" pitchFamily="18" charset="0"/>
              </a:rPr>
              <a:t>to do the right thing</a:t>
            </a:r>
            <a:r>
              <a:rPr lang="en-US" sz="2000" dirty="0" smtClean="0">
                <a:solidFill>
                  <a:srgbClr val="0070C0"/>
                </a:solidFill>
                <a:latin typeface="+mj-lt"/>
                <a:cs typeface="Times New Roman" pitchFamily="18" charset="0"/>
              </a:rPr>
              <a:t>”—to be </a:t>
            </a:r>
            <a:r>
              <a:rPr lang="en-US" sz="2000" dirty="0" smtClean="0">
                <a:solidFill>
                  <a:srgbClr val="FF0000"/>
                </a:solidFill>
                <a:latin typeface="+mj-lt"/>
                <a:cs typeface="Times New Roman" pitchFamily="18" charset="0"/>
              </a:rPr>
              <a:t>effective</a:t>
            </a:r>
            <a:r>
              <a:rPr lang="en-US" sz="2000" dirty="0" smtClean="0">
                <a:solidFill>
                  <a:srgbClr val="0070C0"/>
                </a:solidFill>
                <a:latin typeface="+mj-lt"/>
                <a:cs typeface="Times New Roman" pitchFamily="18" charset="0"/>
              </a:rPr>
              <a:t>—than “</a:t>
            </a:r>
            <a:r>
              <a:rPr lang="en-US" sz="2000" dirty="0" smtClean="0">
                <a:solidFill>
                  <a:srgbClr val="C00000"/>
                </a:solidFill>
                <a:latin typeface="+mj-lt"/>
                <a:cs typeface="Times New Roman" pitchFamily="18" charset="0"/>
              </a:rPr>
              <a:t>to do things right</a:t>
            </a:r>
            <a:r>
              <a:rPr lang="en-US" sz="2000" dirty="0" smtClean="0">
                <a:solidFill>
                  <a:srgbClr val="0070C0"/>
                </a:solidFill>
                <a:latin typeface="+mj-lt"/>
                <a:cs typeface="Times New Roman" pitchFamily="18" charset="0"/>
              </a:rPr>
              <a:t>”—to be </a:t>
            </a:r>
            <a:r>
              <a:rPr lang="en-US" sz="2000" dirty="0" smtClean="0">
                <a:solidFill>
                  <a:srgbClr val="FF0000"/>
                </a:solidFill>
                <a:latin typeface="+mj-lt"/>
                <a:cs typeface="Times New Roman" pitchFamily="18" charset="0"/>
              </a:rPr>
              <a:t>efficient</a:t>
            </a:r>
            <a:r>
              <a:rPr lang="en-US" sz="2000" dirty="0" smtClean="0">
                <a:solidFill>
                  <a:srgbClr val="0070C0"/>
                </a:solidFill>
                <a:latin typeface="+mj-lt"/>
                <a:cs typeface="Times New Roman" pitchFamily="18" charset="0"/>
              </a:rPr>
              <a:t>. </a:t>
            </a:r>
          </a:p>
          <a:p>
            <a:pPr algn="just">
              <a:buFont typeface="Wingdings" panose="05000000000000000000" pitchFamily="2" charset="2"/>
              <a:buChar char="ü"/>
            </a:pPr>
            <a:endParaRPr lang="en-US" sz="1100" dirty="0">
              <a:solidFill>
                <a:srgbClr val="0070C0"/>
              </a:solidFill>
              <a:latin typeface="+mj-lt"/>
              <a:cs typeface="Times New Roman" pitchFamily="18" charset="0"/>
            </a:endParaRPr>
          </a:p>
          <a:p>
            <a:pPr algn="just">
              <a:buFont typeface="Wingdings" panose="05000000000000000000" pitchFamily="2" charset="2"/>
              <a:buChar char="ü"/>
            </a:pPr>
            <a:r>
              <a:rPr lang="en-US" sz="2000" dirty="0" smtClean="0">
                <a:solidFill>
                  <a:srgbClr val="0070C0"/>
                </a:solidFill>
                <a:latin typeface="+mj-lt"/>
                <a:cs typeface="Times New Roman" pitchFamily="18" charset="0"/>
              </a:rPr>
              <a:t>The most successful companies </a:t>
            </a:r>
            <a:r>
              <a:rPr lang="en-US" sz="2000" dirty="0" smtClean="0">
                <a:solidFill>
                  <a:srgbClr val="FF0000"/>
                </a:solidFill>
                <a:latin typeface="+mj-lt"/>
                <a:cs typeface="Times New Roman" pitchFamily="18" charset="0"/>
              </a:rPr>
              <a:t>excel at both</a:t>
            </a:r>
            <a:r>
              <a:rPr lang="en-US" sz="2000" dirty="0" smtClean="0">
                <a:solidFill>
                  <a:srgbClr val="0070C0"/>
                </a:solidFill>
                <a:latin typeface="+mj-lt"/>
                <a:cs typeface="Times New Roman" pitchFamily="18" charset="0"/>
              </a:rPr>
              <a:t>. </a:t>
            </a:r>
          </a:p>
          <a:p>
            <a:pPr lvl="1" algn="just">
              <a:buFont typeface="Wingdings" pitchFamily="2" charset="2"/>
              <a:buChar char="ü"/>
            </a:pPr>
            <a:endParaRPr lang="en-US" sz="1600" dirty="0">
              <a:solidFill>
                <a:srgbClr val="0070C0"/>
              </a:solidFill>
              <a:latin typeface="Lucida Calligraphy"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74</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1" y="1783080"/>
            <a:ext cx="8793085" cy="4742264"/>
          </a:xfrm>
        </p:spPr>
        <p:txBody>
          <a:bodyPr>
            <a:normAutofit/>
          </a:bodyPr>
          <a:lstStyle/>
          <a:p>
            <a:pPr algn="just">
              <a:buFont typeface="Wingdings" panose="05000000000000000000" pitchFamily="2" charset="2"/>
              <a:buChar char="ü"/>
            </a:pPr>
            <a:r>
              <a:rPr lang="en-US" sz="2000" dirty="0">
                <a:solidFill>
                  <a:srgbClr val="0070C0"/>
                </a:solidFill>
                <a:latin typeface="+mj-lt"/>
                <a:cs typeface="Times New Roman" pitchFamily="18" charset="0"/>
              </a:rPr>
              <a:t>Once an org fails to respond to a changed environment, it becomes increasingly hard to recapture its lost position. </a:t>
            </a:r>
            <a:endParaRPr lang="en-US" sz="800" dirty="0">
              <a:solidFill>
                <a:srgbClr val="0070C0"/>
              </a:solidFill>
              <a:latin typeface="+mj-lt"/>
              <a:cs typeface="Times New Roman" pitchFamily="18" charset="0"/>
            </a:endParaRPr>
          </a:p>
          <a:p>
            <a:pPr marL="685800" lvl="2" indent="-336550" algn="just">
              <a:buFont typeface="Wingdings" panose="05000000000000000000" pitchFamily="2" charset="2"/>
              <a:buChar char="ü"/>
            </a:pPr>
            <a:r>
              <a:rPr lang="en-US" sz="1800" dirty="0">
                <a:solidFill>
                  <a:srgbClr val="7030A0"/>
                </a:solidFill>
                <a:latin typeface="+mj-lt"/>
                <a:cs typeface="Times New Roman" pitchFamily="18" charset="0"/>
              </a:rPr>
              <a:t>Orgs are subject to inertia; it’s difficult to change one part without adjusting everything else. </a:t>
            </a:r>
          </a:p>
          <a:p>
            <a:pPr marL="685800" lvl="2" indent="-336550" algn="just">
              <a:buFont typeface="Wingdings" panose="05000000000000000000" pitchFamily="2" charset="2"/>
              <a:buChar char="ü"/>
            </a:pPr>
            <a:r>
              <a:rPr lang="en-US" sz="1800" dirty="0">
                <a:solidFill>
                  <a:srgbClr val="7030A0"/>
                </a:solidFill>
                <a:latin typeface="+mj-lt"/>
                <a:cs typeface="Times New Roman" pitchFamily="18" charset="0"/>
              </a:rPr>
              <a:t>Yet, orgs can be changed through </a:t>
            </a:r>
            <a:r>
              <a:rPr lang="en-US" sz="1800" dirty="0">
                <a:solidFill>
                  <a:srgbClr val="C00000"/>
                </a:solidFill>
                <a:latin typeface="+mj-lt"/>
                <a:cs typeface="Times New Roman" pitchFamily="18" charset="0"/>
              </a:rPr>
              <a:t>strong leadership</a:t>
            </a:r>
            <a:r>
              <a:rPr lang="en-US" sz="1800" dirty="0">
                <a:solidFill>
                  <a:srgbClr val="7030A0"/>
                </a:solidFill>
                <a:latin typeface="+mj-lt"/>
                <a:cs typeface="Times New Roman" pitchFamily="18" charset="0"/>
              </a:rPr>
              <a:t>, preferably in advance of a crisis. </a:t>
            </a:r>
          </a:p>
          <a:p>
            <a:pPr marL="685800" lvl="2" indent="-336550" algn="just">
              <a:buFont typeface="Wingdings" panose="05000000000000000000" pitchFamily="2" charset="2"/>
              <a:buChar char="ü"/>
            </a:pPr>
            <a:r>
              <a:rPr lang="en-US" sz="1800" dirty="0">
                <a:solidFill>
                  <a:srgbClr val="7030A0"/>
                </a:solidFill>
                <a:latin typeface="+mj-lt"/>
                <a:cs typeface="Times New Roman" pitchFamily="18" charset="0"/>
              </a:rPr>
              <a:t>The key to orgal health is </a:t>
            </a:r>
            <a:r>
              <a:rPr lang="en-US" sz="1800" dirty="0">
                <a:solidFill>
                  <a:srgbClr val="C00000"/>
                </a:solidFill>
                <a:latin typeface="+mj-lt"/>
                <a:cs typeface="Times New Roman" pitchFamily="18" charset="0"/>
              </a:rPr>
              <a:t>willingness to examine the changing environment </a:t>
            </a:r>
            <a:r>
              <a:rPr lang="en-US" sz="1800" dirty="0">
                <a:solidFill>
                  <a:srgbClr val="7030A0"/>
                </a:solidFill>
                <a:latin typeface="+mj-lt"/>
                <a:cs typeface="Times New Roman" pitchFamily="18" charset="0"/>
              </a:rPr>
              <a:t>&amp; </a:t>
            </a:r>
            <a:r>
              <a:rPr lang="en-US" sz="1800" dirty="0">
                <a:solidFill>
                  <a:srgbClr val="C00000"/>
                </a:solidFill>
                <a:latin typeface="+mj-lt"/>
                <a:cs typeface="Times New Roman" pitchFamily="18" charset="0"/>
              </a:rPr>
              <a:t>adopt new goals </a:t>
            </a:r>
            <a:r>
              <a:rPr lang="en-US" sz="1800" dirty="0">
                <a:solidFill>
                  <a:srgbClr val="7030A0"/>
                </a:solidFill>
                <a:latin typeface="+mj-lt"/>
                <a:cs typeface="Times New Roman" pitchFamily="18" charset="0"/>
              </a:rPr>
              <a:t>&amp;</a:t>
            </a:r>
            <a:r>
              <a:rPr lang="en-US" sz="1800" dirty="0">
                <a:solidFill>
                  <a:srgbClr val="C00000"/>
                </a:solidFill>
                <a:latin typeface="+mj-lt"/>
                <a:cs typeface="Times New Roman" pitchFamily="18" charset="0"/>
              </a:rPr>
              <a:t> behaviors</a:t>
            </a:r>
            <a:r>
              <a:rPr lang="en-US" sz="1800" dirty="0">
                <a:solidFill>
                  <a:srgbClr val="7030A0"/>
                </a:solidFill>
                <a:latin typeface="+mj-lt"/>
                <a:cs typeface="Times New Roman" pitchFamily="18" charset="0"/>
              </a:rPr>
              <a:t>. </a:t>
            </a:r>
          </a:p>
          <a:p>
            <a:endParaRPr lang="en-US" sz="2400" dirty="0">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75</a:t>
            </a:fld>
            <a:endParaRPr lang="en-US"/>
          </a:p>
        </p:txBody>
      </p:sp>
      <p:sp>
        <p:nvSpPr>
          <p:cNvPr id="6" name="Title 1"/>
          <p:cNvSpPr>
            <a:spLocks noGrp="1"/>
          </p:cNvSpPr>
          <p:nvPr>
            <p:ph type="title"/>
          </p:nvPr>
        </p:nvSpPr>
        <p:spPr>
          <a:xfrm>
            <a:off x="1" y="908720"/>
            <a:ext cx="8972596" cy="648072"/>
          </a:xfrm>
        </p:spPr>
        <p:txBody>
          <a:bodyPr>
            <a:normAutofit fontScale="90000"/>
          </a:bodyPr>
          <a:lstStyle/>
          <a:p>
            <a:pPr algn="ctr"/>
            <a:r>
              <a:rPr lang="en-US" sz="4000" b="1" dirty="0" smtClean="0">
                <a:solidFill>
                  <a:schemeClr val="accent5">
                    <a:lumMod val="50000"/>
                  </a:schemeClr>
                </a:solidFill>
              </a:rPr>
              <a:t>Business Unit Strategic Planning</a:t>
            </a:r>
            <a:endParaRPr lang="en-US" sz="4000" b="1" dirty="0">
              <a:solidFill>
                <a:schemeClr val="accent5">
                  <a:lumMod val="50000"/>
                </a:schemeClr>
              </a:solidFill>
            </a:endParaRPr>
          </a:p>
        </p:txBody>
      </p:sp>
    </p:spTree>
    <p:extLst>
      <p:ext uri="{BB962C8B-B14F-4D97-AF65-F5344CB8AC3E}">
        <p14:creationId xmlns:p14="http://schemas.microsoft.com/office/powerpoint/2010/main" val="107976040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solidFill>
                  <a:srgbClr val="0070C0"/>
                </a:solidFill>
                <a:latin typeface="+mj-lt"/>
              </a:rPr>
              <a:t>Subjects to be covered in this chapter: </a:t>
            </a:r>
          </a:p>
          <a:p>
            <a:pPr marL="736092" lvl="1" indent="-342900">
              <a:buFont typeface="+mj-lt"/>
              <a:buAutoNum type="arabicParenR"/>
            </a:pPr>
            <a:r>
              <a:rPr lang="en-US" sz="1800" dirty="0">
                <a:solidFill>
                  <a:srgbClr val="7030A0"/>
                </a:solidFill>
                <a:latin typeface="+mj-lt"/>
              </a:rPr>
              <a:t>Marketing and Consumer value (4-14)</a:t>
            </a:r>
          </a:p>
          <a:p>
            <a:pPr marL="736092" lvl="1" indent="-342900">
              <a:buFont typeface="+mj-lt"/>
              <a:buAutoNum type="arabicParenR"/>
            </a:pPr>
            <a:r>
              <a:rPr lang="en-US" sz="1800" dirty="0">
                <a:solidFill>
                  <a:srgbClr val="C00000"/>
                </a:solidFill>
                <a:latin typeface="+mj-lt"/>
              </a:rPr>
              <a:t>Corporate and Division Strategic Planning </a:t>
            </a:r>
            <a:r>
              <a:rPr lang="en-US" sz="1800" dirty="0" smtClean="0">
                <a:solidFill>
                  <a:srgbClr val="C00000"/>
                </a:solidFill>
                <a:latin typeface="+mj-lt"/>
              </a:rPr>
              <a:t>(16-52)</a:t>
            </a:r>
            <a:endParaRPr lang="en-US" sz="1800" dirty="0">
              <a:solidFill>
                <a:srgbClr val="C00000"/>
              </a:solidFill>
              <a:latin typeface="+mj-lt"/>
            </a:endParaRPr>
          </a:p>
          <a:p>
            <a:pPr marL="736092" lvl="1" indent="-342900">
              <a:buFont typeface="+mj-lt"/>
              <a:buAutoNum type="arabicParenR"/>
            </a:pPr>
            <a:r>
              <a:rPr lang="en-US" sz="1800" dirty="0">
                <a:solidFill>
                  <a:srgbClr val="002060"/>
                </a:solidFill>
                <a:latin typeface="+mj-lt"/>
              </a:rPr>
              <a:t>Business Unit Strategic Planning (</a:t>
            </a:r>
            <a:r>
              <a:rPr lang="en-US" sz="1800" dirty="0" smtClean="0">
                <a:solidFill>
                  <a:srgbClr val="002060"/>
                </a:solidFill>
                <a:latin typeface="+mj-lt"/>
              </a:rPr>
              <a:t>54-75)</a:t>
            </a:r>
            <a:endParaRPr lang="en-US" sz="1800" dirty="0">
              <a:solidFill>
                <a:srgbClr val="002060"/>
              </a:solidFill>
              <a:latin typeface="+mj-lt"/>
            </a:endParaRPr>
          </a:p>
          <a:p>
            <a:pPr marL="736092" lvl="1" indent="-342900">
              <a:buFont typeface="+mj-lt"/>
              <a:buAutoNum type="arabicParenR"/>
            </a:pPr>
            <a:r>
              <a:rPr lang="en-US" sz="1800" dirty="0">
                <a:solidFill>
                  <a:srgbClr val="C00000"/>
                </a:solidFill>
                <a:latin typeface="+mj-lt"/>
              </a:rPr>
              <a:t>The Nature and Contents of Marketing Plan (</a:t>
            </a:r>
            <a:r>
              <a:rPr lang="en-US" sz="1800" dirty="0" smtClean="0">
                <a:solidFill>
                  <a:srgbClr val="C00000"/>
                </a:solidFill>
                <a:latin typeface="+mj-lt"/>
              </a:rPr>
              <a:t>77-87)</a:t>
            </a:r>
            <a:endParaRPr lang="en-US" sz="1800" dirty="0">
              <a:solidFill>
                <a:srgbClr val="C0000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76</a:t>
            </a:fld>
            <a:endParaRPr lang="en-US"/>
          </a:p>
        </p:txBody>
      </p:sp>
    </p:spTree>
    <p:extLst>
      <p:ext uri="{BB962C8B-B14F-4D97-AF65-F5344CB8AC3E}">
        <p14:creationId xmlns:p14="http://schemas.microsoft.com/office/powerpoint/2010/main" val="424592681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057400"/>
            <a:ext cx="8856984" cy="3886200"/>
          </a:xfrm>
        </p:spPr>
        <p:txBody>
          <a:bodyPr>
            <a:normAutofit/>
          </a:bodyPr>
          <a:lstStyle/>
          <a:p>
            <a:pPr marL="282575" lvl="1" indent="-246063" algn="just">
              <a:buFont typeface="Wingdings" panose="05000000000000000000" pitchFamily="2" charset="2"/>
              <a:buChar char="ü"/>
            </a:pPr>
            <a:r>
              <a:rPr lang="en-US" sz="2000" dirty="0" smtClean="0">
                <a:solidFill>
                  <a:srgbClr val="0070C0"/>
                </a:solidFill>
                <a:latin typeface="+mj-lt"/>
                <a:cs typeface="Times New Roman" pitchFamily="18" charset="0"/>
              </a:rPr>
              <a:t>Working with the plans set by higher levels, product managers come up with a </a:t>
            </a:r>
            <a:r>
              <a:rPr lang="en-US" sz="2000" dirty="0" smtClean="0">
                <a:solidFill>
                  <a:srgbClr val="C00000"/>
                </a:solidFill>
                <a:latin typeface="+mj-lt"/>
                <a:cs typeface="Times New Roman" pitchFamily="18" charset="0"/>
              </a:rPr>
              <a:t>marketing plan </a:t>
            </a:r>
            <a:r>
              <a:rPr lang="en-US" sz="2000" dirty="0" smtClean="0">
                <a:solidFill>
                  <a:srgbClr val="0070C0"/>
                </a:solidFill>
                <a:latin typeface="+mj-lt"/>
                <a:cs typeface="Times New Roman" pitchFamily="18" charset="0"/>
              </a:rPr>
              <a:t>for </a:t>
            </a:r>
            <a:r>
              <a:rPr lang="en-US" sz="2000" dirty="0" smtClean="0">
                <a:solidFill>
                  <a:srgbClr val="7030A0"/>
                </a:solidFill>
                <a:latin typeface="+mj-lt"/>
                <a:cs typeface="Times New Roman" pitchFamily="18" charset="0"/>
              </a:rPr>
              <a:t>individual</a:t>
            </a:r>
            <a:r>
              <a:rPr lang="en-US" sz="2000" dirty="0" smtClean="0">
                <a:solidFill>
                  <a:srgbClr val="0070C0"/>
                </a:solidFill>
                <a:latin typeface="+mj-lt"/>
                <a:cs typeface="Times New Roman" pitchFamily="18" charset="0"/>
              </a:rPr>
              <a:t> </a:t>
            </a:r>
            <a:r>
              <a:rPr lang="en-US" sz="2000" dirty="0" smtClean="0">
                <a:solidFill>
                  <a:srgbClr val="7030A0"/>
                </a:solidFill>
                <a:latin typeface="+mj-lt"/>
                <a:cs typeface="Times New Roman" pitchFamily="18" charset="0"/>
              </a:rPr>
              <a:t>products</a:t>
            </a:r>
            <a:r>
              <a:rPr lang="en-US" sz="2000" dirty="0" smtClean="0">
                <a:solidFill>
                  <a:srgbClr val="0070C0"/>
                </a:solidFill>
                <a:latin typeface="+mj-lt"/>
                <a:cs typeface="Times New Roman" pitchFamily="18" charset="0"/>
              </a:rPr>
              <a:t>, </a:t>
            </a:r>
            <a:r>
              <a:rPr lang="en-US" sz="2000" dirty="0" smtClean="0">
                <a:solidFill>
                  <a:srgbClr val="7030A0"/>
                </a:solidFill>
                <a:latin typeface="+mj-lt"/>
                <a:cs typeface="Times New Roman" pitchFamily="18" charset="0"/>
              </a:rPr>
              <a:t>lines</a:t>
            </a:r>
            <a:r>
              <a:rPr lang="en-US" sz="2000" dirty="0" smtClean="0">
                <a:solidFill>
                  <a:srgbClr val="0070C0"/>
                </a:solidFill>
                <a:latin typeface="+mj-lt"/>
                <a:cs typeface="Times New Roman" pitchFamily="18" charset="0"/>
              </a:rPr>
              <a:t>, </a:t>
            </a:r>
            <a:r>
              <a:rPr lang="en-US" sz="2000" dirty="0" smtClean="0">
                <a:solidFill>
                  <a:srgbClr val="7030A0"/>
                </a:solidFill>
                <a:latin typeface="+mj-lt"/>
                <a:cs typeface="Times New Roman" pitchFamily="18" charset="0"/>
              </a:rPr>
              <a:t>brands</a:t>
            </a:r>
            <a:r>
              <a:rPr lang="en-US" sz="2000" dirty="0" smtClean="0">
                <a:solidFill>
                  <a:srgbClr val="0070C0"/>
                </a:solidFill>
                <a:latin typeface="+mj-lt"/>
                <a:cs typeface="Times New Roman" pitchFamily="18" charset="0"/>
              </a:rPr>
              <a:t>, </a:t>
            </a:r>
            <a:r>
              <a:rPr lang="en-US" sz="2000" dirty="0" smtClean="0">
                <a:solidFill>
                  <a:srgbClr val="7030A0"/>
                </a:solidFill>
                <a:latin typeface="+mj-lt"/>
                <a:cs typeface="Times New Roman" pitchFamily="18" charset="0"/>
              </a:rPr>
              <a:t>channels</a:t>
            </a:r>
            <a:r>
              <a:rPr lang="en-US" sz="2000" dirty="0" smtClean="0">
                <a:solidFill>
                  <a:srgbClr val="0070C0"/>
                </a:solidFill>
                <a:latin typeface="+mj-lt"/>
                <a:cs typeface="Times New Roman" pitchFamily="18" charset="0"/>
              </a:rPr>
              <a:t>, or </a:t>
            </a:r>
            <a:r>
              <a:rPr lang="en-US" sz="2000" dirty="0" smtClean="0">
                <a:solidFill>
                  <a:srgbClr val="7030A0"/>
                </a:solidFill>
                <a:latin typeface="+mj-lt"/>
                <a:cs typeface="Times New Roman" pitchFamily="18" charset="0"/>
              </a:rPr>
              <a:t>customer</a:t>
            </a:r>
            <a:r>
              <a:rPr lang="en-US" sz="2000" dirty="0" smtClean="0">
                <a:solidFill>
                  <a:srgbClr val="0070C0"/>
                </a:solidFill>
                <a:latin typeface="+mj-lt"/>
                <a:cs typeface="Times New Roman" pitchFamily="18" charset="0"/>
              </a:rPr>
              <a:t> </a:t>
            </a:r>
            <a:r>
              <a:rPr lang="en-US" sz="2000" dirty="0" smtClean="0">
                <a:solidFill>
                  <a:srgbClr val="7030A0"/>
                </a:solidFill>
                <a:latin typeface="+mj-lt"/>
                <a:cs typeface="Times New Roman" pitchFamily="18" charset="0"/>
              </a:rPr>
              <a:t>groups</a:t>
            </a:r>
            <a:r>
              <a:rPr lang="en-US" sz="2000" dirty="0" smtClean="0">
                <a:solidFill>
                  <a:srgbClr val="0070C0"/>
                </a:solidFill>
                <a:latin typeface="+mj-lt"/>
                <a:cs typeface="Times New Roman" pitchFamily="18" charset="0"/>
              </a:rPr>
              <a:t>. </a:t>
            </a:r>
          </a:p>
          <a:p>
            <a:pPr lvl="8" algn="just">
              <a:buFont typeface="Wingdings" panose="05000000000000000000" pitchFamily="2" charset="2"/>
              <a:buChar char="ü"/>
            </a:pPr>
            <a:endParaRPr lang="en-US" sz="1200" dirty="0">
              <a:solidFill>
                <a:srgbClr val="0070C0"/>
              </a:solidFill>
              <a:latin typeface="+mj-lt"/>
              <a:cs typeface="Times New Roman" pitchFamily="18" charset="0"/>
            </a:endParaRPr>
          </a:p>
          <a:p>
            <a:pPr marL="282575" lvl="1" indent="-246063" algn="just">
              <a:buFont typeface="Wingdings" panose="05000000000000000000" pitchFamily="2" charset="2"/>
              <a:buChar char="ü"/>
            </a:pPr>
            <a:r>
              <a:rPr lang="en-US" sz="2000" dirty="0" smtClean="0">
                <a:solidFill>
                  <a:srgbClr val="0070C0"/>
                </a:solidFill>
                <a:latin typeface="+mj-lt"/>
                <a:cs typeface="Times New Roman" pitchFamily="18" charset="0"/>
              </a:rPr>
              <a:t>Each product level, whether product line or brand, must develop a marketing plan for achieving its goals.</a:t>
            </a:r>
          </a:p>
          <a:p>
            <a:pPr marL="685800" lvl="2" indent="-246063" algn="just">
              <a:buFont typeface="Wingdings" panose="05000000000000000000" pitchFamily="2" charset="2"/>
              <a:buChar char="ü"/>
            </a:pPr>
            <a:endParaRPr lang="en-US" sz="1600" dirty="0" smtClean="0">
              <a:solidFill>
                <a:srgbClr val="00206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77</a:t>
            </a:fld>
            <a:endParaRPr lang="en-US"/>
          </a:p>
        </p:txBody>
      </p:sp>
      <p:sp>
        <p:nvSpPr>
          <p:cNvPr id="5"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057400"/>
            <a:ext cx="8856984" cy="3886200"/>
          </a:xfrm>
        </p:spPr>
        <p:txBody>
          <a:bodyPr>
            <a:normAutofit/>
          </a:bodyPr>
          <a:lstStyle/>
          <a:p>
            <a:pPr marL="411480" lvl="1" indent="-246063" algn="just">
              <a:buFont typeface="Wingdings" panose="05000000000000000000" pitchFamily="2" charset="2"/>
              <a:buChar char="ü"/>
            </a:pPr>
            <a:r>
              <a:rPr lang="en-US" sz="1900" dirty="0" smtClean="0">
                <a:solidFill>
                  <a:srgbClr val="0070C0"/>
                </a:solidFill>
                <a:latin typeface="+mj-lt"/>
                <a:cs typeface="Times New Roman" pitchFamily="18" charset="0"/>
              </a:rPr>
              <a:t>A</a:t>
            </a:r>
            <a:r>
              <a:rPr lang="en-US" sz="1700" dirty="0" smtClean="0">
                <a:solidFill>
                  <a:srgbClr val="002060"/>
                </a:solidFill>
                <a:latin typeface="+mj-lt"/>
              </a:rPr>
              <a:t> </a:t>
            </a:r>
            <a:r>
              <a:rPr lang="en-US" sz="2000" dirty="0" smtClean="0">
                <a:solidFill>
                  <a:srgbClr val="FF0000"/>
                </a:solidFill>
                <a:latin typeface="+mj-lt"/>
              </a:rPr>
              <a:t>MARKETING</a:t>
            </a:r>
            <a:r>
              <a:rPr lang="en-US" sz="2000" dirty="0" smtClean="0">
                <a:solidFill>
                  <a:srgbClr val="0070C0"/>
                </a:solidFill>
                <a:latin typeface="+mj-lt"/>
              </a:rPr>
              <a:t> </a:t>
            </a:r>
            <a:r>
              <a:rPr lang="en-US" sz="2000" dirty="0" smtClean="0">
                <a:solidFill>
                  <a:srgbClr val="FF0000"/>
                </a:solidFill>
                <a:latin typeface="+mj-lt"/>
              </a:rPr>
              <a:t>PLAN</a:t>
            </a:r>
            <a:r>
              <a:rPr lang="en-US" sz="2000" dirty="0" smtClean="0">
                <a:solidFill>
                  <a:srgbClr val="0070C0"/>
                </a:solidFill>
                <a:latin typeface="+mj-lt"/>
              </a:rPr>
              <a:t> </a:t>
            </a:r>
            <a:r>
              <a:rPr lang="en-US" sz="1900" dirty="0" smtClean="0">
                <a:solidFill>
                  <a:srgbClr val="0070C0"/>
                </a:solidFill>
                <a:latin typeface="+mj-lt"/>
                <a:cs typeface="Times New Roman" pitchFamily="18" charset="0"/>
              </a:rPr>
              <a:t>is a written document that summarizes what the marketer has learned about the marketplace &amp; indicates how the firm plans to reach its marketing objectives. </a:t>
            </a:r>
          </a:p>
          <a:p>
            <a:pPr marL="685800" lvl="2" indent="-246063" algn="just">
              <a:buFont typeface="Wingdings" panose="05000000000000000000" pitchFamily="2" charset="2"/>
              <a:buChar char="ü"/>
            </a:pPr>
            <a:r>
              <a:rPr lang="en-US" sz="1800" dirty="0" smtClean="0">
                <a:solidFill>
                  <a:srgbClr val="7030A0"/>
                </a:solidFill>
                <a:latin typeface="+mj-lt"/>
                <a:cs typeface="Times New Roman" pitchFamily="18" charset="0"/>
              </a:rPr>
              <a:t>It contains </a:t>
            </a:r>
            <a:r>
              <a:rPr lang="en-US" sz="1800" dirty="0" smtClean="0">
                <a:solidFill>
                  <a:srgbClr val="C00000"/>
                </a:solidFill>
                <a:latin typeface="+mj-lt"/>
                <a:cs typeface="Times New Roman" pitchFamily="18" charset="0"/>
              </a:rPr>
              <a:t>tactical guidelines </a:t>
            </a:r>
            <a:r>
              <a:rPr lang="en-US" sz="1800" dirty="0" smtClean="0">
                <a:solidFill>
                  <a:srgbClr val="7030A0"/>
                </a:solidFill>
                <a:latin typeface="+mj-lt"/>
                <a:cs typeface="Times New Roman" pitchFamily="18" charset="0"/>
              </a:rPr>
              <a:t>for the marketing programs &amp; </a:t>
            </a:r>
            <a:r>
              <a:rPr lang="en-US" sz="1800" dirty="0" smtClean="0">
                <a:solidFill>
                  <a:srgbClr val="C00000"/>
                </a:solidFill>
                <a:latin typeface="+mj-lt"/>
                <a:cs typeface="Times New Roman" pitchFamily="18" charset="0"/>
              </a:rPr>
              <a:t>financial allocations </a:t>
            </a:r>
            <a:r>
              <a:rPr lang="en-US" sz="1800" dirty="0" smtClean="0">
                <a:solidFill>
                  <a:srgbClr val="7030A0"/>
                </a:solidFill>
                <a:latin typeface="+mj-lt"/>
                <a:cs typeface="Times New Roman" pitchFamily="18" charset="0"/>
              </a:rPr>
              <a:t>over a planning period. </a:t>
            </a:r>
          </a:p>
          <a:p>
            <a:pPr marL="685800" lvl="2" indent="-246063" algn="just">
              <a:buFont typeface="Wingdings" panose="05000000000000000000" pitchFamily="2" charset="2"/>
              <a:buChar char="ü"/>
            </a:pPr>
            <a:endParaRPr lang="en-US" sz="1800" dirty="0" smtClean="0">
              <a:solidFill>
                <a:srgbClr val="7030A0"/>
              </a:solidFill>
              <a:latin typeface="+mj-lt"/>
              <a:cs typeface="Times New Roman" pitchFamily="18" charset="0"/>
            </a:endParaRPr>
          </a:p>
          <a:p>
            <a:pPr marL="411480" lvl="1" indent="-246063" algn="just">
              <a:buFont typeface="Wingdings" panose="05000000000000000000" pitchFamily="2" charset="2"/>
              <a:buChar char="ü"/>
            </a:pPr>
            <a:r>
              <a:rPr lang="en-US" sz="2000" dirty="0">
                <a:solidFill>
                  <a:srgbClr val="0070C0"/>
                </a:solidFill>
                <a:latin typeface="+mj-lt"/>
              </a:rPr>
              <a:t>More </a:t>
            </a:r>
            <a:r>
              <a:rPr lang="en-US" sz="2000" dirty="0">
                <a:solidFill>
                  <a:srgbClr val="C00000"/>
                </a:solidFill>
                <a:latin typeface="+mj-lt"/>
              </a:rPr>
              <a:t>limited</a:t>
            </a:r>
            <a:r>
              <a:rPr lang="en-US" sz="2000" dirty="0">
                <a:solidFill>
                  <a:srgbClr val="0070C0"/>
                </a:solidFill>
                <a:latin typeface="+mj-lt"/>
              </a:rPr>
              <a:t> in scope than a </a:t>
            </a:r>
            <a:r>
              <a:rPr lang="en-US" sz="2000" dirty="0">
                <a:solidFill>
                  <a:srgbClr val="C00000"/>
                </a:solidFill>
                <a:latin typeface="+mj-lt"/>
              </a:rPr>
              <a:t>business plan</a:t>
            </a:r>
            <a:r>
              <a:rPr lang="en-US" sz="2000" dirty="0">
                <a:solidFill>
                  <a:srgbClr val="0070C0"/>
                </a:solidFill>
                <a:latin typeface="+mj-lt"/>
              </a:rPr>
              <a:t>, the </a:t>
            </a:r>
            <a:r>
              <a:rPr lang="en-US" sz="2000" dirty="0">
                <a:solidFill>
                  <a:srgbClr val="C00000"/>
                </a:solidFill>
                <a:latin typeface="+mj-lt"/>
              </a:rPr>
              <a:t>marketing plan </a:t>
            </a:r>
            <a:r>
              <a:rPr lang="en-US" sz="2000" dirty="0">
                <a:solidFill>
                  <a:srgbClr val="0070C0"/>
                </a:solidFill>
                <a:latin typeface="+mj-lt"/>
              </a:rPr>
              <a:t>documents </a:t>
            </a:r>
            <a:r>
              <a:rPr lang="en-US" sz="2000" dirty="0" smtClean="0">
                <a:solidFill>
                  <a:srgbClr val="0070C0"/>
                </a:solidFill>
                <a:latin typeface="+mj-lt"/>
              </a:rPr>
              <a:t>how the </a:t>
            </a:r>
            <a:r>
              <a:rPr lang="en-US" sz="2000" dirty="0">
                <a:solidFill>
                  <a:srgbClr val="0070C0"/>
                </a:solidFill>
                <a:latin typeface="+mj-lt"/>
              </a:rPr>
              <a:t>organization will </a:t>
            </a:r>
            <a:r>
              <a:rPr lang="en-US" sz="2000" dirty="0" smtClean="0">
                <a:solidFill>
                  <a:srgbClr val="0070C0"/>
                </a:solidFill>
                <a:latin typeface="+mj-lt"/>
              </a:rPr>
              <a:t>achieve its </a:t>
            </a:r>
            <a:r>
              <a:rPr lang="en-US" sz="2000" dirty="0">
                <a:solidFill>
                  <a:srgbClr val="0070C0"/>
                </a:solidFill>
                <a:latin typeface="+mj-lt"/>
              </a:rPr>
              <a:t>strategic objectives through specific marketing strategies and tactics, with </a:t>
            </a:r>
            <a:r>
              <a:rPr lang="en-US" sz="2000" dirty="0" smtClean="0">
                <a:solidFill>
                  <a:srgbClr val="0070C0"/>
                </a:solidFill>
                <a:latin typeface="+mj-lt"/>
              </a:rPr>
              <a:t>the customer </a:t>
            </a:r>
            <a:r>
              <a:rPr lang="en-US" sz="2000" dirty="0">
                <a:solidFill>
                  <a:srgbClr val="0070C0"/>
                </a:solidFill>
                <a:latin typeface="+mj-lt"/>
              </a:rPr>
              <a:t>as the starting point. </a:t>
            </a:r>
            <a:endParaRPr lang="en-US" sz="2000" dirty="0" smtClean="0">
              <a:solidFill>
                <a:srgbClr val="0070C0"/>
              </a:solidFill>
              <a:latin typeface="+mj-lt"/>
            </a:endParaRPr>
          </a:p>
          <a:p>
            <a:pPr marL="685800" lvl="2" indent="-246063" algn="just">
              <a:buFont typeface="Wingdings" panose="05000000000000000000" pitchFamily="2" charset="2"/>
              <a:buChar char="ü"/>
            </a:pPr>
            <a:r>
              <a:rPr lang="en-US" sz="1800" dirty="0" smtClean="0">
                <a:solidFill>
                  <a:srgbClr val="7030A0"/>
                </a:solidFill>
                <a:latin typeface="+mj-lt"/>
              </a:rPr>
              <a:t>It is </a:t>
            </a:r>
            <a:r>
              <a:rPr lang="en-US" sz="1800" dirty="0">
                <a:solidFill>
                  <a:srgbClr val="7030A0"/>
                </a:solidFill>
                <a:latin typeface="+mj-lt"/>
              </a:rPr>
              <a:t>also linked to the plans of other departments. </a:t>
            </a:r>
            <a:endParaRPr lang="en-US" sz="1800" dirty="0">
              <a:solidFill>
                <a:srgbClr val="7030A0"/>
              </a:solidFill>
              <a:latin typeface="+mj-lt"/>
              <a:cs typeface="Times New Roman" pitchFamily="18" charset="0"/>
            </a:endParaRPr>
          </a:p>
          <a:p>
            <a:pPr marL="411480" lvl="1" indent="-246063" algn="just">
              <a:buFont typeface="Wingdings" panose="05000000000000000000" pitchFamily="2" charset="2"/>
              <a:buChar char="ü"/>
            </a:pPr>
            <a:endParaRPr lang="en-US" dirty="0" smtClean="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78</a:t>
            </a:fld>
            <a:endParaRPr lang="en-US"/>
          </a:p>
        </p:txBody>
      </p:sp>
      <p:sp>
        <p:nvSpPr>
          <p:cNvPr id="5"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34701167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0" indent="0" algn="ctr">
              <a:buNone/>
            </a:pPr>
            <a:r>
              <a:rPr lang="en-US" sz="2200" dirty="0" smtClean="0">
                <a:solidFill>
                  <a:srgbClr val="C00000"/>
                </a:solidFill>
                <a:latin typeface="+mj-lt"/>
              </a:rPr>
              <a:t>Some </a:t>
            </a:r>
            <a:r>
              <a:rPr lang="en-US" sz="2200" dirty="0">
                <a:solidFill>
                  <a:srgbClr val="C00000"/>
                </a:solidFill>
                <a:latin typeface="+mj-lt"/>
              </a:rPr>
              <a:t>questions to ask in evaluating a marketing </a:t>
            </a:r>
            <a:r>
              <a:rPr lang="en-US" sz="2200" dirty="0" smtClean="0">
                <a:solidFill>
                  <a:srgbClr val="C00000"/>
                </a:solidFill>
                <a:latin typeface="+mj-lt"/>
              </a:rPr>
              <a:t>plan; </a:t>
            </a:r>
            <a:endParaRPr lang="en-US" sz="2200" dirty="0">
              <a:solidFill>
                <a:srgbClr val="C00000"/>
              </a:solidFill>
              <a:latin typeface="+mj-lt"/>
            </a:endParaRPr>
          </a:p>
          <a:p>
            <a:pPr marL="457200" indent="-457200" algn="just">
              <a:buFont typeface="+mj-lt"/>
              <a:buAutoNum type="arabicParenR"/>
            </a:pPr>
            <a:r>
              <a:rPr lang="en-US" sz="2000" i="1" dirty="0" smtClean="0">
                <a:solidFill>
                  <a:srgbClr val="0070C0"/>
                </a:solidFill>
                <a:latin typeface="+mj-lt"/>
              </a:rPr>
              <a:t>Is </a:t>
            </a:r>
            <a:r>
              <a:rPr lang="en-US" sz="2000" i="1" dirty="0">
                <a:solidFill>
                  <a:srgbClr val="0070C0"/>
                </a:solidFill>
                <a:latin typeface="+mj-lt"/>
              </a:rPr>
              <a:t>the plan simple and succinct? </a:t>
            </a:r>
          </a:p>
          <a:p>
            <a:pPr marL="736092" lvl="1" indent="-342900" algn="just">
              <a:buFont typeface="+mj-lt"/>
              <a:buAutoNum type="arabicPeriod"/>
            </a:pPr>
            <a:r>
              <a:rPr lang="en-US" sz="1800" dirty="0" smtClean="0">
                <a:solidFill>
                  <a:srgbClr val="7030A0"/>
                </a:solidFill>
                <a:latin typeface="+mj-lt"/>
              </a:rPr>
              <a:t>Is </a:t>
            </a:r>
            <a:r>
              <a:rPr lang="en-US" sz="1800" dirty="0">
                <a:solidFill>
                  <a:srgbClr val="7030A0"/>
                </a:solidFill>
                <a:latin typeface="+mj-lt"/>
              </a:rPr>
              <a:t>it easy to understand and act </a:t>
            </a:r>
            <a:r>
              <a:rPr lang="en-US" sz="1800" dirty="0" smtClean="0">
                <a:solidFill>
                  <a:srgbClr val="7030A0"/>
                </a:solidFill>
                <a:latin typeface="+mj-lt"/>
              </a:rPr>
              <a:t>on? </a:t>
            </a:r>
          </a:p>
          <a:p>
            <a:pPr marL="736092" lvl="1" indent="-342900" algn="just">
              <a:buFont typeface="+mj-lt"/>
              <a:buAutoNum type="arabicPeriod"/>
            </a:pPr>
            <a:r>
              <a:rPr lang="en-US" sz="1800" dirty="0" smtClean="0">
                <a:solidFill>
                  <a:srgbClr val="7030A0"/>
                </a:solidFill>
                <a:latin typeface="+mj-lt"/>
              </a:rPr>
              <a:t>Does </a:t>
            </a:r>
            <a:r>
              <a:rPr lang="en-US" sz="1800" dirty="0">
                <a:solidFill>
                  <a:srgbClr val="7030A0"/>
                </a:solidFill>
                <a:latin typeface="+mj-lt"/>
              </a:rPr>
              <a:t>it communicate its content clearly and practically? </a:t>
            </a:r>
            <a:endParaRPr lang="en-US" sz="1800" dirty="0" smtClean="0">
              <a:solidFill>
                <a:srgbClr val="7030A0"/>
              </a:solidFill>
              <a:latin typeface="+mj-lt"/>
            </a:endParaRPr>
          </a:p>
          <a:p>
            <a:pPr marL="736092" lvl="1" indent="-342900" algn="just">
              <a:buFont typeface="+mj-lt"/>
              <a:buAutoNum type="arabicPeriod"/>
            </a:pPr>
            <a:r>
              <a:rPr lang="en-US" sz="1800" dirty="0" smtClean="0">
                <a:solidFill>
                  <a:srgbClr val="7030A0"/>
                </a:solidFill>
                <a:latin typeface="+mj-lt"/>
              </a:rPr>
              <a:t>Is </a:t>
            </a:r>
            <a:r>
              <a:rPr lang="en-US" sz="1800" dirty="0">
                <a:solidFill>
                  <a:srgbClr val="7030A0"/>
                </a:solidFill>
                <a:latin typeface="+mj-lt"/>
              </a:rPr>
              <a:t>it </a:t>
            </a:r>
            <a:r>
              <a:rPr lang="en-US" sz="1800" dirty="0" smtClean="0">
                <a:solidFill>
                  <a:srgbClr val="7030A0"/>
                </a:solidFill>
                <a:latin typeface="+mj-lt"/>
              </a:rPr>
              <a:t>not unnecessarily long?</a:t>
            </a:r>
          </a:p>
          <a:p>
            <a:pPr marL="393192" lvl="1" indent="0" algn="just">
              <a:buNone/>
            </a:pPr>
            <a:endParaRPr lang="en-US" sz="1800" dirty="0">
              <a:solidFill>
                <a:srgbClr val="7030A0"/>
              </a:solidFill>
              <a:latin typeface="+mj-lt"/>
            </a:endParaRPr>
          </a:p>
          <a:p>
            <a:pPr marL="457200" indent="-457200" algn="just">
              <a:buFont typeface="+mj-lt"/>
              <a:buAutoNum type="arabicParenR"/>
            </a:pPr>
            <a:r>
              <a:rPr lang="en-US" sz="2000" i="1" dirty="0" smtClean="0">
                <a:solidFill>
                  <a:srgbClr val="0070C0"/>
                </a:solidFill>
                <a:latin typeface="+mj-lt"/>
              </a:rPr>
              <a:t>Is </a:t>
            </a:r>
            <a:r>
              <a:rPr lang="en-US" sz="2000" i="1" dirty="0">
                <a:solidFill>
                  <a:srgbClr val="0070C0"/>
                </a:solidFill>
                <a:latin typeface="+mj-lt"/>
              </a:rPr>
              <a:t>the plan complete? </a:t>
            </a:r>
            <a:endParaRPr lang="en-US" sz="2000" i="1" dirty="0" smtClean="0">
              <a:solidFill>
                <a:srgbClr val="0070C0"/>
              </a:solidFill>
              <a:latin typeface="+mj-lt"/>
            </a:endParaRPr>
          </a:p>
          <a:p>
            <a:pPr marL="736092" lvl="1" indent="-342900" algn="just">
              <a:buFont typeface="+mj-lt"/>
              <a:buAutoNum type="arabicPeriod"/>
            </a:pPr>
            <a:r>
              <a:rPr lang="en-US" sz="1800" dirty="0" smtClean="0">
                <a:solidFill>
                  <a:srgbClr val="7030A0"/>
                </a:solidFill>
                <a:latin typeface="+mj-lt"/>
              </a:rPr>
              <a:t>Does </a:t>
            </a:r>
            <a:r>
              <a:rPr lang="en-US" sz="1800" dirty="0">
                <a:solidFill>
                  <a:srgbClr val="7030A0"/>
                </a:solidFill>
                <a:latin typeface="+mj-lt"/>
              </a:rPr>
              <a:t>it include all the necessary </a:t>
            </a:r>
            <a:r>
              <a:rPr lang="en-US" sz="1800" dirty="0" smtClean="0">
                <a:solidFill>
                  <a:srgbClr val="7030A0"/>
                </a:solidFill>
                <a:latin typeface="+mj-lt"/>
              </a:rPr>
              <a:t>elements? </a:t>
            </a:r>
          </a:p>
          <a:p>
            <a:pPr marL="736092" lvl="1" indent="-342900" algn="just">
              <a:buFont typeface="+mj-lt"/>
              <a:buAutoNum type="arabicPeriod"/>
            </a:pPr>
            <a:r>
              <a:rPr lang="en-US" sz="1800" dirty="0" smtClean="0">
                <a:solidFill>
                  <a:srgbClr val="7030A0"/>
                </a:solidFill>
                <a:latin typeface="+mj-lt"/>
              </a:rPr>
              <a:t>Does </a:t>
            </a:r>
            <a:r>
              <a:rPr lang="en-US" sz="1800" dirty="0">
                <a:solidFill>
                  <a:srgbClr val="7030A0"/>
                </a:solidFill>
                <a:latin typeface="+mj-lt"/>
              </a:rPr>
              <a:t>it have the right breadth and depth? </a:t>
            </a:r>
            <a:endParaRPr lang="en-US" sz="1800" dirty="0" smtClean="0">
              <a:solidFill>
                <a:srgbClr val="7030A0"/>
              </a:solidFill>
              <a:latin typeface="+mj-lt"/>
            </a:endParaRPr>
          </a:p>
          <a:p>
            <a:pPr marL="393192" lvl="1" indent="0" algn="just">
              <a:buNone/>
            </a:pPr>
            <a:endParaRPr lang="en-US" sz="1800" dirty="0" smtClean="0">
              <a:solidFill>
                <a:srgbClr val="0070C0"/>
              </a:solidFill>
              <a:latin typeface="+mj-lt"/>
            </a:endParaRPr>
          </a:p>
          <a:p>
            <a:pPr marL="393192" lvl="1" indent="0" algn="just">
              <a:buNone/>
            </a:pPr>
            <a:r>
              <a:rPr lang="en-US" sz="1800" dirty="0" smtClean="0">
                <a:solidFill>
                  <a:srgbClr val="0070C0"/>
                </a:solidFill>
                <a:latin typeface="+mj-lt"/>
              </a:rPr>
              <a:t>Achieving </a:t>
            </a:r>
            <a:r>
              <a:rPr lang="en-US" sz="1800" dirty="0">
                <a:solidFill>
                  <a:srgbClr val="0070C0"/>
                </a:solidFill>
                <a:latin typeface="+mj-lt"/>
              </a:rPr>
              <a:t>the right </a:t>
            </a:r>
            <a:r>
              <a:rPr lang="en-US" sz="1800" dirty="0" smtClean="0">
                <a:solidFill>
                  <a:srgbClr val="0070C0"/>
                </a:solidFill>
                <a:latin typeface="+mj-lt"/>
              </a:rPr>
              <a:t>balance between </a:t>
            </a:r>
            <a:r>
              <a:rPr lang="en-US" sz="1800" dirty="0" smtClean="0">
                <a:solidFill>
                  <a:srgbClr val="C00000"/>
                </a:solidFill>
                <a:latin typeface="+mj-lt"/>
              </a:rPr>
              <a:t>completeness</a:t>
            </a:r>
            <a:r>
              <a:rPr lang="en-US" sz="1800" dirty="0" smtClean="0">
                <a:solidFill>
                  <a:srgbClr val="0070C0"/>
                </a:solidFill>
                <a:latin typeface="+mj-lt"/>
              </a:rPr>
              <a:t> </a:t>
            </a:r>
            <a:r>
              <a:rPr lang="en-US" sz="1800" dirty="0">
                <a:solidFill>
                  <a:srgbClr val="0070C0"/>
                </a:solidFill>
                <a:latin typeface="+mj-lt"/>
              </a:rPr>
              <a:t>and lots of detail and </a:t>
            </a:r>
            <a:r>
              <a:rPr lang="en-US" sz="1800" dirty="0">
                <a:solidFill>
                  <a:srgbClr val="C00000"/>
                </a:solidFill>
                <a:latin typeface="+mj-lt"/>
              </a:rPr>
              <a:t>simplicity</a:t>
            </a:r>
            <a:r>
              <a:rPr lang="en-US" sz="1800" dirty="0">
                <a:solidFill>
                  <a:srgbClr val="0070C0"/>
                </a:solidFill>
                <a:latin typeface="+mj-lt"/>
              </a:rPr>
              <a:t> and clear focus is </a:t>
            </a:r>
            <a:r>
              <a:rPr lang="en-US" sz="1800" dirty="0" smtClean="0">
                <a:solidFill>
                  <a:srgbClr val="0070C0"/>
                </a:solidFill>
                <a:latin typeface="+mj-lt"/>
              </a:rPr>
              <a:t>often the </a:t>
            </a:r>
            <a:r>
              <a:rPr lang="en-US" sz="1800" dirty="0">
                <a:solidFill>
                  <a:srgbClr val="0070C0"/>
                </a:solidFill>
                <a:latin typeface="+mj-lt"/>
              </a:rPr>
              <a:t>key to a well-constructed marketing </a:t>
            </a:r>
            <a:r>
              <a:rPr lang="en-US" sz="1800" dirty="0" smtClean="0">
                <a:solidFill>
                  <a:srgbClr val="0070C0"/>
                </a:solidFill>
                <a:latin typeface="+mj-lt"/>
              </a:rPr>
              <a:t>plan.</a:t>
            </a:r>
            <a:endParaRPr lang="en-US" sz="1800" dirty="0">
              <a:solidFill>
                <a:srgbClr val="0070C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79</a:t>
            </a:fld>
            <a:endParaRPr lang="en-US"/>
          </a:p>
        </p:txBody>
      </p:sp>
      <p:sp>
        <p:nvSpPr>
          <p:cNvPr id="6"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3463502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724400"/>
          </a:xfrm>
        </p:spPr>
        <p:txBody>
          <a:bodyPr>
            <a:normAutofit/>
          </a:bodyPr>
          <a:lstStyle/>
          <a:p>
            <a:pPr marL="0" indent="0" algn="just">
              <a:buNone/>
            </a:pPr>
            <a:r>
              <a:rPr lang="en-US" sz="2000" dirty="0" smtClean="0">
                <a:solidFill>
                  <a:srgbClr val="0070C0"/>
                </a:solidFill>
                <a:latin typeface="+mj-lt"/>
              </a:rPr>
              <a:t>A firm’s success depends not only on how well each department performs its work, but also on how well the company coordinates departmental activities to conduct </a:t>
            </a:r>
            <a:r>
              <a:rPr lang="en-US" sz="2000" dirty="0" smtClean="0">
                <a:solidFill>
                  <a:srgbClr val="FF0000"/>
                </a:solidFill>
                <a:latin typeface="+mj-lt"/>
              </a:rPr>
              <a:t>core business processes</a:t>
            </a:r>
            <a:r>
              <a:rPr lang="en-US" sz="2000" dirty="0" smtClean="0">
                <a:solidFill>
                  <a:srgbClr val="0070C0"/>
                </a:solidFill>
                <a:latin typeface="+mj-lt"/>
              </a:rPr>
              <a:t>, which include</a:t>
            </a:r>
          </a:p>
          <a:p>
            <a:pPr lvl="1" algn="just"/>
            <a:endParaRPr lang="en-US" sz="1400" dirty="0">
              <a:solidFill>
                <a:srgbClr val="0070C0"/>
              </a:solidFill>
              <a:latin typeface="+mj-lt"/>
            </a:endParaRPr>
          </a:p>
          <a:p>
            <a:pPr marL="1124712" lvl="2" indent="-457200" algn="just">
              <a:buFont typeface="+mj-lt"/>
              <a:buAutoNum type="arabicPeriod"/>
            </a:pPr>
            <a:r>
              <a:rPr lang="en-US" sz="2000" dirty="0" smtClean="0">
                <a:solidFill>
                  <a:srgbClr val="FF0000"/>
                </a:solidFill>
                <a:latin typeface="+mj-lt"/>
              </a:rPr>
              <a:t>THE MARKET-SENSING PROCESS</a:t>
            </a:r>
          </a:p>
          <a:p>
            <a:pPr lvl="1" algn="just">
              <a:buFont typeface="Wingdings" panose="05000000000000000000" pitchFamily="2" charset="2"/>
              <a:buChar char="ü"/>
            </a:pPr>
            <a:r>
              <a:rPr lang="en-US" sz="1600" dirty="0" smtClean="0">
                <a:solidFill>
                  <a:srgbClr val="0070C0"/>
                </a:solidFill>
                <a:latin typeface="+mj-lt"/>
              </a:rPr>
              <a:t>All the activities in gathering market intelligence, disseminating it within the organization, &amp; acting on the info. </a:t>
            </a:r>
          </a:p>
          <a:p>
            <a:pPr marL="393192" lvl="1" indent="0" algn="just">
              <a:buNone/>
            </a:pPr>
            <a:endParaRPr lang="en-US" sz="1400" dirty="0" smtClean="0">
              <a:solidFill>
                <a:srgbClr val="002060"/>
              </a:solidFill>
              <a:latin typeface="+mj-lt"/>
            </a:endParaRPr>
          </a:p>
          <a:p>
            <a:pPr marL="1124712" lvl="2" indent="-457200" algn="just">
              <a:buFont typeface="+mj-lt"/>
              <a:buAutoNum type="arabicPeriod" startAt="2"/>
            </a:pPr>
            <a:r>
              <a:rPr lang="en-US" sz="2000" dirty="0" smtClean="0">
                <a:solidFill>
                  <a:srgbClr val="FF0000"/>
                </a:solidFill>
                <a:latin typeface="+mj-lt"/>
              </a:rPr>
              <a:t>THE NEW-OFFERING REALIZATION PROCESS</a:t>
            </a:r>
          </a:p>
          <a:p>
            <a:pPr lvl="1" algn="just">
              <a:buFont typeface="Wingdings" panose="05000000000000000000" pitchFamily="2" charset="2"/>
              <a:buChar char="ü"/>
            </a:pPr>
            <a:r>
              <a:rPr lang="en-US" sz="1600" dirty="0" smtClean="0">
                <a:solidFill>
                  <a:srgbClr val="0070C0"/>
                </a:solidFill>
                <a:latin typeface="+mj-lt"/>
              </a:rPr>
              <a:t>All the activities in researching, developing, &amp; launching new high-quality offerings quickly &amp; within budget. </a:t>
            </a:r>
          </a:p>
        </p:txBody>
      </p:sp>
      <p:sp>
        <p:nvSpPr>
          <p:cNvPr id="5" name="Slide Number Placeholder 4"/>
          <p:cNvSpPr>
            <a:spLocks noGrp="1"/>
          </p:cNvSpPr>
          <p:nvPr>
            <p:ph type="sldNum" sz="quarter" idx="12"/>
          </p:nvPr>
        </p:nvSpPr>
        <p:spPr/>
        <p:txBody>
          <a:bodyPr/>
          <a:lstStyle/>
          <a:p>
            <a:fld id="{3C384F24-9843-4FFE-A06E-5D0DE5713CDD}" type="slidenum">
              <a:rPr lang="en-US" smtClean="0"/>
              <a:pPr/>
              <a:t>8</a:t>
            </a:fld>
            <a:endParaRPr lang="en-US"/>
          </a:p>
        </p:txBody>
      </p:sp>
      <p:sp>
        <p:nvSpPr>
          <p:cNvPr id="6"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25461666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772816"/>
            <a:ext cx="8928992" cy="4824536"/>
          </a:xfrm>
        </p:spPr>
        <p:txBody>
          <a:bodyPr>
            <a:normAutofit/>
          </a:bodyPr>
          <a:lstStyle/>
          <a:p>
            <a:pPr marL="0" indent="0" algn="ctr">
              <a:buNone/>
            </a:pPr>
            <a:r>
              <a:rPr lang="en-US" sz="2200" dirty="0" smtClean="0">
                <a:solidFill>
                  <a:srgbClr val="C00000"/>
                </a:solidFill>
                <a:latin typeface="+mj-lt"/>
              </a:rPr>
              <a:t>Some </a:t>
            </a:r>
            <a:r>
              <a:rPr lang="en-US" sz="2200" dirty="0">
                <a:solidFill>
                  <a:srgbClr val="C00000"/>
                </a:solidFill>
                <a:latin typeface="+mj-lt"/>
              </a:rPr>
              <a:t>questions to ask in evaluating a marketing </a:t>
            </a:r>
            <a:r>
              <a:rPr lang="en-US" sz="2200" dirty="0" smtClean="0">
                <a:solidFill>
                  <a:srgbClr val="C00000"/>
                </a:solidFill>
                <a:latin typeface="+mj-lt"/>
              </a:rPr>
              <a:t>plan … </a:t>
            </a:r>
            <a:endParaRPr lang="en-US" sz="2200" dirty="0">
              <a:solidFill>
                <a:srgbClr val="C00000"/>
              </a:solidFill>
              <a:latin typeface="+mj-lt"/>
            </a:endParaRPr>
          </a:p>
          <a:p>
            <a:pPr marL="457200" indent="-457200" algn="just">
              <a:buFont typeface="+mj-lt"/>
              <a:buAutoNum type="arabicParenR" startAt="3"/>
            </a:pPr>
            <a:r>
              <a:rPr lang="en-US" sz="2000" i="1" dirty="0" smtClean="0">
                <a:solidFill>
                  <a:srgbClr val="0070C0"/>
                </a:solidFill>
                <a:latin typeface="+mj-lt"/>
              </a:rPr>
              <a:t>Is </a:t>
            </a:r>
            <a:r>
              <a:rPr lang="en-US" sz="2000" i="1" dirty="0">
                <a:solidFill>
                  <a:srgbClr val="0070C0"/>
                </a:solidFill>
                <a:latin typeface="+mj-lt"/>
              </a:rPr>
              <a:t>the plan specific? </a:t>
            </a:r>
            <a:endParaRPr lang="en-US" sz="2000" i="1" dirty="0" smtClean="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Are </a:t>
            </a:r>
            <a:r>
              <a:rPr lang="en-US" sz="1800" dirty="0">
                <a:solidFill>
                  <a:srgbClr val="7030A0"/>
                </a:solidFill>
                <a:latin typeface="+mj-lt"/>
              </a:rPr>
              <a:t>its objectives concrete and </a:t>
            </a:r>
            <a:r>
              <a:rPr lang="en-US" sz="1800" dirty="0" smtClean="0">
                <a:solidFill>
                  <a:srgbClr val="7030A0"/>
                </a:solidFill>
                <a:latin typeface="+mj-lt"/>
              </a:rPr>
              <a:t>measurable? </a:t>
            </a:r>
          </a:p>
          <a:p>
            <a:pPr lvl="1" algn="just">
              <a:buFont typeface="Wingdings" panose="05000000000000000000" pitchFamily="2" charset="2"/>
              <a:buChar char="ü"/>
            </a:pPr>
            <a:r>
              <a:rPr lang="en-US" sz="1800" dirty="0" smtClean="0">
                <a:solidFill>
                  <a:srgbClr val="7030A0"/>
                </a:solidFill>
                <a:latin typeface="+mj-lt"/>
              </a:rPr>
              <a:t>Does </a:t>
            </a:r>
            <a:r>
              <a:rPr lang="en-US" sz="1800" dirty="0">
                <a:solidFill>
                  <a:srgbClr val="7030A0"/>
                </a:solidFill>
                <a:latin typeface="+mj-lt"/>
              </a:rPr>
              <a:t>it provide a clear course of action? </a:t>
            </a:r>
            <a:endParaRPr lang="en-US" sz="1800" dirty="0" smtClean="0">
              <a:solidFill>
                <a:srgbClr val="7030A0"/>
              </a:solidFill>
              <a:latin typeface="+mj-lt"/>
            </a:endParaRPr>
          </a:p>
          <a:p>
            <a:pPr lvl="1" algn="just">
              <a:buFont typeface="Wingdings" panose="05000000000000000000" pitchFamily="2" charset="2"/>
              <a:buChar char="ü"/>
            </a:pPr>
            <a:r>
              <a:rPr lang="en-US" sz="1800" dirty="0" smtClean="0">
                <a:solidFill>
                  <a:srgbClr val="7030A0"/>
                </a:solidFill>
                <a:latin typeface="+mj-lt"/>
              </a:rPr>
              <a:t>Does </a:t>
            </a:r>
            <a:r>
              <a:rPr lang="en-US" sz="1800" dirty="0">
                <a:solidFill>
                  <a:srgbClr val="7030A0"/>
                </a:solidFill>
                <a:latin typeface="+mj-lt"/>
              </a:rPr>
              <a:t>it include </a:t>
            </a:r>
            <a:r>
              <a:rPr lang="en-US" sz="1800" dirty="0" smtClean="0">
                <a:solidFill>
                  <a:srgbClr val="7030A0"/>
                </a:solidFill>
                <a:latin typeface="+mj-lt"/>
              </a:rPr>
              <a:t>specific activities</a:t>
            </a:r>
            <a:r>
              <a:rPr lang="en-US" sz="1800" dirty="0">
                <a:solidFill>
                  <a:srgbClr val="7030A0"/>
                </a:solidFill>
                <a:latin typeface="+mj-lt"/>
              </a:rPr>
              <a:t>, each </a:t>
            </a:r>
            <a:r>
              <a:rPr lang="en-US" sz="1800" dirty="0" smtClean="0">
                <a:solidFill>
                  <a:srgbClr val="7030A0"/>
                </a:solidFill>
                <a:latin typeface="+mj-lt"/>
              </a:rPr>
              <a:t>with specific </a:t>
            </a:r>
            <a:r>
              <a:rPr lang="en-US" sz="1800" dirty="0">
                <a:solidFill>
                  <a:srgbClr val="7030A0"/>
                </a:solidFill>
                <a:latin typeface="+mj-lt"/>
              </a:rPr>
              <a:t>dates of completion, specific persons responsible, and </a:t>
            </a:r>
            <a:r>
              <a:rPr lang="en-US" sz="1800" dirty="0" smtClean="0">
                <a:solidFill>
                  <a:srgbClr val="7030A0"/>
                </a:solidFill>
                <a:latin typeface="+mj-lt"/>
              </a:rPr>
              <a:t>specific budgets?</a:t>
            </a:r>
            <a:endParaRPr lang="en-US" sz="1800" dirty="0">
              <a:solidFill>
                <a:srgbClr val="7030A0"/>
              </a:solidFill>
              <a:latin typeface="+mj-lt"/>
            </a:endParaRPr>
          </a:p>
          <a:p>
            <a:pPr marL="457200" indent="-457200" algn="just">
              <a:buFont typeface="+mj-lt"/>
              <a:buAutoNum type="arabicParenR" startAt="3"/>
            </a:pPr>
            <a:endParaRPr lang="en-US" sz="2000" i="1" dirty="0" smtClean="0">
              <a:solidFill>
                <a:srgbClr val="0070C0"/>
              </a:solidFill>
              <a:latin typeface="+mj-lt"/>
            </a:endParaRPr>
          </a:p>
          <a:p>
            <a:pPr marL="457200" indent="-457200" algn="just">
              <a:buFont typeface="+mj-lt"/>
              <a:buAutoNum type="arabicParenR" startAt="3"/>
            </a:pPr>
            <a:r>
              <a:rPr lang="en-US" sz="2000" i="1" dirty="0" smtClean="0">
                <a:solidFill>
                  <a:srgbClr val="0070C0"/>
                </a:solidFill>
                <a:latin typeface="+mj-lt"/>
              </a:rPr>
              <a:t>Is </a:t>
            </a:r>
            <a:r>
              <a:rPr lang="en-US" sz="2000" i="1" dirty="0">
                <a:solidFill>
                  <a:srgbClr val="0070C0"/>
                </a:solidFill>
                <a:latin typeface="+mj-lt"/>
              </a:rPr>
              <a:t>the plan realistic? </a:t>
            </a:r>
            <a:endParaRPr lang="en-US" sz="2000" i="1" dirty="0" smtClean="0">
              <a:solidFill>
                <a:srgbClr val="0070C0"/>
              </a:solidFill>
              <a:latin typeface="+mj-lt"/>
            </a:endParaRPr>
          </a:p>
          <a:p>
            <a:pPr lvl="1" algn="just">
              <a:buFont typeface="Wingdings" panose="05000000000000000000" pitchFamily="2" charset="2"/>
              <a:buChar char="ü"/>
            </a:pPr>
            <a:r>
              <a:rPr lang="en-US" sz="1800" dirty="0" smtClean="0">
                <a:solidFill>
                  <a:srgbClr val="7030A0"/>
                </a:solidFill>
                <a:latin typeface="+mj-lt"/>
              </a:rPr>
              <a:t>Are </a:t>
            </a:r>
            <a:r>
              <a:rPr lang="en-US" sz="1800" dirty="0">
                <a:solidFill>
                  <a:srgbClr val="7030A0"/>
                </a:solidFill>
                <a:latin typeface="+mj-lt"/>
              </a:rPr>
              <a:t>the sales goals, expense budgets, and </a:t>
            </a:r>
            <a:r>
              <a:rPr lang="en-US" sz="1800" dirty="0" smtClean="0">
                <a:solidFill>
                  <a:srgbClr val="7030A0"/>
                </a:solidFill>
                <a:latin typeface="+mj-lt"/>
              </a:rPr>
              <a:t>milestone dates </a:t>
            </a:r>
            <a:r>
              <a:rPr lang="en-US" sz="1800" dirty="0">
                <a:solidFill>
                  <a:srgbClr val="7030A0"/>
                </a:solidFill>
                <a:latin typeface="+mj-lt"/>
              </a:rPr>
              <a:t>realistic? </a:t>
            </a:r>
            <a:endParaRPr lang="en-US" sz="1800" dirty="0" smtClean="0">
              <a:solidFill>
                <a:srgbClr val="7030A0"/>
              </a:solidFill>
              <a:latin typeface="+mj-lt"/>
            </a:endParaRPr>
          </a:p>
          <a:p>
            <a:pPr lvl="1" algn="just">
              <a:buFont typeface="Wingdings" panose="05000000000000000000" pitchFamily="2" charset="2"/>
              <a:buChar char="ü"/>
            </a:pPr>
            <a:r>
              <a:rPr lang="en-US" sz="1800" dirty="0" smtClean="0">
                <a:solidFill>
                  <a:srgbClr val="7030A0"/>
                </a:solidFill>
                <a:latin typeface="+mj-lt"/>
              </a:rPr>
              <a:t>Has </a:t>
            </a:r>
            <a:r>
              <a:rPr lang="en-US" sz="1800" dirty="0">
                <a:solidFill>
                  <a:srgbClr val="7030A0"/>
                </a:solidFill>
                <a:latin typeface="+mj-lt"/>
              </a:rPr>
              <a:t>a frank and honest self-critique been conducted to </a:t>
            </a:r>
            <a:r>
              <a:rPr lang="en-US" sz="1800" dirty="0" smtClean="0">
                <a:solidFill>
                  <a:srgbClr val="7030A0"/>
                </a:solidFill>
                <a:latin typeface="+mj-lt"/>
              </a:rPr>
              <a:t>raise possible </a:t>
            </a:r>
            <a:r>
              <a:rPr lang="en-US" sz="1800" dirty="0">
                <a:solidFill>
                  <a:srgbClr val="7030A0"/>
                </a:solidFill>
                <a:latin typeface="+mj-lt"/>
              </a:rPr>
              <a:t>concerns and objections</a:t>
            </a:r>
            <a:r>
              <a:rPr lang="en-US" sz="1800" dirty="0" smtClean="0">
                <a:solidFill>
                  <a:srgbClr val="7030A0"/>
                </a:solidFill>
                <a:latin typeface="+mj-lt"/>
              </a:rPr>
              <a:t>?</a:t>
            </a:r>
            <a:endParaRPr lang="fa-IR" sz="1600" dirty="0">
              <a:solidFill>
                <a:srgbClr val="7030A0"/>
              </a:solidFill>
              <a:latin typeface="+mj-lt"/>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80</a:t>
            </a:fld>
            <a:endParaRPr lang="en-US"/>
          </a:p>
        </p:txBody>
      </p:sp>
      <p:sp>
        <p:nvSpPr>
          <p:cNvPr id="6"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40035611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398520"/>
          </a:xfrm>
        </p:spPr>
        <p:txBody>
          <a:bodyPr>
            <a:normAutofit/>
          </a:bodyPr>
          <a:lstStyle/>
          <a:p>
            <a:pPr marL="0" indent="0" algn="just">
              <a:buNone/>
            </a:pPr>
            <a:r>
              <a:rPr lang="en-US" sz="2400" dirty="0">
                <a:solidFill>
                  <a:srgbClr val="0070C0"/>
                </a:solidFill>
                <a:latin typeface="+mj-lt"/>
                <a:cs typeface="Times New Roman" pitchFamily="18" charset="0"/>
              </a:rPr>
              <a:t>What does a marketing plan contain? </a:t>
            </a:r>
          </a:p>
          <a:p>
            <a:pPr marL="907542" lvl="1" indent="-514350" algn="just">
              <a:buFont typeface="+mj-lt"/>
              <a:buAutoNum type="arabicPeriod"/>
            </a:pPr>
            <a:r>
              <a:rPr lang="en-US" sz="2000" dirty="0">
                <a:solidFill>
                  <a:srgbClr val="7030A0"/>
                </a:solidFill>
                <a:latin typeface="+mj-lt"/>
                <a:cs typeface="Times New Roman" pitchFamily="18" charset="0"/>
              </a:rPr>
              <a:t>Executive summary &amp; table of contents, </a:t>
            </a:r>
          </a:p>
          <a:p>
            <a:pPr marL="907542" lvl="1" indent="-514350" algn="just">
              <a:buFont typeface="+mj-lt"/>
              <a:buAutoNum type="arabicPeriod"/>
            </a:pPr>
            <a:r>
              <a:rPr lang="en-US" sz="2000" dirty="0">
                <a:solidFill>
                  <a:srgbClr val="7030A0"/>
                </a:solidFill>
                <a:latin typeface="+mj-lt"/>
                <a:cs typeface="Times New Roman" pitchFamily="18" charset="0"/>
              </a:rPr>
              <a:t>Situation analysis, </a:t>
            </a:r>
          </a:p>
          <a:p>
            <a:pPr marL="907542" lvl="1" indent="-514350" algn="just">
              <a:buFont typeface="+mj-lt"/>
              <a:buAutoNum type="arabicPeriod"/>
            </a:pPr>
            <a:r>
              <a:rPr lang="en-US" sz="2000" dirty="0">
                <a:solidFill>
                  <a:srgbClr val="7030A0"/>
                </a:solidFill>
                <a:latin typeface="+mj-lt"/>
                <a:cs typeface="Times New Roman" pitchFamily="18" charset="0"/>
              </a:rPr>
              <a:t>Marketing strategy, </a:t>
            </a:r>
          </a:p>
          <a:p>
            <a:pPr marL="907542" lvl="1" indent="-514350" algn="just">
              <a:buFont typeface="+mj-lt"/>
              <a:buAutoNum type="arabicPeriod"/>
            </a:pPr>
            <a:r>
              <a:rPr lang="en-US" sz="2000" dirty="0">
                <a:solidFill>
                  <a:srgbClr val="7030A0"/>
                </a:solidFill>
                <a:latin typeface="+mj-lt"/>
                <a:cs typeface="Times New Roman" pitchFamily="18" charset="0"/>
              </a:rPr>
              <a:t>Financial projections, </a:t>
            </a:r>
          </a:p>
          <a:p>
            <a:pPr marL="907542" lvl="1" indent="-514350" algn="just">
              <a:buFont typeface="+mj-lt"/>
              <a:buAutoNum type="arabicPeriod"/>
            </a:pPr>
            <a:r>
              <a:rPr lang="en-US" sz="2000" dirty="0">
                <a:solidFill>
                  <a:srgbClr val="7030A0"/>
                </a:solidFill>
                <a:latin typeface="+mj-lt"/>
                <a:cs typeface="Times New Roman" pitchFamily="18" charset="0"/>
              </a:rPr>
              <a:t>Implementation </a:t>
            </a:r>
            <a:r>
              <a:rPr lang="en-US" sz="2000" dirty="0" smtClean="0">
                <a:solidFill>
                  <a:srgbClr val="7030A0"/>
                </a:solidFill>
                <a:latin typeface="+mj-lt"/>
                <a:cs typeface="Times New Roman" pitchFamily="18" charset="0"/>
              </a:rPr>
              <a:t>controls</a:t>
            </a:r>
            <a:endParaRPr lang="en-US" sz="2000" dirty="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81</a:t>
            </a:fld>
            <a:endParaRPr lang="en-US"/>
          </a:p>
        </p:txBody>
      </p:sp>
      <p:sp>
        <p:nvSpPr>
          <p:cNvPr id="7"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19394535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35480"/>
            <a:ext cx="8928992" cy="4420870"/>
          </a:xfrm>
        </p:spPr>
        <p:txBody>
          <a:bodyPr>
            <a:normAutofit/>
          </a:bodyPr>
          <a:lstStyle/>
          <a:p>
            <a:pPr marL="0" indent="0" algn="just">
              <a:buNone/>
            </a:pPr>
            <a:r>
              <a:rPr lang="en-US" sz="2400" dirty="0">
                <a:solidFill>
                  <a:srgbClr val="C00000"/>
                </a:solidFill>
                <a:latin typeface="+mj-lt"/>
                <a:cs typeface="Times New Roman" pitchFamily="18" charset="0"/>
              </a:rPr>
              <a:t>What does a marketing plan contain? </a:t>
            </a:r>
          </a:p>
          <a:p>
            <a:pPr marL="907542" lvl="1" indent="-514350" algn="just">
              <a:buFont typeface="+mj-lt"/>
              <a:buAutoNum type="arabicPeriod"/>
            </a:pPr>
            <a:r>
              <a:rPr lang="en-US" sz="2000" dirty="0">
                <a:solidFill>
                  <a:srgbClr val="7030A0"/>
                </a:solidFill>
                <a:latin typeface="+mj-lt"/>
                <a:cs typeface="Times New Roman" pitchFamily="18" charset="0"/>
              </a:rPr>
              <a:t>Executive summary &amp; table of contents, </a:t>
            </a:r>
          </a:p>
          <a:p>
            <a:pPr marL="907542" lvl="1" indent="-514350" algn="just">
              <a:buFont typeface="+mj-lt"/>
              <a:buAutoNum type="arabicPeriod"/>
            </a:pPr>
            <a:r>
              <a:rPr lang="en-US" sz="2000" dirty="0">
                <a:solidFill>
                  <a:srgbClr val="7030A0"/>
                </a:solidFill>
                <a:latin typeface="+mj-lt"/>
                <a:cs typeface="Times New Roman" pitchFamily="18" charset="0"/>
              </a:rPr>
              <a:t>Situation </a:t>
            </a:r>
            <a:r>
              <a:rPr lang="en-US" sz="2000" dirty="0" smtClean="0">
                <a:solidFill>
                  <a:srgbClr val="7030A0"/>
                </a:solidFill>
                <a:latin typeface="+mj-lt"/>
                <a:cs typeface="Times New Roman" pitchFamily="18" charset="0"/>
              </a:rPr>
              <a:t>analysis: </a:t>
            </a:r>
            <a:endParaRPr lang="en-US" sz="2000" dirty="0">
              <a:solidFill>
                <a:srgbClr val="7030A0"/>
              </a:solidFill>
              <a:latin typeface="+mj-lt"/>
              <a:cs typeface="Times New Roman" pitchFamily="18" charset="0"/>
            </a:endParaRPr>
          </a:p>
          <a:p>
            <a:pPr marL="541782" indent="-514350" algn="just">
              <a:buFont typeface="Wingdings" panose="05000000000000000000" pitchFamily="2" charset="2"/>
              <a:buChar char="ü"/>
            </a:pPr>
            <a:r>
              <a:rPr lang="en-US" sz="1800" dirty="0">
                <a:solidFill>
                  <a:srgbClr val="0070C0"/>
                </a:solidFill>
                <a:latin typeface="+mj-lt"/>
              </a:rPr>
              <a:t>This section presents relevant background data on sales, costs, the </a:t>
            </a:r>
            <a:r>
              <a:rPr lang="en-US" sz="1800" dirty="0" smtClean="0">
                <a:solidFill>
                  <a:srgbClr val="0070C0"/>
                </a:solidFill>
                <a:latin typeface="+mj-lt"/>
              </a:rPr>
              <a:t>market, competitors</a:t>
            </a:r>
            <a:r>
              <a:rPr lang="en-US" sz="1800" dirty="0">
                <a:solidFill>
                  <a:srgbClr val="0070C0"/>
                </a:solidFill>
                <a:latin typeface="+mj-lt"/>
              </a:rPr>
              <a:t>, and the </a:t>
            </a:r>
            <a:r>
              <a:rPr lang="en-US" sz="1800" dirty="0" smtClean="0">
                <a:solidFill>
                  <a:srgbClr val="0070C0"/>
                </a:solidFill>
                <a:latin typeface="+mj-lt"/>
              </a:rPr>
              <a:t>macro-environment</a:t>
            </a:r>
            <a:r>
              <a:rPr lang="en-US" sz="1800" dirty="0">
                <a:solidFill>
                  <a:srgbClr val="0070C0"/>
                </a:solidFill>
                <a:latin typeface="+mj-lt"/>
              </a:rPr>
              <a:t>. </a:t>
            </a:r>
            <a:endParaRPr lang="en-US" sz="1800" dirty="0" smtClean="0">
              <a:solidFill>
                <a:srgbClr val="0070C0"/>
              </a:solidFill>
              <a:latin typeface="+mj-lt"/>
            </a:endParaRPr>
          </a:p>
          <a:p>
            <a:pPr marL="541782" indent="-514350" algn="just">
              <a:buFont typeface="Wingdings" panose="05000000000000000000" pitchFamily="2" charset="2"/>
              <a:buChar char="ü"/>
            </a:pPr>
            <a:r>
              <a:rPr lang="en-US" sz="1800" dirty="0" smtClean="0">
                <a:solidFill>
                  <a:srgbClr val="0070C0"/>
                </a:solidFill>
                <a:latin typeface="+mj-lt"/>
              </a:rPr>
              <a:t>How </a:t>
            </a:r>
            <a:r>
              <a:rPr lang="en-US" sz="1800" dirty="0">
                <a:solidFill>
                  <a:srgbClr val="0070C0"/>
                </a:solidFill>
                <a:latin typeface="+mj-lt"/>
              </a:rPr>
              <a:t>do we define the </a:t>
            </a:r>
            <a:r>
              <a:rPr lang="en-US" sz="1800" dirty="0" smtClean="0">
                <a:solidFill>
                  <a:srgbClr val="0070C0"/>
                </a:solidFill>
                <a:latin typeface="+mj-lt"/>
              </a:rPr>
              <a:t>market, how </a:t>
            </a:r>
            <a:r>
              <a:rPr lang="en-US" sz="1800" dirty="0">
                <a:solidFill>
                  <a:srgbClr val="0070C0"/>
                </a:solidFill>
                <a:latin typeface="+mj-lt"/>
              </a:rPr>
              <a:t>big is it, and how fast is it </a:t>
            </a:r>
            <a:r>
              <a:rPr lang="en-US" sz="1800" dirty="0" smtClean="0">
                <a:solidFill>
                  <a:srgbClr val="0070C0"/>
                </a:solidFill>
                <a:latin typeface="+mj-lt"/>
              </a:rPr>
              <a:t>growing? </a:t>
            </a:r>
          </a:p>
          <a:p>
            <a:pPr marL="541782" indent="-514350" algn="just">
              <a:buFont typeface="Wingdings" panose="05000000000000000000" pitchFamily="2" charset="2"/>
              <a:buChar char="ü"/>
            </a:pPr>
            <a:r>
              <a:rPr lang="en-US" sz="1800" dirty="0" smtClean="0">
                <a:solidFill>
                  <a:srgbClr val="0070C0"/>
                </a:solidFill>
                <a:latin typeface="+mj-lt"/>
              </a:rPr>
              <a:t>What </a:t>
            </a:r>
            <a:r>
              <a:rPr lang="en-US" sz="1800" dirty="0">
                <a:solidFill>
                  <a:srgbClr val="0070C0"/>
                </a:solidFill>
                <a:latin typeface="+mj-lt"/>
              </a:rPr>
              <a:t>are the relevant trends and critical issues? </a:t>
            </a:r>
            <a:endParaRPr lang="en-US" sz="1800" dirty="0" smtClean="0">
              <a:solidFill>
                <a:srgbClr val="0070C0"/>
              </a:solidFill>
              <a:latin typeface="+mj-lt"/>
            </a:endParaRPr>
          </a:p>
          <a:p>
            <a:pPr marL="27432" indent="0" algn="just">
              <a:buNone/>
            </a:pPr>
            <a:r>
              <a:rPr lang="en-US" sz="1800" dirty="0" smtClean="0">
                <a:solidFill>
                  <a:srgbClr val="0070C0"/>
                </a:solidFill>
                <a:latin typeface="+mj-lt"/>
              </a:rPr>
              <a:t>Firms </a:t>
            </a:r>
            <a:r>
              <a:rPr lang="en-US" sz="1800" dirty="0">
                <a:solidFill>
                  <a:srgbClr val="0070C0"/>
                </a:solidFill>
                <a:latin typeface="+mj-lt"/>
              </a:rPr>
              <a:t>will use all </a:t>
            </a:r>
            <a:r>
              <a:rPr lang="en-US" sz="1800" dirty="0" smtClean="0">
                <a:solidFill>
                  <a:srgbClr val="0070C0"/>
                </a:solidFill>
                <a:latin typeface="+mj-lt"/>
              </a:rPr>
              <a:t>this information </a:t>
            </a:r>
            <a:r>
              <a:rPr lang="en-US" sz="1800" dirty="0">
                <a:solidFill>
                  <a:srgbClr val="0070C0"/>
                </a:solidFill>
                <a:latin typeface="+mj-lt"/>
              </a:rPr>
              <a:t>to carry out a </a:t>
            </a:r>
            <a:r>
              <a:rPr lang="en-US" sz="1800" dirty="0" smtClean="0">
                <a:solidFill>
                  <a:srgbClr val="0070C0"/>
                </a:solidFill>
                <a:latin typeface="+mj-lt"/>
              </a:rPr>
              <a:t>SWOT analysis.</a:t>
            </a:r>
            <a:endParaRPr lang="en-US" sz="1800" dirty="0">
              <a:solidFill>
                <a:srgbClr val="0070C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82</a:t>
            </a:fld>
            <a:endParaRPr lang="en-US"/>
          </a:p>
        </p:txBody>
      </p:sp>
      <p:sp>
        <p:nvSpPr>
          <p:cNvPr id="7"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179238604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35480"/>
            <a:ext cx="8928992" cy="4420870"/>
          </a:xfrm>
        </p:spPr>
        <p:txBody>
          <a:bodyPr>
            <a:normAutofit/>
          </a:bodyPr>
          <a:lstStyle/>
          <a:p>
            <a:pPr marL="0" indent="0" algn="just">
              <a:buNone/>
            </a:pPr>
            <a:r>
              <a:rPr lang="en-US" sz="2400" dirty="0">
                <a:solidFill>
                  <a:srgbClr val="C00000"/>
                </a:solidFill>
                <a:latin typeface="+mj-lt"/>
                <a:cs typeface="Times New Roman" pitchFamily="18" charset="0"/>
              </a:rPr>
              <a:t>What does a marketing plan contain? </a:t>
            </a:r>
            <a:r>
              <a:rPr lang="en-US" sz="2400" dirty="0" smtClean="0">
                <a:solidFill>
                  <a:srgbClr val="C00000"/>
                </a:solidFill>
                <a:latin typeface="+mj-lt"/>
                <a:cs typeface="Times New Roman" pitchFamily="18" charset="0"/>
              </a:rPr>
              <a:t>…</a:t>
            </a:r>
            <a:endParaRPr lang="en-US" sz="2400" dirty="0">
              <a:solidFill>
                <a:srgbClr val="C00000"/>
              </a:solidFill>
              <a:latin typeface="+mj-lt"/>
              <a:cs typeface="Times New Roman" pitchFamily="18" charset="0"/>
            </a:endParaRPr>
          </a:p>
          <a:p>
            <a:pPr marL="907542" lvl="1" indent="-514350" algn="just">
              <a:buFont typeface="+mj-lt"/>
              <a:buAutoNum type="arabicPeriod" startAt="3"/>
            </a:pPr>
            <a:r>
              <a:rPr lang="en-US" sz="2000" dirty="0" smtClean="0">
                <a:solidFill>
                  <a:srgbClr val="7030A0"/>
                </a:solidFill>
                <a:latin typeface="+mj-lt"/>
                <a:cs typeface="Times New Roman" pitchFamily="18" charset="0"/>
              </a:rPr>
              <a:t>Marketing strategy</a:t>
            </a:r>
            <a:r>
              <a:rPr lang="en-US" sz="2000" dirty="0">
                <a:solidFill>
                  <a:srgbClr val="7030A0"/>
                </a:solidFill>
                <a:latin typeface="+mj-lt"/>
                <a:cs typeface="Times New Roman" pitchFamily="18" charset="0"/>
              </a:rPr>
              <a:t>:</a:t>
            </a:r>
            <a:endParaRPr lang="en-US" sz="2000" dirty="0" smtClean="0">
              <a:solidFill>
                <a:srgbClr val="7030A0"/>
              </a:solidFill>
              <a:latin typeface="+mj-lt"/>
              <a:cs typeface="Times New Roman" pitchFamily="18" charset="0"/>
            </a:endParaRPr>
          </a:p>
          <a:p>
            <a:pPr marL="541782" indent="-514350" algn="just">
              <a:buFont typeface="Wingdings" panose="05000000000000000000" pitchFamily="2" charset="2"/>
              <a:buChar char="ü"/>
            </a:pPr>
            <a:r>
              <a:rPr lang="en-US" sz="2000" dirty="0">
                <a:solidFill>
                  <a:srgbClr val="0070C0"/>
                </a:solidFill>
                <a:latin typeface="+mj-lt"/>
              </a:rPr>
              <a:t>Here the marketing manager defines the mission, marketing </a:t>
            </a:r>
            <a:r>
              <a:rPr lang="en-US" sz="2000" dirty="0" smtClean="0">
                <a:solidFill>
                  <a:srgbClr val="0070C0"/>
                </a:solidFill>
                <a:latin typeface="+mj-lt"/>
              </a:rPr>
              <a:t>and financial objectives. </a:t>
            </a:r>
          </a:p>
          <a:p>
            <a:pPr marL="541782" indent="-514350" algn="just">
              <a:buFont typeface="Wingdings" panose="05000000000000000000" pitchFamily="2" charset="2"/>
              <a:buChar char="ü"/>
            </a:pPr>
            <a:endParaRPr lang="en-US" sz="2000" dirty="0" smtClean="0">
              <a:solidFill>
                <a:srgbClr val="0070C0"/>
              </a:solidFill>
              <a:latin typeface="+mj-lt"/>
            </a:endParaRPr>
          </a:p>
          <a:p>
            <a:pPr marL="541782" indent="-514350" algn="just">
              <a:buFont typeface="Wingdings" panose="05000000000000000000" pitchFamily="2" charset="2"/>
              <a:buChar char="ü"/>
            </a:pPr>
            <a:r>
              <a:rPr lang="en-US" sz="2000" dirty="0" smtClean="0">
                <a:solidFill>
                  <a:srgbClr val="0070C0"/>
                </a:solidFill>
                <a:latin typeface="+mj-lt"/>
              </a:rPr>
              <a:t>All </a:t>
            </a:r>
            <a:r>
              <a:rPr lang="en-US" sz="2000" dirty="0">
                <a:solidFill>
                  <a:srgbClr val="0070C0"/>
                </a:solidFill>
                <a:latin typeface="+mj-lt"/>
              </a:rPr>
              <a:t>this requires inputs from other areas, such as </a:t>
            </a:r>
            <a:r>
              <a:rPr lang="en-US" sz="2000" dirty="0" smtClean="0">
                <a:solidFill>
                  <a:srgbClr val="C00000"/>
                </a:solidFill>
                <a:latin typeface="+mj-lt"/>
              </a:rPr>
              <a:t>purchasing</a:t>
            </a:r>
            <a:r>
              <a:rPr lang="en-US" sz="2000" dirty="0" smtClean="0">
                <a:solidFill>
                  <a:srgbClr val="0070C0"/>
                </a:solidFill>
                <a:latin typeface="+mj-lt"/>
              </a:rPr>
              <a:t>, </a:t>
            </a:r>
            <a:r>
              <a:rPr lang="en-US" sz="2000" dirty="0" smtClean="0">
                <a:solidFill>
                  <a:srgbClr val="C00000"/>
                </a:solidFill>
                <a:latin typeface="+mj-lt"/>
              </a:rPr>
              <a:t>manufacturing</a:t>
            </a:r>
            <a:r>
              <a:rPr lang="en-US" sz="2000" dirty="0">
                <a:solidFill>
                  <a:srgbClr val="0070C0"/>
                </a:solidFill>
                <a:latin typeface="+mj-lt"/>
              </a:rPr>
              <a:t>, </a:t>
            </a:r>
            <a:r>
              <a:rPr lang="en-US" sz="2000" dirty="0">
                <a:solidFill>
                  <a:srgbClr val="C00000"/>
                </a:solidFill>
                <a:latin typeface="+mj-lt"/>
              </a:rPr>
              <a:t>sales</a:t>
            </a:r>
            <a:r>
              <a:rPr lang="en-US" sz="2000" dirty="0">
                <a:solidFill>
                  <a:srgbClr val="0070C0"/>
                </a:solidFill>
                <a:latin typeface="+mj-lt"/>
              </a:rPr>
              <a:t>, </a:t>
            </a:r>
            <a:r>
              <a:rPr lang="en-US" sz="2000" dirty="0">
                <a:solidFill>
                  <a:srgbClr val="C00000"/>
                </a:solidFill>
                <a:latin typeface="+mj-lt"/>
              </a:rPr>
              <a:t>finance</a:t>
            </a:r>
            <a:r>
              <a:rPr lang="en-US" sz="2000" dirty="0">
                <a:solidFill>
                  <a:srgbClr val="0070C0"/>
                </a:solidFill>
                <a:latin typeface="+mj-lt"/>
              </a:rPr>
              <a:t>, and </a:t>
            </a:r>
            <a:r>
              <a:rPr lang="en-US" sz="2000" dirty="0" smtClean="0">
                <a:solidFill>
                  <a:srgbClr val="C00000"/>
                </a:solidFill>
                <a:latin typeface="+mj-lt"/>
              </a:rPr>
              <a:t>human resources</a:t>
            </a:r>
            <a:r>
              <a:rPr lang="en-US" sz="2000" dirty="0" smtClean="0">
                <a:solidFill>
                  <a:srgbClr val="0070C0"/>
                </a:solidFill>
                <a:latin typeface="+mj-lt"/>
              </a:rPr>
              <a:t>.</a:t>
            </a:r>
            <a:endParaRPr lang="en-US" sz="2000" dirty="0">
              <a:solidFill>
                <a:srgbClr val="0070C0"/>
              </a:solidFill>
              <a:latin typeface="+mj-lt"/>
              <a:cs typeface="Times New Roman" pitchFamily="18" charset="0"/>
            </a:endParaRPr>
          </a:p>
          <a:p>
            <a:pPr marL="907542" lvl="1" indent="-514350" algn="just">
              <a:buFont typeface="+mj-lt"/>
              <a:buAutoNum type="arabicPeriod"/>
            </a:pPr>
            <a:endParaRPr lang="en-US" sz="2000" dirty="0" smtClean="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83</a:t>
            </a:fld>
            <a:endParaRPr lang="en-US"/>
          </a:p>
        </p:txBody>
      </p:sp>
      <p:sp>
        <p:nvSpPr>
          <p:cNvPr id="7"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96661922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35479"/>
            <a:ext cx="8928992" cy="4785995"/>
          </a:xfrm>
        </p:spPr>
        <p:txBody>
          <a:bodyPr>
            <a:normAutofit/>
          </a:bodyPr>
          <a:lstStyle/>
          <a:p>
            <a:pPr marL="0" indent="0" algn="just">
              <a:buNone/>
            </a:pPr>
            <a:r>
              <a:rPr lang="en-US" sz="2400" dirty="0">
                <a:solidFill>
                  <a:srgbClr val="C00000"/>
                </a:solidFill>
                <a:latin typeface="+mj-lt"/>
                <a:cs typeface="Times New Roman" pitchFamily="18" charset="0"/>
              </a:rPr>
              <a:t>What does a marketing plan contain? </a:t>
            </a:r>
            <a:r>
              <a:rPr lang="en-US" sz="2400" dirty="0" smtClean="0">
                <a:solidFill>
                  <a:srgbClr val="C00000"/>
                </a:solidFill>
                <a:latin typeface="+mj-lt"/>
                <a:cs typeface="Times New Roman" pitchFamily="18" charset="0"/>
              </a:rPr>
              <a:t>…</a:t>
            </a:r>
            <a:endParaRPr lang="en-US" sz="2400" dirty="0">
              <a:solidFill>
                <a:srgbClr val="C00000"/>
              </a:solidFill>
              <a:latin typeface="+mj-lt"/>
              <a:cs typeface="Times New Roman" pitchFamily="18" charset="0"/>
            </a:endParaRPr>
          </a:p>
          <a:p>
            <a:pPr marL="907542" lvl="1" indent="-514350" algn="just">
              <a:buFont typeface="+mj-lt"/>
              <a:buAutoNum type="arabicPeriod" startAt="4"/>
            </a:pPr>
            <a:r>
              <a:rPr lang="en-US" sz="2000" dirty="0" smtClean="0">
                <a:solidFill>
                  <a:srgbClr val="7030A0"/>
                </a:solidFill>
                <a:latin typeface="+mj-lt"/>
                <a:cs typeface="Times New Roman" pitchFamily="18" charset="0"/>
              </a:rPr>
              <a:t>Marketing Tactics:</a:t>
            </a:r>
          </a:p>
          <a:p>
            <a:pPr marL="541782" indent="-514350" algn="just">
              <a:buFont typeface="Wingdings" panose="05000000000000000000" pitchFamily="2" charset="2"/>
              <a:buChar char="ü"/>
            </a:pPr>
            <a:r>
              <a:rPr lang="en-US" sz="2000" dirty="0">
                <a:solidFill>
                  <a:srgbClr val="0070C0"/>
                </a:solidFill>
                <a:latin typeface="+mj-lt"/>
              </a:rPr>
              <a:t>Here the marketing manager outlines the marketing activities </a:t>
            </a:r>
            <a:r>
              <a:rPr lang="en-US" sz="2000" dirty="0" smtClean="0">
                <a:solidFill>
                  <a:srgbClr val="0070C0"/>
                </a:solidFill>
                <a:latin typeface="+mj-lt"/>
              </a:rPr>
              <a:t>that will </a:t>
            </a:r>
            <a:r>
              <a:rPr lang="en-US" sz="2000" dirty="0">
                <a:solidFill>
                  <a:srgbClr val="0070C0"/>
                </a:solidFill>
                <a:latin typeface="+mj-lt"/>
              </a:rPr>
              <a:t>be undertaken </a:t>
            </a:r>
            <a:r>
              <a:rPr lang="en-US" sz="2000" dirty="0" smtClean="0">
                <a:solidFill>
                  <a:srgbClr val="0070C0"/>
                </a:solidFill>
                <a:latin typeface="+mj-lt"/>
              </a:rPr>
              <a:t>to execute </a:t>
            </a:r>
            <a:r>
              <a:rPr lang="en-US" sz="2000" dirty="0">
                <a:solidFill>
                  <a:srgbClr val="0070C0"/>
                </a:solidFill>
                <a:latin typeface="+mj-lt"/>
              </a:rPr>
              <a:t>the marketing strategy</a:t>
            </a:r>
            <a:r>
              <a:rPr lang="en-US" sz="2000" dirty="0" smtClean="0">
                <a:solidFill>
                  <a:srgbClr val="0070C0"/>
                </a:solidFill>
                <a:latin typeface="+mj-lt"/>
              </a:rPr>
              <a:t>.</a:t>
            </a:r>
          </a:p>
          <a:p>
            <a:pPr marL="907542" lvl="1" indent="-514350" algn="just">
              <a:buFont typeface="Wingdings" panose="05000000000000000000" pitchFamily="2" charset="2"/>
              <a:buChar char="ü"/>
            </a:pPr>
            <a:r>
              <a:rPr lang="en-US" sz="1800" dirty="0">
                <a:solidFill>
                  <a:srgbClr val="C00000"/>
                </a:solidFill>
                <a:latin typeface="+mj-lt"/>
              </a:rPr>
              <a:t>The product or service offering section </a:t>
            </a:r>
            <a:r>
              <a:rPr lang="en-US" sz="1800" dirty="0">
                <a:solidFill>
                  <a:srgbClr val="7030A0"/>
                </a:solidFill>
                <a:latin typeface="+mj-lt"/>
              </a:rPr>
              <a:t>describes the key attributes </a:t>
            </a:r>
            <a:r>
              <a:rPr lang="en-US" sz="1800" dirty="0" smtClean="0">
                <a:solidFill>
                  <a:srgbClr val="7030A0"/>
                </a:solidFill>
                <a:latin typeface="+mj-lt"/>
              </a:rPr>
              <a:t>and benefits </a:t>
            </a:r>
            <a:r>
              <a:rPr lang="en-US" sz="1800" dirty="0">
                <a:solidFill>
                  <a:srgbClr val="7030A0"/>
                </a:solidFill>
                <a:latin typeface="+mj-lt"/>
              </a:rPr>
              <a:t>that will appeal to </a:t>
            </a:r>
            <a:r>
              <a:rPr lang="en-US" sz="1800" dirty="0" smtClean="0">
                <a:solidFill>
                  <a:srgbClr val="7030A0"/>
                </a:solidFill>
                <a:latin typeface="+mj-lt"/>
              </a:rPr>
              <a:t>target customers.</a:t>
            </a:r>
          </a:p>
          <a:p>
            <a:pPr marL="907542" lvl="1" indent="-514350" algn="just">
              <a:buFont typeface="Wingdings" panose="05000000000000000000" pitchFamily="2" charset="2"/>
              <a:buChar char="ü"/>
            </a:pPr>
            <a:r>
              <a:rPr lang="en-US" sz="1800" dirty="0">
                <a:solidFill>
                  <a:srgbClr val="C00000"/>
                </a:solidFill>
                <a:latin typeface="+mj-lt"/>
              </a:rPr>
              <a:t>The pricing section </a:t>
            </a:r>
            <a:r>
              <a:rPr lang="en-US" sz="1800" dirty="0">
                <a:solidFill>
                  <a:srgbClr val="7030A0"/>
                </a:solidFill>
                <a:latin typeface="+mj-lt"/>
              </a:rPr>
              <a:t>specifies the general price range and how it </a:t>
            </a:r>
            <a:r>
              <a:rPr lang="en-US" sz="1800" dirty="0" smtClean="0">
                <a:solidFill>
                  <a:srgbClr val="7030A0"/>
                </a:solidFill>
                <a:latin typeface="+mj-lt"/>
              </a:rPr>
              <a:t>might vary </a:t>
            </a:r>
            <a:r>
              <a:rPr lang="en-US" sz="1800" dirty="0">
                <a:solidFill>
                  <a:srgbClr val="7030A0"/>
                </a:solidFill>
                <a:latin typeface="+mj-lt"/>
              </a:rPr>
              <a:t>across different types of customers or channels, including </a:t>
            </a:r>
            <a:r>
              <a:rPr lang="en-US" sz="1800" dirty="0" smtClean="0">
                <a:solidFill>
                  <a:srgbClr val="7030A0"/>
                </a:solidFill>
                <a:latin typeface="+mj-lt"/>
              </a:rPr>
              <a:t>any incentive </a:t>
            </a:r>
            <a:r>
              <a:rPr lang="en-US" sz="1800" dirty="0">
                <a:solidFill>
                  <a:srgbClr val="7030A0"/>
                </a:solidFill>
                <a:latin typeface="+mj-lt"/>
              </a:rPr>
              <a:t>or discount plans</a:t>
            </a:r>
            <a:r>
              <a:rPr lang="en-US" sz="1800" dirty="0" smtClean="0">
                <a:solidFill>
                  <a:srgbClr val="7030A0"/>
                </a:solidFill>
                <a:latin typeface="+mj-lt"/>
              </a:rPr>
              <a:t>.</a:t>
            </a:r>
          </a:p>
          <a:p>
            <a:pPr marL="907542" lvl="1" indent="-514350" algn="just">
              <a:buFont typeface="Wingdings" panose="05000000000000000000" pitchFamily="2" charset="2"/>
              <a:buChar char="ü"/>
            </a:pPr>
            <a:r>
              <a:rPr lang="en-US" sz="1800" dirty="0">
                <a:solidFill>
                  <a:srgbClr val="C00000"/>
                </a:solidFill>
                <a:latin typeface="+mj-lt"/>
              </a:rPr>
              <a:t>The channel section </a:t>
            </a:r>
            <a:r>
              <a:rPr lang="en-US" sz="1800" dirty="0">
                <a:solidFill>
                  <a:srgbClr val="7030A0"/>
                </a:solidFill>
                <a:latin typeface="+mj-lt"/>
              </a:rPr>
              <a:t>outlines the different forms of distribution, such </a:t>
            </a:r>
            <a:r>
              <a:rPr lang="en-US" sz="1800" dirty="0" smtClean="0">
                <a:solidFill>
                  <a:srgbClr val="7030A0"/>
                </a:solidFill>
                <a:latin typeface="+mj-lt"/>
              </a:rPr>
              <a:t>as direct </a:t>
            </a:r>
            <a:r>
              <a:rPr lang="en-US" sz="1800" dirty="0">
                <a:solidFill>
                  <a:srgbClr val="7030A0"/>
                </a:solidFill>
                <a:latin typeface="+mj-lt"/>
              </a:rPr>
              <a:t>or indirect</a:t>
            </a:r>
            <a:r>
              <a:rPr lang="en-US" sz="1800" dirty="0" smtClean="0">
                <a:solidFill>
                  <a:srgbClr val="7030A0"/>
                </a:solidFill>
                <a:latin typeface="+mj-lt"/>
              </a:rPr>
              <a:t>.</a:t>
            </a:r>
          </a:p>
          <a:p>
            <a:pPr marL="907542" lvl="1" indent="-514350" algn="just">
              <a:buFont typeface="Wingdings" panose="05000000000000000000" pitchFamily="2" charset="2"/>
              <a:buChar char="ü"/>
            </a:pPr>
            <a:r>
              <a:rPr lang="en-US" sz="1800" dirty="0">
                <a:solidFill>
                  <a:srgbClr val="C00000"/>
                </a:solidFill>
                <a:latin typeface="+mj-lt"/>
              </a:rPr>
              <a:t>The communications section </a:t>
            </a:r>
            <a:r>
              <a:rPr lang="en-US" sz="1800" dirty="0">
                <a:solidFill>
                  <a:srgbClr val="7030A0"/>
                </a:solidFill>
                <a:latin typeface="+mj-lt"/>
              </a:rPr>
              <a:t>usually offers high-level guidance about </a:t>
            </a:r>
            <a:r>
              <a:rPr lang="en-US" sz="1800" dirty="0" smtClean="0">
                <a:solidFill>
                  <a:srgbClr val="7030A0"/>
                </a:solidFill>
                <a:latin typeface="+mj-lt"/>
              </a:rPr>
              <a:t>the general </a:t>
            </a:r>
            <a:r>
              <a:rPr lang="en-US" sz="1800" dirty="0">
                <a:solidFill>
                  <a:srgbClr val="7030A0"/>
                </a:solidFill>
                <a:latin typeface="+mj-lt"/>
              </a:rPr>
              <a:t>message and </a:t>
            </a:r>
            <a:r>
              <a:rPr lang="en-US" sz="1800" dirty="0" smtClean="0">
                <a:solidFill>
                  <a:srgbClr val="7030A0"/>
                </a:solidFill>
                <a:latin typeface="+mj-lt"/>
              </a:rPr>
              <a:t>media strategy</a:t>
            </a:r>
            <a:r>
              <a:rPr lang="en-US" sz="1800" dirty="0">
                <a:solidFill>
                  <a:srgbClr val="7030A0"/>
                </a:solidFill>
                <a:latin typeface="+mj-lt"/>
              </a:rPr>
              <a:t>. </a:t>
            </a:r>
            <a:endParaRPr lang="en-US" sz="1800" dirty="0" smtClean="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84</a:t>
            </a:fld>
            <a:endParaRPr lang="en-US"/>
          </a:p>
        </p:txBody>
      </p:sp>
      <p:sp>
        <p:nvSpPr>
          <p:cNvPr id="7"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211420760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35480"/>
            <a:ext cx="8928992" cy="4420870"/>
          </a:xfrm>
        </p:spPr>
        <p:txBody>
          <a:bodyPr>
            <a:normAutofit/>
          </a:bodyPr>
          <a:lstStyle/>
          <a:p>
            <a:pPr marL="0" indent="0" algn="just">
              <a:buNone/>
            </a:pPr>
            <a:r>
              <a:rPr lang="en-US" sz="2400" dirty="0">
                <a:solidFill>
                  <a:srgbClr val="C00000"/>
                </a:solidFill>
                <a:latin typeface="+mj-lt"/>
                <a:cs typeface="Times New Roman" pitchFamily="18" charset="0"/>
              </a:rPr>
              <a:t>What does a marketing plan contain? </a:t>
            </a:r>
            <a:r>
              <a:rPr lang="en-US" sz="2400" dirty="0" smtClean="0">
                <a:solidFill>
                  <a:srgbClr val="C00000"/>
                </a:solidFill>
                <a:latin typeface="+mj-lt"/>
                <a:cs typeface="Times New Roman" pitchFamily="18" charset="0"/>
              </a:rPr>
              <a:t>…</a:t>
            </a:r>
            <a:endParaRPr lang="en-US" sz="2400" dirty="0">
              <a:solidFill>
                <a:srgbClr val="C00000"/>
              </a:solidFill>
              <a:latin typeface="+mj-lt"/>
              <a:cs typeface="Times New Roman" pitchFamily="18" charset="0"/>
            </a:endParaRPr>
          </a:p>
          <a:p>
            <a:pPr marL="907542" lvl="1" indent="-514350" algn="just">
              <a:buFont typeface="+mj-lt"/>
              <a:buAutoNum type="arabicPeriod" startAt="5"/>
            </a:pPr>
            <a:r>
              <a:rPr lang="en-US" sz="2000" dirty="0" smtClean="0">
                <a:solidFill>
                  <a:srgbClr val="7030A0"/>
                </a:solidFill>
                <a:latin typeface="+mj-lt"/>
                <a:cs typeface="Times New Roman" pitchFamily="18" charset="0"/>
              </a:rPr>
              <a:t>Financial projections</a:t>
            </a:r>
            <a:r>
              <a:rPr lang="en-US" sz="2000" dirty="0">
                <a:solidFill>
                  <a:srgbClr val="7030A0"/>
                </a:solidFill>
                <a:latin typeface="+mj-lt"/>
                <a:cs typeface="Times New Roman" pitchFamily="18" charset="0"/>
              </a:rPr>
              <a:t>:</a:t>
            </a:r>
            <a:endParaRPr lang="en-US" sz="2000" dirty="0" smtClean="0">
              <a:solidFill>
                <a:srgbClr val="7030A0"/>
              </a:solidFill>
              <a:latin typeface="+mj-lt"/>
              <a:cs typeface="Times New Roman" pitchFamily="18" charset="0"/>
            </a:endParaRPr>
          </a:p>
          <a:p>
            <a:pPr marL="541782" indent="-514350" algn="just">
              <a:buFont typeface="Wingdings" panose="05000000000000000000" pitchFamily="2" charset="2"/>
              <a:buChar char="ü"/>
            </a:pPr>
            <a:r>
              <a:rPr lang="en-US" sz="2000" dirty="0">
                <a:solidFill>
                  <a:srgbClr val="0070C0"/>
                </a:solidFill>
                <a:latin typeface="+mj-lt"/>
              </a:rPr>
              <a:t>Financial projections include </a:t>
            </a:r>
            <a:r>
              <a:rPr lang="en-US" sz="2000" dirty="0">
                <a:solidFill>
                  <a:srgbClr val="C00000"/>
                </a:solidFill>
                <a:latin typeface="+mj-lt"/>
              </a:rPr>
              <a:t>a sales forecast</a:t>
            </a:r>
            <a:r>
              <a:rPr lang="en-US" sz="2000" dirty="0">
                <a:solidFill>
                  <a:srgbClr val="0070C0"/>
                </a:solidFill>
                <a:latin typeface="+mj-lt"/>
              </a:rPr>
              <a:t>, </a:t>
            </a:r>
            <a:r>
              <a:rPr lang="en-US" sz="2000" dirty="0">
                <a:solidFill>
                  <a:srgbClr val="C00000"/>
                </a:solidFill>
                <a:latin typeface="+mj-lt"/>
              </a:rPr>
              <a:t>an expense forecast</a:t>
            </a:r>
            <a:r>
              <a:rPr lang="en-US" sz="2000" dirty="0">
                <a:solidFill>
                  <a:srgbClr val="0070C0"/>
                </a:solidFill>
                <a:latin typeface="+mj-lt"/>
              </a:rPr>
              <a:t>, and </a:t>
            </a:r>
            <a:r>
              <a:rPr lang="en-US" sz="2000" dirty="0" smtClean="0">
                <a:solidFill>
                  <a:srgbClr val="C00000"/>
                </a:solidFill>
                <a:latin typeface="+mj-lt"/>
              </a:rPr>
              <a:t>a break-even analysis</a:t>
            </a:r>
            <a:r>
              <a:rPr lang="en-US" sz="2000" dirty="0">
                <a:solidFill>
                  <a:srgbClr val="0070C0"/>
                </a:solidFill>
                <a:latin typeface="+mj-lt"/>
              </a:rPr>
              <a:t>. </a:t>
            </a:r>
            <a:endParaRPr lang="en-US" sz="2000" dirty="0" smtClean="0">
              <a:solidFill>
                <a:srgbClr val="0070C0"/>
              </a:solidFill>
              <a:latin typeface="+mj-lt"/>
            </a:endParaRPr>
          </a:p>
          <a:p>
            <a:pPr marL="907542" lvl="1" indent="-514350" algn="just">
              <a:buFont typeface="Wingdings" panose="05000000000000000000" pitchFamily="2" charset="2"/>
              <a:buChar char="ü"/>
            </a:pPr>
            <a:r>
              <a:rPr lang="en-US" sz="1800" dirty="0" smtClean="0">
                <a:solidFill>
                  <a:srgbClr val="7030A0"/>
                </a:solidFill>
                <a:latin typeface="+mj-lt"/>
              </a:rPr>
              <a:t>On </a:t>
            </a:r>
            <a:r>
              <a:rPr lang="en-US" sz="1800" dirty="0">
                <a:solidFill>
                  <a:srgbClr val="7030A0"/>
                </a:solidFill>
                <a:latin typeface="+mj-lt"/>
              </a:rPr>
              <a:t>the </a:t>
            </a:r>
            <a:r>
              <a:rPr lang="en-US" sz="1800" dirty="0">
                <a:solidFill>
                  <a:srgbClr val="FF0000"/>
                </a:solidFill>
                <a:latin typeface="+mj-lt"/>
              </a:rPr>
              <a:t>revenue</a:t>
            </a:r>
            <a:r>
              <a:rPr lang="en-US" sz="1800" dirty="0">
                <a:solidFill>
                  <a:srgbClr val="7030A0"/>
                </a:solidFill>
                <a:latin typeface="+mj-lt"/>
              </a:rPr>
              <a:t> side is forecasted sales volume by month </a:t>
            </a:r>
            <a:r>
              <a:rPr lang="en-US" sz="1800" dirty="0" smtClean="0">
                <a:solidFill>
                  <a:srgbClr val="7030A0"/>
                </a:solidFill>
                <a:latin typeface="+mj-lt"/>
              </a:rPr>
              <a:t>and product </a:t>
            </a:r>
            <a:r>
              <a:rPr lang="en-US" sz="1800" dirty="0">
                <a:solidFill>
                  <a:srgbClr val="7030A0"/>
                </a:solidFill>
                <a:latin typeface="+mj-lt"/>
              </a:rPr>
              <a:t>category, and on the </a:t>
            </a:r>
            <a:r>
              <a:rPr lang="en-US" sz="1800" dirty="0" smtClean="0">
                <a:solidFill>
                  <a:srgbClr val="FF0000"/>
                </a:solidFill>
                <a:latin typeface="+mj-lt"/>
              </a:rPr>
              <a:t>expense</a:t>
            </a:r>
            <a:r>
              <a:rPr lang="en-US" sz="1800" dirty="0" smtClean="0">
                <a:solidFill>
                  <a:srgbClr val="7030A0"/>
                </a:solidFill>
                <a:latin typeface="+mj-lt"/>
              </a:rPr>
              <a:t> side </a:t>
            </a:r>
            <a:r>
              <a:rPr lang="en-US" sz="1800" dirty="0">
                <a:solidFill>
                  <a:srgbClr val="7030A0"/>
                </a:solidFill>
                <a:latin typeface="+mj-lt"/>
              </a:rPr>
              <a:t>the expected costs of marketing, broken down into finer </a:t>
            </a:r>
            <a:r>
              <a:rPr lang="en-US" sz="1800" dirty="0" smtClean="0">
                <a:solidFill>
                  <a:srgbClr val="7030A0"/>
                </a:solidFill>
                <a:latin typeface="+mj-lt"/>
              </a:rPr>
              <a:t>categories. </a:t>
            </a:r>
          </a:p>
          <a:p>
            <a:pPr marL="907542" lvl="1" indent="-514350" algn="just">
              <a:buFont typeface="Wingdings" panose="05000000000000000000" pitchFamily="2" charset="2"/>
              <a:buChar char="ü"/>
            </a:pPr>
            <a:r>
              <a:rPr lang="en-US" sz="1800" dirty="0" smtClean="0">
                <a:solidFill>
                  <a:srgbClr val="7030A0"/>
                </a:solidFill>
                <a:latin typeface="+mj-lt"/>
              </a:rPr>
              <a:t>The </a:t>
            </a:r>
            <a:r>
              <a:rPr lang="en-US" sz="1800" dirty="0">
                <a:solidFill>
                  <a:srgbClr val="FF0000"/>
                </a:solidFill>
                <a:latin typeface="+mj-lt"/>
              </a:rPr>
              <a:t>break-even analysis </a:t>
            </a:r>
            <a:r>
              <a:rPr lang="en-US" sz="1800" dirty="0" smtClean="0">
                <a:solidFill>
                  <a:srgbClr val="7030A0"/>
                </a:solidFill>
                <a:latin typeface="+mj-lt"/>
              </a:rPr>
              <a:t>estimates how </a:t>
            </a:r>
            <a:r>
              <a:rPr lang="en-US" sz="1800" dirty="0">
                <a:solidFill>
                  <a:srgbClr val="7030A0"/>
                </a:solidFill>
                <a:latin typeface="+mj-lt"/>
              </a:rPr>
              <a:t>many units the firm must sell monthly </a:t>
            </a:r>
            <a:r>
              <a:rPr lang="en-US" sz="1800" dirty="0" smtClean="0">
                <a:solidFill>
                  <a:srgbClr val="7030A0"/>
                </a:solidFill>
                <a:latin typeface="+mj-lt"/>
              </a:rPr>
              <a:t>to </a:t>
            </a:r>
            <a:r>
              <a:rPr lang="en-US" sz="1800" dirty="0">
                <a:solidFill>
                  <a:srgbClr val="7030A0"/>
                </a:solidFill>
                <a:latin typeface="+mj-lt"/>
              </a:rPr>
              <a:t>offset its monthly fixed </a:t>
            </a:r>
            <a:r>
              <a:rPr lang="en-US" sz="1800" dirty="0" smtClean="0">
                <a:solidFill>
                  <a:srgbClr val="7030A0"/>
                </a:solidFill>
                <a:latin typeface="+mj-lt"/>
              </a:rPr>
              <a:t>costs and </a:t>
            </a:r>
            <a:r>
              <a:rPr lang="en-US" sz="1800" dirty="0">
                <a:solidFill>
                  <a:srgbClr val="7030A0"/>
                </a:solidFill>
                <a:latin typeface="+mj-lt"/>
              </a:rPr>
              <a:t>average per-unit variable costs</a:t>
            </a:r>
            <a:r>
              <a:rPr lang="en-US" sz="1800" dirty="0" smtClean="0">
                <a:solidFill>
                  <a:srgbClr val="7030A0"/>
                </a:solidFill>
                <a:latin typeface="+mj-lt"/>
              </a:rPr>
              <a:t>.</a:t>
            </a:r>
            <a:endParaRPr lang="en-US" sz="1800" dirty="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85</a:t>
            </a:fld>
            <a:endParaRPr lang="en-US"/>
          </a:p>
        </p:txBody>
      </p:sp>
      <p:sp>
        <p:nvSpPr>
          <p:cNvPr id="7"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250338841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35480"/>
            <a:ext cx="8928992" cy="4420870"/>
          </a:xfrm>
        </p:spPr>
        <p:txBody>
          <a:bodyPr>
            <a:normAutofit/>
          </a:bodyPr>
          <a:lstStyle/>
          <a:p>
            <a:pPr marL="541782" indent="-514350" algn="just">
              <a:buFont typeface="Wingdings" panose="05000000000000000000" pitchFamily="2" charset="2"/>
              <a:buChar char="ü"/>
            </a:pPr>
            <a:r>
              <a:rPr lang="en-US" sz="2000" dirty="0">
                <a:solidFill>
                  <a:srgbClr val="0070C0"/>
                </a:solidFill>
                <a:latin typeface="+mj-lt"/>
              </a:rPr>
              <a:t>A more complex method of estimating profit is </a:t>
            </a:r>
            <a:r>
              <a:rPr lang="en-US" sz="2000" dirty="0">
                <a:solidFill>
                  <a:srgbClr val="C00000"/>
                </a:solidFill>
                <a:latin typeface="+mj-lt"/>
              </a:rPr>
              <a:t>risk analysis</a:t>
            </a:r>
            <a:r>
              <a:rPr lang="en-US" sz="2000" dirty="0">
                <a:solidFill>
                  <a:srgbClr val="0070C0"/>
                </a:solidFill>
                <a:latin typeface="+mj-lt"/>
              </a:rPr>
              <a:t>. </a:t>
            </a:r>
            <a:endParaRPr lang="en-US" sz="2000" dirty="0" smtClean="0">
              <a:solidFill>
                <a:srgbClr val="0070C0"/>
              </a:solidFill>
              <a:latin typeface="+mj-lt"/>
            </a:endParaRPr>
          </a:p>
          <a:p>
            <a:pPr marL="907542" lvl="1" indent="-514350" algn="just">
              <a:buFont typeface="Wingdings" panose="05000000000000000000" pitchFamily="2" charset="2"/>
              <a:buChar char="ü"/>
            </a:pPr>
            <a:r>
              <a:rPr lang="en-US" sz="1800" dirty="0" smtClean="0">
                <a:solidFill>
                  <a:srgbClr val="7030A0"/>
                </a:solidFill>
                <a:latin typeface="+mj-lt"/>
              </a:rPr>
              <a:t>We obtain </a:t>
            </a:r>
            <a:r>
              <a:rPr lang="en-US" sz="1800" dirty="0">
                <a:solidFill>
                  <a:srgbClr val="C00000"/>
                </a:solidFill>
                <a:latin typeface="+mj-lt"/>
              </a:rPr>
              <a:t>three </a:t>
            </a:r>
            <a:r>
              <a:rPr lang="en-US" sz="1800" dirty="0" smtClean="0">
                <a:solidFill>
                  <a:srgbClr val="C00000"/>
                </a:solidFill>
                <a:latin typeface="+mj-lt"/>
              </a:rPr>
              <a:t>estimates </a:t>
            </a:r>
            <a:r>
              <a:rPr lang="en-US" sz="1800" dirty="0" smtClean="0">
                <a:solidFill>
                  <a:srgbClr val="7030A0"/>
                </a:solidFill>
                <a:latin typeface="+mj-lt"/>
              </a:rPr>
              <a:t>(</a:t>
            </a:r>
            <a:r>
              <a:rPr lang="en-US" sz="1800" dirty="0" smtClean="0">
                <a:solidFill>
                  <a:srgbClr val="C00000"/>
                </a:solidFill>
                <a:latin typeface="+mj-lt"/>
              </a:rPr>
              <a:t>optimistic</a:t>
            </a:r>
            <a:r>
              <a:rPr lang="en-US" sz="1800" dirty="0">
                <a:solidFill>
                  <a:srgbClr val="0070C0"/>
                </a:solidFill>
                <a:latin typeface="+mj-lt"/>
              </a:rPr>
              <a:t>, </a:t>
            </a:r>
            <a:r>
              <a:rPr lang="en-US" sz="1800" dirty="0">
                <a:solidFill>
                  <a:srgbClr val="C00000"/>
                </a:solidFill>
                <a:latin typeface="+mj-lt"/>
              </a:rPr>
              <a:t>pessimistic</a:t>
            </a:r>
            <a:r>
              <a:rPr lang="en-US" sz="1800" dirty="0">
                <a:solidFill>
                  <a:srgbClr val="7030A0"/>
                </a:solidFill>
                <a:latin typeface="+mj-lt"/>
              </a:rPr>
              <a:t>, and </a:t>
            </a:r>
            <a:r>
              <a:rPr lang="en-US" sz="1800" dirty="0">
                <a:solidFill>
                  <a:srgbClr val="C00000"/>
                </a:solidFill>
                <a:latin typeface="+mj-lt"/>
              </a:rPr>
              <a:t>most likely</a:t>
            </a:r>
            <a:r>
              <a:rPr lang="en-US" sz="1800" dirty="0">
                <a:solidFill>
                  <a:srgbClr val="7030A0"/>
                </a:solidFill>
                <a:latin typeface="+mj-lt"/>
              </a:rPr>
              <a:t>) for each uncertain </a:t>
            </a:r>
            <a:r>
              <a:rPr lang="en-US" sz="1800" dirty="0" smtClean="0">
                <a:solidFill>
                  <a:srgbClr val="7030A0"/>
                </a:solidFill>
                <a:latin typeface="+mj-lt"/>
              </a:rPr>
              <a:t>variable affecting </a:t>
            </a:r>
            <a:r>
              <a:rPr lang="en-US" sz="1800" dirty="0">
                <a:solidFill>
                  <a:srgbClr val="7030A0"/>
                </a:solidFill>
                <a:latin typeface="+mj-lt"/>
              </a:rPr>
              <a:t>profitability, under </a:t>
            </a:r>
            <a:r>
              <a:rPr lang="en-US" sz="1800" dirty="0" smtClean="0">
                <a:solidFill>
                  <a:srgbClr val="7030A0"/>
                </a:solidFill>
                <a:latin typeface="+mj-lt"/>
              </a:rPr>
              <a:t>an assumed </a:t>
            </a:r>
            <a:r>
              <a:rPr lang="en-US" sz="1800" dirty="0">
                <a:solidFill>
                  <a:srgbClr val="7030A0"/>
                </a:solidFill>
                <a:latin typeface="+mj-lt"/>
              </a:rPr>
              <a:t>marketing environment and marketing strategy for the </a:t>
            </a:r>
            <a:r>
              <a:rPr lang="en-US" sz="1800" dirty="0" smtClean="0">
                <a:solidFill>
                  <a:srgbClr val="7030A0"/>
                </a:solidFill>
                <a:latin typeface="+mj-lt"/>
              </a:rPr>
              <a:t>planning period</a:t>
            </a:r>
            <a:r>
              <a:rPr lang="en-US" sz="1800" dirty="0">
                <a:solidFill>
                  <a:srgbClr val="7030A0"/>
                </a:solidFill>
                <a:latin typeface="+mj-lt"/>
              </a:rPr>
              <a:t>. </a:t>
            </a:r>
            <a:endParaRPr lang="en-US" sz="1800" dirty="0" smtClean="0">
              <a:solidFill>
                <a:srgbClr val="7030A0"/>
              </a:solidFill>
              <a:latin typeface="+mj-lt"/>
            </a:endParaRPr>
          </a:p>
          <a:p>
            <a:pPr marL="907542" lvl="1" indent="-514350" algn="just">
              <a:buFont typeface="Wingdings" panose="05000000000000000000" pitchFamily="2" charset="2"/>
              <a:buChar char="ü"/>
            </a:pPr>
            <a:r>
              <a:rPr lang="en-US" sz="1800" dirty="0" smtClean="0">
                <a:solidFill>
                  <a:srgbClr val="7030A0"/>
                </a:solidFill>
                <a:latin typeface="+mj-lt"/>
              </a:rPr>
              <a:t>The </a:t>
            </a:r>
            <a:r>
              <a:rPr lang="en-US" sz="1800" dirty="0">
                <a:solidFill>
                  <a:srgbClr val="7030A0"/>
                </a:solidFill>
                <a:latin typeface="+mj-lt"/>
              </a:rPr>
              <a:t>computer </a:t>
            </a:r>
            <a:r>
              <a:rPr lang="en-US" sz="1800" dirty="0" smtClean="0">
                <a:solidFill>
                  <a:srgbClr val="7030A0"/>
                </a:solidFill>
                <a:latin typeface="+mj-lt"/>
              </a:rPr>
              <a:t>simulates possible </a:t>
            </a:r>
            <a:r>
              <a:rPr lang="en-US" sz="1800" dirty="0">
                <a:solidFill>
                  <a:srgbClr val="7030A0"/>
                </a:solidFill>
                <a:latin typeface="+mj-lt"/>
              </a:rPr>
              <a:t>outcomes and computes a distribution showing the range </a:t>
            </a:r>
            <a:r>
              <a:rPr lang="en-US" sz="1800" dirty="0" smtClean="0">
                <a:solidFill>
                  <a:srgbClr val="7030A0"/>
                </a:solidFill>
                <a:latin typeface="+mj-lt"/>
              </a:rPr>
              <a:t>of possible </a:t>
            </a:r>
            <a:r>
              <a:rPr lang="en-US" sz="1800" dirty="0">
                <a:solidFill>
                  <a:srgbClr val="7030A0"/>
                </a:solidFill>
                <a:latin typeface="+mj-lt"/>
              </a:rPr>
              <a:t>rates of returns and </a:t>
            </a:r>
            <a:r>
              <a:rPr lang="en-US" sz="1800" dirty="0" smtClean="0">
                <a:solidFill>
                  <a:srgbClr val="7030A0"/>
                </a:solidFill>
                <a:latin typeface="+mj-lt"/>
              </a:rPr>
              <a:t>their probabilities.</a:t>
            </a:r>
          </a:p>
        </p:txBody>
      </p:sp>
      <p:sp>
        <p:nvSpPr>
          <p:cNvPr id="4" name="Slide Number Placeholder 3"/>
          <p:cNvSpPr>
            <a:spLocks noGrp="1"/>
          </p:cNvSpPr>
          <p:nvPr>
            <p:ph type="sldNum" sz="quarter" idx="12"/>
          </p:nvPr>
        </p:nvSpPr>
        <p:spPr/>
        <p:txBody>
          <a:bodyPr/>
          <a:lstStyle/>
          <a:p>
            <a:fld id="{3C384F24-9843-4FFE-A06E-5D0DE5713CDD}" type="slidenum">
              <a:rPr lang="en-US" smtClean="0"/>
              <a:pPr/>
              <a:t>86</a:t>
            </a:fld>
            <a:endParaRPr lang="en-US"/>
          </a:p>
        </p:txBody>
      </p:sp>
      <p:sp>
        <p:nvSpPr>
          <p:cNvPr id="7"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243074117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935480"/>
            <a:ext cx="8928992" cy="4420870"/>
          </a:xfrm>
        </p:spPr>
        <p:txBody>
          <a:bodyPr>
            <a:normAutofit/>
          </a:bodyPr>
          <a:lstStyle/>
          <a:p>
            <a:pPr marL="0" indent="0" algn="just">
              <a:buNone/>
            </a:pPr>
            <a:r>
              <a:rPr lang="en-US" sz="2400" dirty="0">
                <a:solidFill>
                  <a:srgbClr val="C00000"/>
                </a:solidFill>
                <a:latin typeface="+mj-lt"/>
                <a:cs typeface="Times New Roman" pitchFamily="18" charset="0"/>
              </a:rPr>
              <a:t>What does a marketing plan contain? </a:t>
            </a:r>
            <a:r>
              <a:rPr lang="en-US" sz="2400" dirty="0" smtClean="0">
                <a:solidFill>
                  <a:srgbClr val="C00000"/>
                </a:solidFill>
                <a:latin typeface="+mj-lt"/>
                <a:cs typeface="Times New Roman" pitchFamily="18" charset="0"/>
              </a:rPr>
              <a:t>…</a:t>
            </a:r>
            <a:endParaRPr lang="en-US" sz="2400" dirty="0">
              <a:solidFill>
                <a:srgbClr val="C00000"/>
              </a:solidFill>
              <a:latin typeface="+mj-lt"/>
              <a:cs typeface="Times New Roman" pitchFamily="18" charset="0"/>
            </a:endParaRPr>
          </a:p>
          <a:p>
            <a:pPr marL="907542" lvl="1" indent="-514350" algn="just">
              <a:buFont typeface="+mj-lt"/>
              <a:buAutoNum type="arabicPeriod" startAt="6"/>
            </a:pPr>
            <a:r>
              <a:rPr lang="en-US" sz="2000" dirty="0" smtClean="0">
                <a:solidFill>
                  <a:srgbClr val="7030A0"/>
                </a:solidFill>
                <a:latin typeface="+mj-lt"/>
                <a:cs typeface="Times New Roman" pitchFamily="18" charset="0"/>
              </a:rPr>
              <a:t>Implementation controls:</a:t>
            </a:r>
          </a:p>
          <a:p>
            <a:pPr marL="541782" indent="-514350" algn="just">
              <a:buFont typeface="Wingdings" panose="05000000000000000000" pitchFamily="2" charset="2"/>
              <a:buChar char="ü"/>
            </a:pPr>
            <a:r>
              <a:rPr lang="en-US" sz="2000" dirty="0">
                <a:solidFill>
                  <a:srgbClr val="0070C0"/>
                </a:solidFill>
                <a:latin typeface="+mj-lt"/>
              </a:rPr>
              <a:t>The last section outlines the controls for </a:t>
            </a:r>
            <a:r>
              <a:rPr lang="en-US" sz="2000" dirty="0">
                <a:solidFill>
                  <a:srgbClr val="C00000"/>
                </a:solidFill>
                <a:latin typeface="+mj-lt"/>
              </a:rPr>
              <a:t>monitoring</a:t>
            </a:r>
            <a:r>
              <a:rPr lang="en-US" sz="2000" dirty="0">
                <a:solidFill>
                  <a:srgbClr val="0070C0"/>
                </a:solidFill>
                <a:latin typeface="+mj-lt"/>
              </a:rPr>
              <a:t> and </a:t>
            </a:r>
            <a:r>
              <a:rPr lang="en-US" sz="2000" dirty="0" smtClean="0">
                <a:solidFill>
                  <a:srgbClr val="C00000"/>
                </a:solidFill>
                <a:latin typeface="+mj-lt"/>
              </a:rPr>
              <a:t>adjusting</a:t>
            </a:r>
            <a:r>
              <a:rPr lang="en-US" sz="2000" dirty="0" smtClean="0">
                <a:solidFill>
                  <a:srgbClr val="0070C0"/>
                </a:solidFill>
                <a:latin typeface="+mj-lt"/>
              </a:rPr>
              <a:t> implementation </a:t>
            </a:r>
            <a:r>
              <a:rPr lang="en-US" sz="2000" dirty="0">
                <a:solidFill>
                  <a:srgbClr val="0070C0"/>
                </a:solidFill>
                <a:latin typeface="+mj-lt"/>
              </a:rPr>
              <a:t>of the plan. </a:t>
            </a:r>
            <a:endParaRPr lang="en-US" sz="2000" dirty="0" smtClean="0">
              <a:solidFill>
                <a:srgbClr val="0070C0"/>
              </a:solidFill>
              <a:latin typeface="+mj-lt"/>
            </a:endParaRPr>
          </a:p>
          <a:p>
            <a:pPr marL="907542" lvl="1" indent="-514350" algn="just">
              <a:buFont typeface="Wingdings" panose="05000000000000000000" pitchFamily="2" charset="2"/>
              <a:buChar char="ü"/>
            </a:pPr>
            <a:r>
              <a:rPr lang="en-US" sz="1800" dirty="0" smtClean="0">
                <a:solidFill>
                  <a:srgbClr val="7030A0"/>
                </a:solidFill>
                <a:latin typeface="+mj-lt"/>
              </a:rPr>
              <a:t>Typically</a:t>
            </a:r>
            <a:r>
              <a:rPr lang="en-US" sz="1800" dirty="0">
                <a:solidFill>
                  <a:srgbClr val="7030A0"/>
                </a:solidFill>
                <a:latin typeface="+mj-lt"/>
              </a:rPr>
              <a:t>, it spells out the goals and budget </a:t>
            </a:r>
            <a:r>
              <a:rPr lang="en-US" sz="1800" dirty="0" smtClean="0">
                <a:solidFill>
                  <a:srgbClr val="7030A0"/>
                </a:solidFill>
                <a:latin typeface="+mj-lt"/>
              </a:rPr>
              <a:t>for each </a:t>
            </a:r>
            <a:r>
              <a:rPr lang="en-US" sz="1800" dirty="0">
                <a:solidFill>
                  <a:srgbClr val="7030A0"/>
                </a:solidFill>
                <a:latin typeface="+mj-lt"/>
              </a:rPr>
              <a:t>month or quarter so management </a:t>
            </a:r>
            <a:r>
              <a:rPr lang="en-US" sz="1800" dirty="0" smtClean="0">
                <a:solidFill>
                  <a:srgbClr val="7030A0"/>
                </a:solidFill>
                <a:latin typeface="+mj-lt"/>
              </a:rPr>
              <a:t>can review </a:t>
            </a:r>
            <a:r>
              <a:rPr lang="en-US" sz="1800" dirty="0">
                <a:solidFill>
                  <a:srgbClr val="7030A0"/>
                </a:solidFill>
                <a:latin typeface="+mj-lt"/>
              </a:rPr>
              <a:t>each period’s results and take corrective action as needed</a:t>
            </a:r>
            <a:r>
              <a:rPr lang="en-US" sz="1800" dirty="0" smtClean="0">
                <a:solidFill>
                  <a:srgbClr val="7030A0"/>
                </a:solidFill>
                <a:latin typeface="+mj-lt"/>
              </a:rPr>
              <a:t>.</a:t>
            </a:r>
            <a:endParaRPr lang="en-US" sz="1800" dirty="0">
              <a:solidFill>
                <a:srgbClr val="7030A0"/>
              </a:solidFill>
              <a:latin typeface="+mj-lt"/>
              <a:cs typeface="Times New Roman" pitchFamily="18"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87</a:t>
            </a:fld>
            <a:endParaRPr lang="en-US"/>
          </a:p>
        </p:txBody>
      </p:sp>
      <p:sp>
        <p:nvSpPr>
          <p:cNvPr id="7" name="Title 1"/>
          <p:cNvSpPr>
            <a:spLocks noGrp="1"/>
          </p:cNvSpPr>
          <p:nvPr>
            <p:ph type="title"/>
          </p:nvPr>
        </p:nvSpPr>
        <p:spPr>
          <a:xfrm>
            <a:off x="107504" y="1196752"/>
            <a:ext cx="8928992" cy="555848"/>
          </a:xfrm>
        </p:spPr>
        <p:txBody>
          <a:bodyPr>
            <a:normAutofit/>
          </a:bodyPr>
          <a:lstStyle/>
          <a:p>
            <a:pPr algn="ctr"/>
            <a:r>
              <a:rPr lang="en-US" sz="3100" b="1" dirty="0" smtClean="0">
                <a:solidFill>
                  <a:srgbClr val="002060"/>
                </a:solidFill>
              </a:rPr>
              <a:t>The Nature and Contents of a Marketing Plan</a:t>
            </a:r>
            <a:endParaRPr lang="en-US" sz="4000" b="1" dirty="0">
              <a:solidFill>
                <a:srgbClr val="002060"/>
              </a:solidFill>
            </a:endParaRPr>
          </a:p>
        </p:txBody>
      </p:sp>
    </p:spTree>
    <p:extLst>
      <p:ext uri="{BB962C8B-B14F-4D97-AF65-F5344CB8AC3E}">
        <p14:creationId xmlns:p14="http://schemas.microsoft.com/office/powerpoint/2010/main" val="303790441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8229600" cy="1600200"/>
          </a:xfrm>
        </p:spPr>
        <p:txBody>
          <a:bodyPr>
            <a:normAutofit/>
          </a:bodyPr>
          <a:lstStyle/>
          <a:p>
            <a:pPr marL="0" indent="0" algn="ctr">
              <a:buNone/>
            </a:pPr>
            <a:r>
              <a:rPr lang="en-US" sz="8800" b="1" dirty="0" smtClean="0">
                <a:solidFill>
                  <a:srgbClr val="002060"/>
                </a:solidFill>
                <a:latin typeface="Freestyle Script" pitchFamily="66" charset="0"/>
              </a:rPr>
              <a:t>The End </a:t>
            </a:r>
            <a:endParaRPr lang="en-US" sz="8800" b="1" dirty="0">
              <a:solidFill>
                <a:srgbClr val="002060"/>
              </a:solidFill>
              <a:latin typeface="Freestyle Script" pitchFamily="66" charset="0"/>
            </a:endParaRPr>
          </a:p>
        </p:txBody>
      </p:sp>
      <p:sp>
        <p:nvSpPr>
          <p:cNvPr id="4" name="Slide Number Placeholder 3"/>
          <p:cNvSpPr>
            <a:spLocks noGrp="1"/>
          </p:cNvSpPr>
          <p:nvPr>
            <p:ph type="sldNum" sz="quarter" idx="12"/>
          </p:nvPr>
        </p:nvSpPr>
        <p:spPr/>
        <p:txBody>
          <a:bodyPr/>
          <a:lstStyle/>
          <a:p>
            <a:fld id="{3C384F24-9843-4FFE-A06E-5D0DE5713CDD}" type="slidenum">
              <a:rPr lang="en-US" smtClean="0"/>
              <a:pPr/>
              <a:t>88</a:t>
            </a:fld>
            <a:endParaRPr lang="en-US"/>
          </a:p>
        </p:txBody>
      </p:sp>
    </p:spTree>
    <p:extLst>
      <p:ext uri="{BB962C8B-B14F-4D97-AF65-F5344CB8AC3E}">
        <p14:creationId xmlns:p14="http://schemas.microsoft.com/office/powerpoint/2010/main" val="1931004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931920"/>
          </a:xfrm>
        </p:spPr>
        <p:txBody>
          <a:bodyPr/>
          <a:lstStyle/>
          <a:p>
            <a:pPr marL="1010412" lvl="2" indent="-342900" algn="just">
              <a:buFont typeface="+mj-lt"/>
              <a:buAutoNum type="arabicPeriod" startAt="3"/>
            </a:pPr>
            <a:r>
              <a:rPr lang="en-US" sz="2000" dirty="0">
                <a:solidFill>
                  <a:srgbClr val="FF0000"/>
                </a:solidFill>
                <a:latin typeface="+mj-lt"/>
              </a:rPr>
              <a:t>THE CUSTOMER AQCUISITION PROCESS</a:t>
            </a:r>
          </a:p>
          <a:p>
            <a:pPr lvl="1" algn="just">
              <a:buFont typeface="Wingdings" panose="05000000000000000000" pitchFamily="2" charset="2"/>
              <a:buChar char="ü"/>
            </a:pPr>
            <a:r>
              <a:rPr lang="en-US" sz="2000" dirty="0">
                <a:solidFill>
                  <a:srgbClr val="0070C0"/>
                </a:solidFill>
                <a:latin typeface="+mj-lt"/>
                <a:cs typeface="Times New Roman" pitchFamily="18" charset="0"/>
              </a:rPr>
              <a:t>All the activities in defining target markets &amp; prospecting for new customers. </a:t>
            </a:r>
            <a:endParaRPr lang="en-US" sz="2000" dirty="0" smtClean="0">
              <a:solidFill>
                <a:srgbClr val="0070C0"/>
              </a:solidFill>
              <a:latin typeface="+mj-lt"/>
              <a:cs typeface="Times New Roman" pitchFamily="18" charset="0"/>
            </a:endParaRPr>
          </a:p>
          <a:p>
            <a:pPr marL="393192" lvl="1" indent="0" algn="just">
              <a:buNone/>
            </a:pPr>
            <a:endParaRPr lang="en-US" sz="1600" dirty="0">
              <a:solidFill>
                <a:srgbClr val="002060"/>
              </a:solidFill>
              <a:latin typeface="+mj-lt"/>
            </a:endParaRPr>
          </a:p>
          <a:p>
            <a:pPr marL="1010412" lvl="2" indent="-342900" algn="just">
              <a:buFont typeface="+mj-lt"/>
              <a:buAutoNum type="arabicPeriod" startAt="4"/>
            </a:pPr>
            <a:r>
              <a:rPr lang="en-US" sz="2000" dirty="0">
                <a:solidFill>
                  <a:srgbClr val="FF0000"/>
                </a:solidFill>
                <a:latin typeface="+mj-lt"/>
              </a:rPr>
              <a:t>THE CUSTOMER RELATIONSHIP MANAGEMENT PROCESS</a:t>
            </a:r>
          </a:p>
          <a:p>
            <a:pPr lvl="1" algn="just">
              <a:buFont typeface="Wingdings" panose="05000000000000000000" pitchFamily="2" charset="2"/>
              <a:buChar char="ü"/>
            </a:pPr>
            <a:r>
              <a:rPr lang="en-US" sz="2000" dirty="0">
                <a:solidFill>
                  <a:srgbClr val="0070C0"/>
                </a:solidFill>
                <a:latin typeface="+mj-lt"/>
                <a:cs typeface="Times New Roman" pitchFamily="18" charset="0"/>
              </a:rPr>
              <a:t>All the activities in building deeper understanding, relationships, &amp; offerings to individual customers. </a:t>
            </a:r>
            <a:endParaRPr lang="en-US" sz="2000" dirty="0" smtClean="0">
              <a:solidFill>
                <a:srgbClr val="0070C0"/>
              </a:solidFill>
              <a:latin typeface="+mj-lt"/>
              <a:cs typeface="Times New Roman" pitchFamily="18" charset="0"/>
            </a:endParaRPr>
          </a:p>
          <a:p>
            <a:pPr marL="393192" lvl="1" indent="0" algn="just">
              <a:buNone/>
            </a:pPr>
            <a:endParaRPr lang="en-US" sz="1600" dirty="0">
              <a:solidFill>
                <a:srgbClr val="002060"/>
              </a:solidFill>
              <a:latin typeface="+mj-lt"/>
            </a:endParaRPr>
          </a:p>
          <a:p>
            <a:pPr marL="1010412" lvl="2" indent="-342900" algn="just">
              <a:buFont typeface="+mj-lt"/>
              <a:buAutoNum type="arabicPeriod" startAt="5"/>
            </a:pPr>
            <a:r>
              <a:rPr lang="en-US" sz="2000" dirty="0">
                <a:solidFill>
                  <a:srgbClr val="FF0000"/>
                </a:solidFill>
                <a:latin typeface="+mj-lt"/>
              </a:rPr>
              <a:t>THE FULFILLMENT MANAGEMENT PROCESS</a:t>
            </a:r>
          </a:p>
          <a:p>
            <a:pPr lvl="1" algn="just">
              <a:buFont typeface="Wingdings" panose="05000000000000000000" pitchFamily="2" charset="2"/>
              <a:buChar char="ü"/>
            </a:pPr>
            <a:r>
              <a:rPr lang="en-US" sz="2000" dirty="0">
                <a:solidFill>
                  <a:srgbClr val="0070C0"/>
                </a:solidFill>
                <a:latin typeface="+mj-lt"/>
                <a:cs typeface="Times New Roman" pitchFamily="18" charset="0"/>
              </a:rPr>
              <a:t>All the activities in receiving &amp; approving orders, shipping the goods on time, &amp; collecting payment. </a:t>
            </a:r>
          </a:p>
          <a:p>
            <a:endParaRPr lang="en-US" dirty="0">
              <a:latin typeface="+mj-lt"/>
            </a:endParaRPr>
          </a:p>
        </p:txBody>
      </p:sp>
      <p:sp>
        <p:nvSpPr>
          <p:cNvPr id="5" name="Slide Number Placeholder 4"/>
          <p:cNvSpPr>
            <a:spLocks noGrp="1"/>
          </p:cNvSpPr>
          <p:nvPr>
            <p:ph type="sldNum" sz="quarter" idx="12"/>
          </p:nvPr>
        </p:nvSpPr>
        <p:spPr/>
        <p:txBody>
          <a:bodyPr/>
          <a:lstStyle/>
          <a:p>
            <a:fld id="{3C384F24-9843-4FFE-A06E-5D0DE5713CDD}" type="slidenum">
              <a:rPr lang="en-US" smtClean="0"/>
              <a:pPr/>
              <a:t>9</a:t>
            </a:fld>
            <a:endParaRPr lang="en-US"/>
          </a:p>
        </p:txBody>
      </p:sp>
      <p:sp>
        <p:nvSpPr>
          <p:cNvPr id="6" name="Title 1"/>
          <p:cNvSpPr>
            <a:spLocks noGrp="1"/>
          </p:cNvSpPr>
          <p:nvPr>
            <p:ph type="title"/>
          </p:nvPr>
        </p:nvSpPr>
        <p:spPr>
          <a:xfrm>
            <a:off x="0" y="806450"/>
            <a:ext cx="9144000" cy="735838"/>
          </a:xfrm>
        </p:spPr>
        <p:txBody>
          <a:bodyPr>
            <a:normAutofit/>
          </a:bodyPr>
          <a:lstStyle/>
          <a:p>
            <a:pPr algn="ctr"/>
            <a:r>
              <a:rPr lang="en-US" sz="4000" b="1" dirty="0" smtClean="0">
                <a:solidFill>
                  <a:schemeClr val="accent1">
                    <a:lumMod val="50000"/>
                  </a:schemeClr>
                </a:solidFill>
              </a:rPr>
              <a:t>Marketing and Consumer Value</a:t>
            </a:r>
            <a:endParaRPr lang="en-US" sz="4000" b="1" dirty="0">
              <a:solidFill>
                <a:schemeClr val="accent1">
                  <a:lumMod val="50000"/>
                </a:schemeClr>
              </a:solidFill>
            </a:endParaRPr>
          </a:p>
        </p:txBody>
      </p:sp>
    </p:spTree>
    <p:extLst>
      <p:ext uri="{BB962C8B-B14F-4D97-AF65-F5344CB8AC3E}">
        <p14:creationId xmlns:p14="http://schemas.microsoft.com/office/powerpoint/2010/main" val="2358904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1838</TotalTime>
  <Words>5563</Words>
  <Application>Microsoft Office PowerPoint</Application>
  <PresentationFormat>On-screen Show (4:3)</PresentationFormat>
  <Paragraphs>620</Paragraphs>
  <Slides>88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88</vt:i4>
      </vt:variant>
    </vt:vector>
  </HeadingPairs>
  <TitlesOfParts>
    <vt:vector size="98" baseType="lpstr">
      <vt:lpstr>Calibri</vt:lpstr>
      <vt:lpstr>Constantia</vt:lpstr>
      <vt:lpstr>Freestyle Script</vt:lpstr>
      <vt:lpstr>Lucida Calligraphy</vt:lpstr>
      <vt:lpstr>Majalla UI</vt:lpstr>
      <vt:lpstr>Tahoma</vt:lpstr>
      <vt:lpstr>Times New Roman</vt:lpstr>
      <vt:lpstr>Wingdings</vt:lpstr>
      <vt:lpstr>Wingdings 2</vt:lpstr>
      <vt:lpstr>Flow</vt:lpstr>
      <vt:lpstr>PowerPoint Presentation</vt:lpstr>
      <vt:lpstr>PowerPoint Presentation</vt:lpstr>
      <vt:lpstr>PowerPoint Presentation</vt:lpstr>
      <vt:lpstr>Marketing and Consumer Value</vt:lpstr>
      <vt:lpstr>Marketing and Consumer Value</vt:lpstr>
      <vt:lpstr>Marketing and Consumer Value</vt:lpstr>
      <vt:lpstr>Marketing and Consumer Value</vt:lpstr>
      <vt:lpstr>Marketing and Consumer Value</vt:lpstr>
      <vt:lpstr>Marketing and Consumer Value</vt:lpstr>
      <vt:lpstr>Marketing and Consumer Value</vt:lpstr>
      <vt:lpstr>Marketing and Consumer Value</vt:lpstr>
      <vt:lpstr>Marketing and Consumer Value</vt:lpstr>
      <vt:lpstr>Marketing and Consumer Value</vt:lpstr>
      <vt:lpstr>Marketing and Consumer Value</vt:lpstr>
      <vt:lpstr>PowerPoint Presentation</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PowerPoint Presentation</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PowerPoint Presentation</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Corporate &amp; Division Strategic Planning</vt:lpstr>
      <vt:lpstr>PowerPoint Presentation</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PowerPoint Presentation</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Business Unit Strategic Planning</vt:lpstr>
      <vt:lpstr>PowerPoint Presentation</vt:lpstr>
      <vt:lpstr>The Nature and Contents of a Marketing Plan</vt:lpstr>
      <vt:lpstr>The Nature and Contents of a Marketing Plan</vt:lpstr>
      <vt:lpstr>The Nature and Contents of a Marketing Plan</vt:lpstr>
      <vt:lpstr>The Nature and Contents of a Marketing Plan</vt:lpstr>
      <vt:lpstr>The Nature and Contents of a Marketing Plan</vt:lpstr>
      <vt:lpstr>The Nature and Contents of a Marketing Plan</vt:lpstr>
      <vt:lpstr>The Nature and Contents of a Marketing Plan</vt:lpstr>
      <vt:lpstr>The Nature and Contents of a Marketing Plan</vt:lpstr>
      <vt:lpstr>The Nature and Contents of a Marketing Plan</vt:lpstr>
      <vt:lpstr>The Nature and Contents of a Marketing Plan</vt:lpstr>
      <vt:lpstr>The Nature and Contents of a Marketing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Dr.Mortezamaleki</dc:creator>
  <cp:lastModifiedBy>PAM</cp:lastModifiedBy>
  <cp:revision>248</cp:revision>
  <dcterms:created xsi:type="dcterms:W3CDTF">2011-07-27T10:47:49Z</dcterms:created>
  <dcterms:modified xsi:type="dcterms:W3CDTF">2020-09-14T17:44:16Z</dcterms:modified>
</cp:coreProperties>
</file>