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68" r:id="rId2"/>
    <p:sldId id="317" r:id="rId3"/>
    <p:sldId id="257" r:id="rId4"/>
    <p:sldId id="291" r:id="rId5"/>
    <p:sldId id="292" r:id="rId6"/>
    <p:sldId id="318" r:id="rId7"/>
    <p:sldId id="272" r:id="rId8"/>
    <p:sldId id="319" r:id="rId9"/>
    <p:sldId id="293" r:id="rId10"/>
    <p:sldId id="306" r:id="rId11"/>
    <p:sldId id="259" r:id="rId12"/>
    <p:sldId id="320" r:id="rId13"/>
    <p:sldId id="294" r:id="rId14"/>
    <p:sldId id="307" r:id="rId15"/>
    <p:sldId id="321" r:id="rId16"/>
    <p:sldId id="273" r:id="rId17"/>
    <p:sldId id="260" r:id="rId18"/>
    <p:sldId id="261" r:id="rId19"/>
    <p:sldId id="295" r:id="rId20"/>
    <p:sldId id="274" r:id="rId21"/>
    <p:sldId id="296" r:id="rId22"/>
    <p:sldId id="279" r:id="rId23"/>
    <p:sldId id="322" r:id="rId24"/>
    <p:sldId id="297" r:id="rId25"/>
    <p:sldId id="262" r:id="rId26"/>
    <p:sldId id="308" r:id="rId27"/>
    <p:sldId id="298" r:id="rId28"/>
    <p:sldId id="275" r:id="rId29"/>
    <p:sldId id="309" r:id="rId30"/>
    <p:sldId id="263" r:id="rId31"/>
    <p:sldId id="299" r:id="rId32"/>
    <p:sldId id="276" r:id="rId33"/>
    <p:sldId id="283" r:id="rId34"/>
    <p:sldId id="300" r:id="rId35"/>
    <p:sldId id="301" r:id="rId36"/>
    <p:sldId id="277" r:id="rId37"/>
    <p:sldId id="284" r:id="rId38"/>
    <p:sldId id="310" r:id="rId39"/>
    <p:sldId id="264" r:id="rId40"/>
    <p:sldId id="302" r:id="rId41"/>
    <p:sldId id="266" r:id="rId42"/>
    <p:sldId id="282" r:id="rId43"/>
    <p:sldId id="303" r:id="rId44"/>
    <p:sldId id="265" r:id="rId45"/>
    <p:sldId id="311" r:id="rId46"/>
    <p:sldId id="285" r:id="rId47"/>
    <p:sldId id="313" r:id="rId48"/>
    <p:sldId id="312" r:id="rId49"/>
    <p:sldId id="286" r:id="rId50"/>
    <p:sldId id="305" r:id="rId51"/>
    <p:sldId id="287" r:id="rId52"/>
    <p:sldId id="314" r:id="rId53"/>
    <p:sldId id="304" r:id="rId54"/>
    <p:sldId id="290" r:id="rId55"/>
    <p:sldId id="315" r:id="rId56"/>
    <p:sldId id="316" r:id="rId57"/>
    <p:sldId id="267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381E-A03D-453C-8625-BF5954E6C76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DC3BA-5671-4D6E-9F46-22C63EADA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F14C-B8D4-434C-BDE0-7B5480F509B0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0FD4-75C6-440B-8ABF-73CBC6B93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0041-0A23-4E88-B2E2-15FDAE7E7FF9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3813-3A33-460D-BFD2-A06CFB47A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6918-7468-494A-A004-BE70B6D9C583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CCF9-8ED3-4A03-9BB8-5FDDCBEA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FD76-F0ED-48C5-ACDC-E19D99BFB728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89CB-DEA8-4AA5-9693-1CFF301A0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9A07-946A-4CEE-8418-1AF192E7AD26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51B2-60F7-493C-A71E-D1CE60D3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7694-EA1E-4F73-B6A1-98DC8E022A0D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B581-57DD-4DA5-B17A-C30E2DD2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ACA3-7DAA-4403-884F-EA17B2F756D9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02B6-6B63-4369-8DD8-5A41EF7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9CAB-8A35-43FD-AB30-FC176C737B7C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9692-5ED2-4D43-948B-9164CE7E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2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BCE4-1C3F-4019-8343-169AA3137527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27AF-E115-4A73-86C3-7A5EE633E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CEBE-6A6E-472C-81B7-CA13F61E9F75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59E5-5B74-4EB2-8657-B36BAFF6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100A-AD02-4367-83DF-429B8A5D7405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9D50-E6A2-47E0-B7D5-D30EE45F5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26FB26-0DA9-4F14-B1A0-A3BDEFD67E29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AD0076-93A2-44A3-AF54-3E745D3B7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1" r:id="rId2"/>
    <p:sldLayoutId id="2147483880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81" r:id="rId9"/>
    <p:sldLayoutId id="2147483877" r:id="rId10"/>
    <p:sldLayoutId id="21474838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2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325421" cy="41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3573016"/>
            <a:ext cx="5328592" cy="1427287"/>
          </a:xfrm>
          <a:noFill/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Instructor 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Morteza Maleki MinbashRazgah, </a:t>
            </a:r>
            <a:r>
              <a:rPr lang="en-US" sz="1800" b="1" dirty="0" smtClean="0">
                <a:solidFill>
                  <a:srgbClr val="0070C0"/>
                </a:solidFill>
                <a:latin typeface="+mj-lt"/>
              </a:rPr>
              <a:t>PhD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+mj-lt"/>
              </a:rPr>
              <a:t>Associate Prof. @ Semnan University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1237" lvl="2" indent="-342900" algn="just">
              <a:buFont typeface="+mj-lt"/>
              <a:buAutoNum type="arabicPeriod" startAt="3"/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Employee Empowerment &amp; Teamwork</a:t>
            </a:r>
          </a:p>
          <a:p>
            <a:pPr marL="341313" lvl="2" algn="just"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Many successful companies encourage their employees to be more proactive in solving customer problems; on-the-spot problem solving is known as </a:t>
            </a:r>
            <a:r>
              <a:rPr lang="en-US" sz="1800" dirty="0">
                <a:solidFill>
                  <a:srgbClr val="7030A0"/>
                </a:solidFill>
                <a:latin typeface="+mj-lt"/>
                <a:ea typeface="Majalla UI"/>
                <a:cs typeface="Majalla UI"/>
              </a:rPr>
              <a:t>empowerment</a:t>
            </a:r>
            <a:r>
              <a:rPr lang="en-US" sz="2000" dirty="0">
                <a:solidFill>
                  <a:srgbClr val="7030A0"/>
                </a:solidFill>
                <a:latin typeface="+mj-lt"/>
                <a:ea typeface="Majalla UI"/>
                <a:cs typeface="Majalla UI"/>
              </a:rPr>
              <a:t>. </a:t>
            </a:r>
            <a:endParaRPr lang="en-US" sz="2000" dirty="0" smtClean="0">
              <a:solidFill>
                <a:srgbClr val="7030A0"/>
              </a:solidFill>
              <a:latin typeface="+mj-lt"/>
              <a:ea typeface="Majalla UI"/>
              <a:cs typeface="Majalla UI"/>
            </a:endParaRPr>
          </a:p>
          <a:p>
            <a:pPr marL="341313" lvl="2" algn="just">
              <a:buNone/>
              <a:defRPr/>
            </a:pPr>
            <a:endParaRPr lang="en-US" sz="2000" dirty="0">
              <a:solidFill>
                <a:srgbClr val="7030A0"/>
              </a:solidFill>
              <a:latin typeface="+mj-lt"/>
              <a:ea typeface="Majalla UI"/>
              <a:cs typeface="Majalla UI"/>
            </a:endParaRPr>
          </a:p>
          <a:p>
            <a:pPr marL="341313" lvl="2" algn="just"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Moreover, orgs are now developing cross-functional teams dedicated to developing &amp; delivering customer solutions.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CRM &amp; 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10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2154858"/>
            <a:ext cx="8229600" cy="23542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Customer Relationship Management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process used for implementing a relationship marketing strategy. </a:t>
            </a:r>
            <a:endParaRPr lang="en-US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 eaLnBrk="1" hangingPunct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CRM is a process used to gather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market-driven data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order to learn more about customer needs and behaviors for delivering added value &amp; satisfaction to the customers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Customer Relationship Management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11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733"/>
            <a:ext cx="8229600" cy="417656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CRM is based on a number of concepts; 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n-US" sz="18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Customer/Market Knowledge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role of marketing research is to collect &amp; gather info from multiple sources as it pertains to the customers.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Key data to be captured include demographics, psychographic data, buying &amp; service history, preferences, complaints &amp; all other communications the customers have with the company.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Customer Relationship Management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733"/>
            <a:ext cx="8229600" cy="417656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CRM is based on a number of concepts; …</a:t>
            </a:r>
          </a:p>
          <a:p>
            <a:pPr lvl="2" algn="just" eaLnBrk="1" hangingPunct="1">
              <a:buFont typeface="WingDings" pitchFamily="18" charset="0"/>
              <a:buChar char="ü"/>
              <a:defRPr/>
            </a:pPr>
            <a:endParaRPr lang="en-US" sz="13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just" eaLnBrk="1" hangingPunct="1">
              <a:buFont typeface="+mj-lt"/>
              <a:buAutoNum type="arabicPeriod" startAt="2"/>
              <a:defRPr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Data Integration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This process entails the development of data warehouse to integrate data from multiple sources into a single shared data source depository.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These data are then made available to all functional areas of the company.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Customer Relationship Management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CRM is based on a number of concepts; …</a:t>
            </a:r>
          </a:p>
          <a:p>
            <a:pPr marL="342900" indent="-342900" algn="just" eaLnBrk="1" hangingPunct="1">
              <a:buFont typeface="+mj-lt"/>
              <a:buAutoNum type="arabicPeriod" startAt="3"/>
              <a:defRPr/>
            </a:pPr>
            <a:endParaRPr lang="en-US" sz="18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just" eaLnBrk="1" hangingPunct="1">
              <a:buFont typeface="+mj-lt"/>
              <a:buAutoNum type="arabicPeriod" startAt="3"/>
              <a:defRPr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Information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Technology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role of marketing research is to facilitate data integration through technology-driven techniques, performing functions like basic reporting on the customer, data mining, statistical analysis procedures, &amp; data visualization. </a:t>
            </a:r>
          </a:p>
          <a:p>
            <a:pPr lvl="2" algn="just" eaLnBrk="1" hangingPunct="1">
              <a:buFont typeface="WingDings" pitchFamily="18" charset="0"/>
              <a:buChar char="Ø"/>
              <a:defRPr/>
            </a:pPr>
            <a:endParaRPr lang="en-US" sz="1300" dirty="0" smtClean="0">
              <a:solidFill>
                <a:srgbClr val="0070C0"/>
              </a:solidFill>
              <a:latin typeface="+mj-lt"/>
            </a:endParaRPr>
          </a:p>
          <a:p>
            <a:pPr lvl="2" algn="just" eaLnBrk="1" hangingPunct="1">
              <a:buFont typeface="WingDings" pitchFamily="18" charset="0"/>
              <a:buChar char="Ø"/>
              <a:defRPr/>
            </a:pPr>
            <a:endParaRPr lang="en-US" sz="1300" dirty="0">
              <a:solidFill>
                <a:srgbClr val="0070C0"/>
              </a:solidFill>
              <a:latin typeface="+mj-lt"/>
            </a:endParaRPr>
          </a:p>
          <a:p>
            <a:pPr lvl="2" algn="just" eaLnBrk="1" hangingPunct="1">
              <a:buFont typeface="WingDings" pitchFamily="18" charset="0"/>
              <a:buChar char="Ø"/>
              <a:defRPr/>
            </a:pPr>
            <a:endParaRPr lang="en-US" sz="1300" dirty="0" smtClean="0">
              <a:solidFill>
                <a:srgbClr val="0070C0"/>
              </a:solidFill>
              <a:latin typeface="+mj-lt"/>
            </a:endParaRPr>
          </a:p>
          <a:p>
            <a:pPr lvl="2" algn="just" eaLnBrk="1" hangingPunct="1">
              <a:buFont typeface="WingDings" pitchFamily="18" charset="0"/>
              <a:buChar char="Ø"/>
              <a:defRPr/>
            </a:pPr>
            <a:endParaRPr lang="en-US" sz="13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Customer Relationship Management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14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3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CRM is based on a number of concepts; …</a:t>
            </a:r>
          </a:p>
          <a:p>
            <a:pPr lvl="2" algn="just" eaLnBrk="1" hangingPunct="1">
              <a:buFont typeface="WingDings" pitchFamily="18" charset="0"/>
              <a:buChar char="Ø"/>
              <a:defRPr/>
            </a:pPr>
            <a:endParaRPr lang="en-US" sz="1300" dirty="0">
              <a:solidFill>
                <a:srgbClr val="0070C0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eriod" startAt="4"/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Creating Customer Profiles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Collected &amp; integrated data are used to develop customer profiles, which are then made available to all functional areas of the company utilizing the appropriate information technology.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Customer Relationship Management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15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6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2061939"/>
            <a:ext cx="8229600" cy="3743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sound marketing research process is the nucleus for strategic marketing planning, which must make decision on areas like; </a:t>
            </a:r>
          </a:p>
          <a:p>
            <a:pPr marL="7366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Which new markets to penetrate </a:t>
            </a:r>
          </a:p>
          <a:p>
            <a:pPr marL="7366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Which product to introduce, &amp;</a:t>
            </a:r>
          </a:p>
          <a:p>
            <a:pPr marL="7366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Which new business opportunities to pursue</a:t>
            </a:r>
          </a:p>
          <a:p>
            <a:pPr lvl="8">
              <a:defRPr/>
            </a:pPr>
            <a:endParaRPr lang="en-US" sz="9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entire strategic marketing process is a series of decisions that must be made with high levels of confidence about the outcome.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Strategic Marketing Planning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8245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z="1800" b="1" smtClean="0">
                <a:solidFill>
                  <a:srgbClr val="00B050"/>
                </a:solidFill>
                <a:latin typeface="Lucida Calligraphy" pitchFamily="66" charset="0"/>
                <a:ea typeface="Majalla UI"/>
                <a:cs typeface="Majalla UI"/>
              </a:rPr>
              <a:t>	</a:t>
            </a:r>
            <a:endParaRPr lang="en-US" sz="1600" smtClean="0"/>
          </a:p>
          <a:p>
            <a:pPr>
              <a:buFont typeface="WingDings" pitchFamily="18" charset="0"/>
              <a:buChar char="ü"/>
            </a:pPr>
            <a:endParaRPr lang="en-US" sz="1800" smtClean="0">
              <a:ea typeface="Majalla UI"/>
              <a:cs typeface="Majalla UI"/>
            </a:endParaRPr>
          </a:p>
          <a:p>
            <a:pPr>
              <a:buFont typeface="WingDings" pitchFamily="18" charset="0"/>
              <a:buChar char="ü"/>
            </a:pPr>
            <a:endParaRPr lang="fa-IR" sz="1800" smtClean="0">
              <a:ea typeface="Majalla UI"/>
            </a:endParaRP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156123"/>
            <a:ext cx="8229600" cy="3145085"/>
          </a:xfrm>
        </p:spPr>
        <p:txBody>
          <a:bodyPr/>
          <a:lstStyle/>
          <a:p>
            <a:pPr marL="26987" indent="0" algn="just"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The purpose of situation analysis is to monitor the appropriateness of a firm’s marketing strategy &amp; to determine whether changes to the strategy are necessary. </a:t>
            </a:r>
          </a:p>
          <a:p>
            <a:pPr marL="26987" indent="0" algn="just" eaLnBrk="1" hangingPunct="1">
              <a:buFont typeface="Wingdings 2" pitchFamily="18" charset="2"/>
              <a:buNone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ea typeface="Majalla UI"/>
              <a:cs typeface="Times New Roman" pitchFamily="18" charset="0"/>
            </a:endParaRPr>
          </a:p>
          <a:p>
            <a:pPr marL="735013" lvl="1" indent="-342900" algn="just" eaLnBrk="1" hangingPunct="1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Locate &amp; identify new marketing opportunities for a company</a:t>
            </a:r>
          </a:p>
          <a:p>
            <a:pPr marL="735013" lvl="1" indent="-342900" algn="just" eaLnBrk="1" hangingPunct="1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Identify groups of customers within the product-market who possess similar needs, characteristics, &amp; preferences. </a:t>
            </a:r>
          </a:p>
          <a:p>
            <a:pPr marL="735013" lvl="1" indent="-342900" algn="just" eaLnBrk="1" hangingPunct="1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Identify existing &amp; potential competitors’ strengths &amp; weaknesses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Marketing Situation Analysis 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18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798664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Market Analysis </a:t>
            </a:r>
          </a:p>
          <a:p>
            <a:pPr marL="735013" lvl="1" indent="-342900"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It involves collecting info on product markets for the purpose of forecasting how they will change. </a:t>
            </a:r>
          </a:p>
          <a:p>
            <a:pPr marL="2506980" lvl="8" indent="-285750" algn="just">
              <a:buFont typeface="Wingdings" panose="05000000000000000000" pitchFamily="2" charset="2"/>
              <a:buChar char="ü"/>
            </a:pPr>
            <a:endParaRPr lang="en-US" sz="500" dirty="0" smtClean="0">
              <a:solidFill>
                <a:srgbClr val="0070C0"/>
              </a:solidFill>
              <a:latin typeface="+mj-lt"/>
              <a:ea typeface="Majalla UI"/>
              <a:cs typeface="Majalla UI"/>
            </a:endParaRPr>
          </a:p>
          <a:p>
            <a:pPr marL="735013" lvl="1" indent="-342900"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The role of marketing research is to gather &amp; categorize info pertaining to various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ea typeface="Majalla UI"/>
                <a:cs typeface="Majalla UI"/>
              </a:rPr>
              <a:t>macroenvironmental</a:t>
            </a:r>
            <a:r>
              <a:rPr lang="en-US" sz="1800" dirty="0" smtClean="0">
                <a:solidFill>
                  <a:srgbClr val="00B0F0"/>
                </a:solidFill>
                <a:latin typeface="+mj-lt"/>
                <a:ea typeface="Majalla UI"/>
                <a:cs typeface="Majalla UI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ea typeface="Majalla UI"/>
                <a:cs typeface="Majalla UI"/>
              </a:rPr>
              <a:t>variable</a:t>
            </a:r>
            <a:r>
              <a:rPr lang="en-US" sz="1400" dirty="0" smtClean="0">
                <a:solidFill>
                  <a:srgbClr val="0070C0"/>
                </a:solidFill>
                <a:latin typeface="+mj-lt"/>
                <a:ea typeface="Majalla UI"/>
                <a:cs typeface="Majalla UI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like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Times New Roman" pitchFamily="18" charset="0"/>
              </a:rPr>
              <a:t>political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Times New Roman" pitchFamily="18" charset="0"/>
              </a:rPr>
              <a:t>regulatory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Times New Roman" pitchFamily="18" charset="0"/>
              </a:rPr>
              <a:t>economic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Times New Roman" pitchFamily="18" charset="0"/>
              </a:rPr>
              <a:t>social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, &amp;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Times New Roman" pitchFamily="18" charset="0"/>
              </a:rPr>
              <a:t>cultural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Times New Roman" pitchFamily="18" charset="0"/>
              </a:rPr>
              <a:t>technological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. </a:t>
            </a:r>
          </a:p>
          <a:p>
            <a:pPr marL="2506980" lvl="8" indent="-285750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0070C0"/>
              </a:solidFill>
              <a:latin typeface="+mj-lt"/>
              <a:ea typeface="Majalla UI"/>
              <a:cs typeface="Times New Roman" pitchFamily="18" charset="0"/>
            </a:endParaRPr>
          </a:p>
          <a:p>
            <a:pPr marL="735013" lvl="1" indent="-342900"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It then interprets the collected data in the context of strategic consequences to the firm.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Marketing Situation Analysis 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9"/>
          <a:stretch/>
        </p:blipFill>
        <p:spPr bwMode="auto">
          <a:xfrm>
            <a:off x="1187624" y="980728"/>
            <a:ext cx="5772150" cy="40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989435"/>
            <a:ext cx="8229600" cy="3743821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Market Segmentation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Called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benefits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lifestyle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studies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examines similarities &amp; differences in consumers’ needs.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marketing research objective is to collect info about customer characteristics, product benefits, &amp; brand preferences.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Such data, along with info on age, family size, income, &amp; lifestyle are then related to the purchase patterns of particular products.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Based on such data, market segmentation profiles are developed. </a:t>
            </a:r>
          </a:p>
          <a:p>
            <a:pPr lvl="2" algn="just">
              <a:buFont typeface="WingDings" pitchFamily="18" charset="0"/>
              <a:buChar char="ü"/>
              <a:defRPr/>
            </a:pPr>
            <a:endParaRPr lang="en-US" sz="12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itchFamily="18" charset="0"/>
              <a:buChar char="ü"/>
              <a:defRPr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Marketing Situation Analysis 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20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386"/>
            <a:ext cx="8229600" cy="4420964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Competition Analysis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alled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importance-performance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analysis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a commonly used research approach for evaluating competitor’s strategies, strengths, limitations, &amp; future plans. </a:t>
            </a:r>
          </a:p>
          <a:p>
            <a:pPr lvl="8" algn="just">
              <a:buFont typeface="Wingdings" panose="05000000000000000000" pitchFamily="2" charset="2"/>
              <a:buChar char="ü"/>
              <a:defRPr/>
            </a:pPr>
            <a:endParaRPr lang="en-US" sz="500" dirty="0" smtClean="0">
              <a:solidFill>
                <a:srgbClr val="0070C0"/>
              </a:solidFill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asks consumers to identify key attributes that drive their purchase behavior within a given industry.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These attributes might include price, product performance, quality, accuracy of shipping &amp; delivery, or convenience of store location.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Consumers are asked to rank such attributes in order of importance.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Then, researchers identify &amp; evaluate competing firms’ performance, &amp; compare them with their own performance.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Marketing Situation Analysis 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21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30164"/>
            <a:ext cx="8229600" cy="410309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Info collected during situation analysis is subsequently used to design a marketing strategy. </a:t>
            </a:r>
          </a:p>
          <a:p>
            <a:pPr lvl="8" algn="just">
              <a:buFont typeface="WingDings" pitchFamily="18" charset="0"/>
              <a:buChar char="ü"/>
              <a:defRPr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Target Marketing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provides useful info for identifying those people (or companies) that an org wishes to serve.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also helps management determine the most efficient way of serving the targeted group. </a:t>
            </a:r>
          </a:p>
          <a:p>
            <a:pPr lvl="8" algn="just">
              <a:defRPr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22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30164"/>
            <a:ext cx="8229600" cy="4103092"/>
          </a:xfrm>
        </p:spPr>
        <p:txBody>
          <a:bodyPr/>
          <a:lstStyle/>
          <a:p>
            <a:pPr lvl="8" algn="just">
              <a:buFont typeface="WingDings" pitchFamily="18" charset="0"/>
              <a:buChar char="ü"/>
              <a:defRPr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Target Marketing …</a:t>
            </a:r>
          </a:p>
          <a:p>
            <a:pPr lvl="8" algn="just">
              <a:defRPr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attempts to provide info on the following issues;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New product opportunities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Demographics, including attitudinal or behavioral characteristics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User profiles, usage patterns, &amp; attitudes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effectiveness of a firm’s current marketing strategy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8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3088"/>
            <a:ext cx="8468617" cy="360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97770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868215"/>
            <a:ext cx="8229600" cy="3432993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Positioning- Perceptual Mapping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process in which a company seeks to establish a general meaning or definition of its product offering that is consistent with customers' needs and preferences. </a:t>
            </a:r>
          </a:p>
          <a:p>
            <a:pPr lvl="8" algn="just">
              <a:buFont typeface="Wingdings" panose="05000000000000000000" pitchFamily="2" charset="2"/>
              <a:buChar char="ü"/>
              <a:defRPr/>
            </a:pPr>
            <a:endParaRPr lang="en-US" sz="1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Companies accomplish this by combining the elements of the marketing mix in a manner that meets or exceeds the expectations of targeted customers. </a:t>
            </a:r>
          </a:p>
          <a:p>
            <a:pPr lvl="8" algn="just">
              <a:buFont typeface="Wingdings" panose="05000000000000000000" pitchFamily="2" charset="2"/>
              <a:buChar char="ü"/>
              <a:defRPr/>
            </a:pPr>
            <a:endParaRPr lang="en-US" sz="1000" dirty="0" smtClean="0">
              <a:solidFill>
                <a:srgbClr val="0070C0"/>
              </a:solidFill>
              <a:latin typeface="+mj-lt"/>
              <a:ea typeface="Majalla UI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7770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25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437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The task of the marketing researcher is to provide a photograph of the relationship between competitive product offerings based on judgments of a sample of respondents who are familiar with the product category under investigation.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Consumers are asked to indicate how they view the similarities &amp; dissimilarities among relevant product attributes for a set of competing brands.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This info is then used to construct perceptual maps, which transform the positioning data into “perceptual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space”. </a:t>
            </a:r>
            <a:endParaRPr lang="en-US" sz="1800" dirty="0">
              <a:solidFill>
                <a:srgbClr val="7030A0"/>
              </a:solidFill>
              <a:latin typeface="+mj-lt"/>
              <a:ea typeface="Majalla UI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97770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38300"/>
          </a:xfrm>
        </p:spPr>
        <p:txBody>
          <a:bodyPr/>
          <a:lstStyle/>
          <a:p>
            <a:pPr marL="0" lvl="1" indent="0" algn="just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Perceptual mapping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reflects the dimensions on which brands are evaluated, typically representing product features or attributes judged as important in the customers’ selection process. </a:t>
            </a:r>
            <a:endParaRPr lang="en-US" sz="2000" b="1" dirty="0" smtClean="0">
              <a:solidFill>
                <a:srgbClr val="0070C0"/>
              </a:solidFill>
              <a:latin typeface="+mj-lt"/>
              <a:ea typeface="Majalla UI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77702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AutoShape 2" descr="http://netdna.webdesignerdepot.com/uploads/2012/08/perceptual-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m\Desktop\perceptu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4639"/>
            <a:ext cx="6552728" cy="35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701403"/>
            <a:ext cx="8229600" cy="3671813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New-product Planning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Covering the areas of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concept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&amp;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product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testing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test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marketing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give management the necessary info for decisions on product improvements &amp; new product introductions.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Product testing attempts to answer two questions;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How does a product perform for the customer?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How can a product be improved to exceed customer expectations? </a:t>
            </a:r>
          </a:p>
          <a:p>
            <a:pPr lvl="1" algn="just" eaLnBrk="1" hangingPunct="1">
              <a:defRPr/>
            </a:pPr>
            <a:endParaRPr lang="en-US" sz="2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 eaLnBrk="1" hangingPunct="1">
              <a:buFont typeface="WingDings" pitchFamily="18" charset="0"/>
              <a:buChar char="ü"/>
              <a:defRPr/>
            </a:pPr>
            <a:endParaRPr lang="en-US" sz="1300" dirty="0" smtClean="0">
              <a:solidFill>
                <a:srgbClr val="7030A0"/>
              </a:solidFill>
              <a:latin typeface="+mj-lt"/>
            </a:endParaRPr>
          </a:p>
          <a:p>
            <a:pPr lvl="1" algn="just">
              <a:buFont typeface="WingDings" pitchFamily="18" charset="0"/>
              <a:buChar char="ü"/>
              <a:defRPr/>
            </a:pPr>
            <a:endParaRPr lang="en-US" sz="1600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05694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28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528"/>
            <a:ext cx="8229600" cy="46958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4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Product testers </a:t>
            </a:r>
          </a:p>
          <a:p>
            <a:pPr lvl="1" algn="just" eaLnBrk="1" hangingPunct="1">
              <a:buFont typeface="Calibri" pitchFamily="34" charset="0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Provide necessary info for designing &amp; developing new products </a:t>
            </a:r>
          </a:p>
          <a:p>
            <a:pPr lvl="1" algn="just" eaLnBrk="1" hangingPunct="1">
              <a:buFont typeface="Calibri" pitchFamily="34" charset="0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Determine whether new or improved products should replace current products </a:t>
            </a:r>
          </a:p>
          <a:p>
            <a:pPr lvl="1" algn="just" eaLnBrk="1" hangingPunct="1">
              <a:buFont typeface="Calibri" pitchFamily="34" charset="0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Assess the appeal of alternative products for a new target segments </a:t>
            </a:r>
          </a:p>
          <a:p>
            <a:pPr lvl="1" algn="just" eaLnBrk="1" hangingPunct="1">
              <a:buFont typeface="Calibri" pitchFamily="34" charset="0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Seek to identify products that are most preferred or actively sought relative to existing competitive offerings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05694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4000" b="1" dirty="0" smtClean="0">
                <a:solidFill>
                  <a:srgbClr val="002060"/>
                </a:solidFill>
              </a:rPr>
              <a:t>Marketing Strategy Design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29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2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2062187"/>
            <a:ext cx="8229600" cy="3599061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American Marketing Association (AMA)</a:t>
            </a:r>
            <a:endParaRPr lang="en-US" sz="2000" dirty="0" smtClean="0">
              <a:latin typeface="+mj-lt"/>
            </a:endParaRPr>
          </a:p>
          <a:p>
            <a:pPr marL="393700" lvl="1" indent="0" algn="just" eaLnBrk="1" hangingPunct="1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research is a function that links an organization to its market through the gathering of information. </a:t>
            </a:r>
          </a:p>
          <a:p>
            <a:pPr lvl="2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This information allows for the identification and definition of market-driven opportunities and problems. </a:t>
            </a:r>
            <a:endParaRPr lang="en-US" sz="11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information allows for the generation, refinement, and evaluation of marketing actions. </a:t>
            </a:r>
            <a:endParaRPr lang="en-US" sz="11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allows for the monitoring of marketing performance and improved understanding of marketing as a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business</a:t>
            </a:r>
            <a:r>
              <a:rPr lang="en-US" sz="16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process</a:t>
            </a:r>
            <a:r>
              <a:rPr lang="en-US" sz="1600" dirty="0" smtClean="0">
                <a:latin typeface="+mj-lt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Value of Marketing Research Information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505200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Product Portfolio Strategy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Here, the total product line is typically the focal point of investigation. </a:t>
            </a:r>
          </a:p>
          <a:p>
            <a:pPr lvl="8" algn="just">
              <a:buFont typeface="Wingdings" panose="05000000000000000000" pitchFamily="2" charset="2"/>
              <a:buChar char="ü"/>
              <a:defRPr/>
            </a:pPr>
            <a:endParaRPr lang="en-US" sz="1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research design studies that help conduct managers make decisions about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Reducing costs,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Altering marketing mixes, &amp;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Changing or deleting product lines </a:t>
            </a:r>
          </a:p>
          <a:p>
            <a:pPr lvl="1" algn="just" eaLnBrk="1" hangingPunct="1">
              <a:buFont typeface="WingDings" pitchFamily="18" charset="0"/>
              <a:buChar char="ü"/>
              <a:defRPr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marL="342900" indent="-342900" algn="just" eaLnBrk="1" hangingPunct="1">
              <a:buFont typeface="WingDings" pitchFamily="18" charset="0"/>
              <a:buChar char="ü"/>
              <a:defRPr/>
            </a:pPr>
            <a:endParaRPr lang="en-US" sz="1800" b="1" dirty="0" smtClean="0">
              <a:latin typeface="+mj-lt"/>
              <a:ea typeface="Majalla UI"/>
              <a:cs typeface="Majalla UI"/>
            </a:endParaRPr>
          </a:p>
          <a:p>
            <a:pPr marL="342900" indent="-342900" algn="just" eaLnBrk="1" hangingPunct="1">
              <a:buFont typeface="WingDings" pitchFamily="18" charset="0"/>
              <a:buChar char="ü"/>
              <a:defRPr/>
            </a:pPr>
            <a:endParaRPr lang="fa-IR" sz="1600" dirty="0" smtClean="0">
              <a:latin typeface="+mj-lt"/>
              <a:ea typeface="Majalla U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00672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Two areas of studies here are; </a:t>
            </a:r>
          </a:p>
          <a:p>
            <a:pPr lvl="1" algn="just" eaLnBrk="1" hangingPunct="1">
              <a:buFont typeface="Calibri" pitchFamily="34" charset="0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CUSTOMER SATISFACTION STUDIES</a:t>
            </a:r>
          </a:p>
          <a:p>
            <a:pPr marL="393700" lvl="1" indent="0" algn="just"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Designed to assess the strengths and weaknesses customers perceive in a firm's marketing mix </a:t>
            </a:r>
          </a:p>
          <a:p>
            <a:pPr lvl="8" algn="just">
              <a:defRPr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These studies concentrate on measuring customer attitudes;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Attitude info allows management to make intelligent decisions regarding product or brand repositioning, new product introductions, new market segments, &amp; the deletion of ineffective products. 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31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90055"/>
            <a:ext cx="8229600" cy="3959225"/>
          </a:xfrm>
        </p:spPr>
        <p:txBody>
          <a:bodyPr/>
          <a:lstStyle/>
          <a:p>
            <a:pPr marL="735013" lvl="1" indent="-342900" algn="just" eaLnBrk="1" hangingPunct="1">
              <a:buFont typeface="Calibri" pitchFamily="34" charset="0"/>
              <a:buAutoNum type="arabicPeriod" startAt="2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SERVICE QUALITY STUDIES </a:t>
            </a:r>
          </a:p>
          <a:p>
            <a:pPr marL="677863" lvl="1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De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signed to measure the degree to which an organization conforms the quality level customers expect </a:t>
            </a:r>
          </a:p>
          <a:p>
            <a:pPr marL="2392680" lvl="8" indent="-171450" algn="just">
              <a:buFont typeface="Wingdings" panose="05000000000000000000" pitchFamily="2" charset="2"/>
              <a:buChar char="ü"/>
              <a:defRPr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These studies concentrate on </a:t>
            </a:r>
          </a:p>
          <a:p>
            <a:pPr marL="735013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Physical facilities &amp; equipment, </a:t>
            </a:r>
          </a:p>
          <a:p>
            <a:pPr marL="735013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Appearance &amp; behavior of company’s personnel, &amp;</a:t>
            </a:r>
          </a:p>
          <a:p>
            <a:pPr marL="735013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Dependability of products &amp; programs </a:t>
            </a:r>
          </a:p>
          <a:p>
            <a:pPr marL="2506980" lvl="8" indent="-285750" algn="just">
              <a:defRPr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Such studies allow the firm to anticipate any problem in its product or service offering before they become out of hand. </a:t>
            </a:r>
          </a:p>
          <a:p>
            <a:pPr marL="677863" lvl="1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They allow firms to allow themselves relative to competitors on key strengths &amp; weaknesses.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32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8368"/>
            <a:ext cx="8229600" cy="2736776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Distribution Strategy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Distribution strategies take into account the distributors &amp; retailors that link producers with end users. 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distribution channel used by producer can create strong influence on the buyers’ perception of the brand. </a:t>
            </a:r>
          </a:p>
          <a:p>
            <a:pPr lvl="2" algn="just" eaLnBrk="1" hangingPunct="1">
              <a:buFont typeface="Wingdings" panose="05000000000000000000" pitchFamily="2" charset="2"/>
              <a:buChar char="ü"/>
              <a:defRPr/>
            </a:pPr>
            <a:endParaRPr lang="en-US" sz="12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33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777454"/>
            <a:ext cx="8229600" cy="43878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Three types of distribution-related studies are; </a:t>
            </a:r>
          </a:p>
          <a:p>
            <a:pPr lvl="1" algn="just" eaLnBrk="1" hangingPunct="1"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CYCLE-TIME RESEARCH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centers on reducing the time between the initial contact with a customer &amp; the final delivery (or installation) of the product.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Two common research practices in this area are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delivery expense studies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alternative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delivery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system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studies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lvl="8" algn="just">
              <a:buFont typeface="WingDings" pitchFamily="18" charset="0"/>
              <a:buChar char="ü"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  <a:p>
            <a:pPr lvl="1" algn="just" eaLnBrk="1" hangingPunct="1">
              <a:buFont typeface="Calibri" pitchFamily="34" charset="0"/>
              <a:buAutoNum type="arabicPeriod" startAt="2"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RETAILING RESEARCH </a:t>
            </a:r>
          </a:p>
          <a:p>
            <a:pPr lvl="1" algn="just" eaLnBrk="1" hangingPunct="1"/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Because retailing is a high-customer-contact activity, a majority of retailing research focuses on database development through optical scanning procedure (figure in next slide). </a:t>
            </a:r>
          </a:p>
          <a:p>
            <a:pPr lvl="8" algn="just">
              <a:buFont typeface="WingDings" pitchFamily="18" charset="0"/>
              <a:buChar char="ü"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  <a:p>
            <a:pPr lvl="1" algn="just" eaLnBrk="1" hangingPunct="1">
              <a:buFont typeface="Calibri" pitchFamily="34" charset="0"/>
              <a:buAutoNum type="arabicPeriod" startAt="3"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LOGISTIC ASSESSMENT </a:t>
            </a: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This type of info in logistics allows market researchers to conduct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total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cost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analysis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sensitivity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analysis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.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34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66800"/>
            <a:ext cx="8712968" cy="502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0956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Total Cost Analysis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explores the alternative logistic system designs a firm can use to achieve its performance objective at the lowest total cost.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role of marketing research is to develop an activity-based cost (ABC) info system by identifying key factors that affect transportation, inventory &amp; warehousing costs. </a:t>
            </a:r>
          </a:p>
          <a:p>
            <a:pPr lvl="1" algn="just"/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Service Sensitivity Analysis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helps organizations design basic customer service programs by evaluating cost-to-service trade-offs.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conducting these studies, marketing researchers look for ways to increase various basic services by making adjustments in transportation activities, inventory levels, or location planning.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36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845742"/>
            <a:ext cx="8229600" cy="4175546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Pricing Strategy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Pricing strategies involves pricing new products, establishing price levels in test market situations, &amp; modifying prices for existing products. </a:t>
            </a:r>
          </a:p>
          <a:p>
            <a:pPr lvl="1" algn="just" eaLnBrk="1" hangingPunct="1">
              <a:defRPr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marL="0" indent="0" algn="just" eaLnBrk="1" hangingPunct="1"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research must provide answers to such fundamental questions as the following;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How large is the demand potential within the target market?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How sensitive is demand to changes in price levels?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non-price factors are important to customers?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are the sales forecasts at various price levels? </a:t>
            </a:r>
          </a:p>
          <a:p>
            <a:pPr algn="just" eaLnBrk="1" hangingPunct="1">
              <a:defRPr/>
            </a:pPr>
            <a:endParaRPr lang="en-US" sz="24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933997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Demand Analysis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seeks to estimate the level of customer demand for a given product &amp; the underlying reasons for that demand.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  <a:defRPr/>
            </a:pPr>
            <a:endParaRPr lang="en-US" sz="500" dirty="0">
              <a:solidFill>
                <a:srgbClr val="0070C0"/>
              </a:solidFill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Sales Forecasting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uses variable that affect customer demand identified by demand analysis to provide estimates of financial outcomes for different price strategies.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38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8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156768"/>
            <a:ext cx="8229600" cy="3792512"/>
          </a:xfrm>
        </p:spPr>
        <p:txBody>
          <a:bodyPr/>
          <a:lstStyle/>
          <a:p>
            <a:pPr marL="342900" indent="-342900" algn="just" eaLnBrk="1" hangingPunct="1">
              <a:buFont typeface="+mj-lt"/>
              <a:buAutoNum type="arabicPeriod" startAt="4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Integrated Marketing Communication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Promotional strategies are important influences on any company’s sales. </a:t>
            </a:r>
          </a:p>
          <a:p>
            <a:pPr lvl="8" algn="just">
              <a:buFont typeface="Wingdings" panose="05000000000000000000" pitchFamily="2" charset="2"/>
              <a:buChar char="ü"/>
              <a:defRPr/>
            </a:pPr>
            <a:endParaRPr lang="en-US" sz="500" dirty="0" smtClean="0">
              <a:solidFill>
                <a:srgbClr val="0070C0"/>
              </a:solidFill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research methods used to acquire info about the performance of promotional program must consider the entire program, which include;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Employing the appropriate methodology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Estimating the adequate sample size, &amp;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Developing the proper scaling techniques, etc.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21718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39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351"/>
            <a:ext cx="8229600" cy="3654921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AMA defines marketing research as a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process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;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The collection of information as it applies to marketing research is a systematic process. </a:t>
            </a:r>
            <a:endParaRPr lang="en-US" sz="1800" dirty="0" smtClean="0">
              <a:solidFill>
                <a:srgbClr val="0070C0"/>
              </a:solidFill>
              <a:latin typeface="+mj-lt"/>
              <a:ea typeface="Majalla UI"/>
              <a:cs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The specific tasks in this process include;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Designing methods for collecting information,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Managing the information collection process,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Analyzing &amp; interpreting the results, &amp;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Communicating findings to decision makers </a:t>
            </a:r>
            <a:endParaRPr lang="fa-IR" sz="1800" dirty="0" smtClean="0">
              <a:solidFill>
                <a:srgbClr val="7030A0"/>
              </a:solidFill>
              <a:latin typeface="+mj-lt"/>
              <a:ea typeface="Majalla UI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Value of Marketing Research Information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4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708"/>
            <a:ext cx="8229600" cy="4392612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Advertising Effectiveness Studies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may be qualitative, quantitative, or both; yet, the key elements in such studies are what is being measured, when the measurement is made, &amp; which medium is being used. </a:t>
            </a:r>
          </a:p>
          <a:p>
            <a:pPr lvl="8" algn="just">
              <a:buFont typeface="WingDings" pitchFamily="18" charset="0"/>
              <a:buChar char="ü"/>
              <a:defRPr/>
            </a:pPr>
            <a:endParaRPr lang="en-US" sz="600" dirty="0" smtClean="0">
              <a:solidFill>
                <a:srgbClr val="0070C0"/>
              </a:solidFill>
              <a:latin typeface="+mj-lt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Attitudinal Research</a:t>
            </a:r>
          </a:p>
          <a:p>
            <a:pPr marL="393700" lvl="1" indent="0" algn="just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These studies can be categorized into three;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First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</a:t>
            </a:r>
            <a:r>
              <a:rPr lang="en-US" sz="1800" i="1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cognitive approach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which attempts to measure consumers’ knowledge &amp; opinions about a given product or brand.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Second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800" i="1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affect approaches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measure consumers’ overall impressions of a product or brand.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Third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1800" i="1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behavioral approaches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seek to measure consumers’ specific behaviors—brand loyalty, brand switching, etc.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40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868264"/>
            <a:ext cx="8229600" cy="393700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Personal selling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also plays a major role in a firm’s promotional mix.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objectives assigned to salespeople involve expected sales results, like sales quotas. </a:t>
            </a:r>
            <a:endParaRPr lang="en-US" sz="500" dirty="0" smtClean="0">
              <a:solidFill>
                <a:srgbClr val="0070C0"/>
              </a:solidFill>
              <a:latin typeface="+mj-lt"/>
            </a:endParaRP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Non-sales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objectives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may include increasing new accounts, evaluating middlemen, or achieving set levels of customer service. </a:t>
            </a:r>
          </a:p>
          <a:p>
            <a:pPr lvl="8" algn="just"/>
            <a:endParaRPr lang="en-US" sz="6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Sales Tracking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Here, key info must be gathered on salespeople &amp; placed into the proper units of analysis in order to provide adjustments for factors beyond the control of individual salespeople.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3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Marketing Program Development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41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3749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key to strategy implementation &amp; control for any org is the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marketing plan.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Marketing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research provides managers with the info they need to analyze product markets, competition, &amp; product performance with regard to marketing plan. </a:t>
            </a:r>
          </a:p>
          <a:p>
            <a:pPr lvl="1" algn="just">
              <a:buFont typeface="WingDings" pitchFamily="18" charset="0"/>
              <a:buChar char="ü"/>
            </a:pPr>
            <a:endParaRPr lang="en-US" sz="1800" dirty="0" smtClean="0">
              <a:solidFill>
                <a:srgbClr val="0070C0"/>
              </a:solidFill>
              <a:latin typeface="Lucida Calligraphy" pitchFamily="66" charset="0"/>
            </a:endParaRPr>
          </a:p>
          <a:p>
            <a:pPr lvl="3" algn="just" eaLnBrk="1" hangingPunct="1">
              <a:buFont typeface="WingDings" pitchFamily="18" charset="0"/>
              <a:buChar char="ü"/>
            </a:pPr>
            <a:endParaRPr lang="en-US" sz="1400" dirty="0" smtClean="0">
              <a:solidFill>
                <a:srgbClr val="0070C0"/>
              </a:solidFill>
              <a:latin typeface="Lucida Calligraphy" pitchFamily="66" charset="0"/>
            </a:endParaRPr>
          </a:p>
          <a:p>
            <a:pPr lvl="3" algn="just" eaLnBrk="1" hangingPunct="1">
              <a:buFont typeface="WingDings" pitchFamily="18" charset="0"/>
              <a:buChar char="ü"/>
            </a:pPr>
            <a:endParaRPr lang="en-US" sz="1400" dirty="0" smtClean="0">
              <a:solidFill>
                <a:srgbClr val="0070C0"/>
              </a:solidFill>
              <a:latin typeface="Lucida Calligraphy" pitchFamily="66" charset="0"/>
            </a:endParaRPr>
          </a:p>
          <a:p>
            <a:pPr lvl="1" algn="just">
              <a:buFont typeface="WingDings" pitchFamily="18" charset="0"/>
              <a:buChar char="ü"/>
            </a:pPr>
            <a:endParaRPr lang="en-US" sz="1800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4"/>
            </a:pPr>
            <a:r>
              <a:rPr lang="en-US" sz="4000" b="1" dirty="0" smtClean="0">
                <a:solidFill>
                  <a:srgbClr val="002060"/>
                </a:solidFill>
              </a:rPr>
              <a:t>Strategy Implementation &amp; Control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050" name="Picture 2" descr="C:\Users\m\Desktop\marketing-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91" y="4149080"/>
            <a:ext cx="6096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370"/>
            <a:ext cx="8229600" cy="4679280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Strategy Control </a:t>
            </a:r>
          </a:p>
          <a:p>
            <a:pPr marL="736600" lvl="1" indent="-342900" algn="just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Product analysis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Attempts to identify the relative importance of product selection criteria to buyers and rate brands against these criteria, conducted throughout the life-cycle of the product or brand. </a:t>
            </a:r>
          </a:p>
          <a:p>
            <a:pPr lvl="2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particularly useful when developing the strengths-&amp;-weaknesses section of a marketing plan. </a:t>
            </a:r>
            <a:endParaRPr lang="en-US" sz="1200" dirty="0" smtClean="0">
              <a:solidFill>
                <a:srgbClr val="7030A0"/>
              </a:solidFill>
              <a:latin typeface="+mj-lt"/>
            </a:endParaRPr>
          </a:p>
          <a:p>
            <a:pPr marL="850900" lvl="1" indent="-457200" algn="just" eaLnBrk="1" hangingPunct="1">
              <a:buFont typeface="+mj-lt"/>
              <a:buAutoNum type="arabicPeriod" startAt="2"/>
              <a:defRPr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850900" lvl="1" indent="-457200" algn="just" eaLnBrk="1" hangingPunct="1">
              <a:buFont typeface="+mj-lt"/>
              <a:buAutoNum type="arabicPeriod" startAt="2"/>
              <a:defRPr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850900" lvl="1" indent="-457200" algn="just" eaLnBrk="1" hangingPunct="1"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Environmental forecasting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Used to predict external occurrences that can affect the long-term strategy of a firm, resulting in an accumulation data pertaining to industry trends, customer profiles, &amp; environmental changes. </a:t>
            </a:r>
          </a:p>
          <a:p>
            <a:pPr lvl="2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particularly useful when developing the opportunities-&amp;-threats section of a marketing plan.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4"/>
            </a:pPr>
            <a:r>
              <a:rPr lang="en-US" sz="4000" b="1" dirty="0" smtClean="0">
                <a:solidFill>
                  <a:srgbClr val="002060"/>
                </a:solidFill>
              </a:rPr>
              <a:t>Strategy Implementation &amp; Control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43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868215"/>
            <a:ext cx="8229600" cy="4297089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Strategic Information Analysis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Info is vital to the strategic planning process; it is the key to the accuracy of the marketing plan.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role of marketing research in not only to collect &amp; analyze the data, but to categorize &amp; process the data for maximum usage. </a:t>
            </a:r>
          </a:p>
          <a:p>
            <a:pPr lvl="8" algn="just">
              <a:defRPr/>
            </a:pPr>
            <a:endParaRPr lang="en-US" sz="700" b="1" dirty="0" smtClean="0">
              <a:solidFill>
                <a:srgbClr val="0070C0"/>
              </a:solidFill>
              <a:latin typeface="+mj-lt"/>
            </a:endParaRPr>
          </a:p>
          <a:p>
            <a:pPr lvl="2" algn="just" eaLnBrk="1" hangingPunct="1">
              <a:buFont typeface="WingDings" pitchFamily="18" charset="0"/>
              <a:buChar char="ü"/>
              <a:defRPr/>
            </a:pPr>
            <a:endParaRPr lang="en-US" sz="1400" dirty="0" smtClean="0">
              <a:solidFill>
                <a:srgbClr val="0070C0"/>
              </a:solidFill>
              <a:latin typeface="+mj-lt"/>
              <a:ea typeface="Majalla UI"/>
              <a:cs typeface="Majalla UI"/>
            </a:endParaRPr>
          </a:p>
          <a:p>
            <a:pPr lvl="1" algn="just" eaLnBrk="1" hangingPunct="1">
              <a:buFont typeface="WingDings" pitchFamily="18" charset="0"/>
              <a:buChar char="ü"/>
              <a:defRPr/>
            </a:pPr>
            <a:endParaRPr lang="fa-IR" sz="1600" dirty="0" smtClean="0">
              <a:solidFill>
                <a:srgbClr val="0070C0"/>
              </a:solidFill>
              <a:latin typeface="+mj-lt"/>
              <a:ea typeface="Majalla U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4"/>
            </a:pPr>
            <a:r>
              <a:rPr lang="en-US" sz="4000" b="1" dirty="0" smtClean="0">
                <a:solidFill>
                  <a:srgbClr val="002060"/>
                </a:solidFill>
              </a:rPr>
              <a:t>Strategy Implementation &amp; Control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82069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Marketing Decision Support Systems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company-developed database used to analyze company's performance &amp; control marketing activities.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It includes standardized marketing research reports, sales &amp; cost data, product-line sales, advertising data, &amp; price information. </a:t>
            </a:r>
            <a:endParaRPr lang="en-US" sz="1050" dirty="0">
              <a:solidFill>
                <a:srgbClr val="7030A0"/>
              </a:solidFill>
              <a:latin typeface="+mj-lt"/>
              <a:ea typeface="Majalla UI"/>
              <a:cs typeface="Times New Roman" pitchFamily="18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7030A0"/>
                </a:solidFill>
                <a:latin typeface="+mj-lt"/>
                <a:ea typeface="Majalla UI"/>
                <a:cs typeface="Times New Roman" pitchFamily="18" charset="0"/>
              </a:rPr>
              <a:t>This info is then organized to correspond to specific units of analysis—market segments, geographic locations, particular vendors—to be used for various decisions from reordering inventory to launching new products.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marL="742950" indent="-742950" algn="ctr">
              <a:buFont typeface="+mj-lt"/>
              <a:buAutoNum type="alphaUcPeriod" startAt="4"/>
            </a:pPr>
            <a:r>
              <a:rPr lang="en-US" sz="4000" b="1" dirty="0" smtClean="0">
                <a:solidFill>
                  <a:srgbClr val="002060"/>
                </a:solidFill>
              </a:rPr>
              <a:t>Strategy Implementation &amp; Control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45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1585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As an industry, marketing research has experienced an unparalleled growth in recent years, attributed to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Post-sales customer satisfaction studies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—claiming one-third of research company revenues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Retail driven product scanning systems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—claiming an additional one-third of all revenues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Database development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for long-term brand management, &amp;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International research studies </a:t>
            </a:r>
            <a:endParaRPr lang="en-US" sz="1600" u="sng" dirty="0" smtClean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itchFamily="18" charset="0"/>
              <a:buChar char="ü"/>
              <a:defRPr/>
            </a:pPr>
            <a:endParaRPr lang="en-US" sz="13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21391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Types of Marketing Research Firms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Internal or external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 or standardized </a:t>
            </a:r>
          </a:p>
          <a:p>
            <a:pPr marL="736600" lvl="1" indent="-3429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Brokers or facilitators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055"/>
            <a:ext cx="8229600" cy="3816201"/>
          </a:xfrm>
        </p:spPr>
        <p:txBody>
          <a:bodyPr/>
          <a:lstStyle/>
          <a:p>
            <a:pPr marL="369887" indent="-342900" algn="just">
              <a:buFont typeface="Calibri" pitchFamily="34" charset="0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Internal or External Marketing Research</a:t>
            </a:r>
          </a:p>
          <a:p>
            <a:pPr marL="369887" indent="-342900"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Internal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 providers are normally organizational units that reside within a company. </a:t>
            </a:r>
          </a:p>
          <a:p>
            <a:pPr lvl="8" algn="just">
              <a:defRPr/>
            </a:pPr>
            <a:endParaRPr lang="en-US" sz="11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69887" indent="-342900" algn="just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69887" indent="-342900" algn="just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69887" indent="-342900"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Benefits of having internal marketing research department; 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Research method consistency, 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Shared info across the company, 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Minimized spending on research, &amp;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Ability to produce actionable research results </a:t>
            </a:r>
          </a:p>
          <a:p>
            <a:pPr lvl="2" algn="just">
              <a:buFont typeface="WingDings" pitchFamily="18" charset="0"/>
              <a:buChar char="ü"/>
              <a:defRPr/>
            </a:pPr>
            <a:endParaRPr lang="en-US" sz="1300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2079104"/>
            <a:ext cx="8363272" cy="2286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The common denominator associated with each criterion is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Uncertainty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Consumer behavior is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unpredictable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800" b="1" dirty="0" smtClean="0">
              <a:solidFill>
                <a:srgbClr val="FF0000"/>
              </a:solidFill>
              <a:latin typeface="+mj-lt"/>
              <a:ea typeface="Majalla UI"/>
              <a:cs typeface="Majalla UI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To reduce that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Marketing managers must have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accurate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relevant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timely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information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Value of Marketing Research Information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1902"/>
          </a:xfrm>
        </p:spPr>
        <p:txBody>
          <a:bodyPr/>
          <a:lstStyle/>
          <a:p>
            <a:pPr marL="368300" indent="-342900"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External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9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sources of marketing research, usually referred to as marketing research suppliers, perform all aspects of the research, including study design, questionnaire production, interviewing, data analysis, &amp; report preparation. </a:t>
            </a:r>
          </a:p>
          <a:p>
            <a:pPr marL="368300" indent="-342900" algn="just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68300" indent="-342900"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Benefits of using external marketing research providers; 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can be more objective &amp; less subject to company politics &amp; regulations than internal marketing department. 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Many external suppliers provide specialized talent that, for the same cost, internal suppliers could not provide. </a:t>
            </a:r>
          </a:p>
          <a:p>
            <a:pPr lvl="2" algn="just">
              <a:buFont typeface="Calibri" pitchFamily="34" charset="0"/>
              <a:buAutoNum type="arabicPeriod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Companies can choose external suppliers on a study-by-study basis &amp; thus gain greater flexibility in scheduling studies as well as match specific project requirements to the talents of specific research firms.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411"/>
            <a:ext cx="8229600" cy="3887837"/>
          </a:xfrm>
        </p:spPr>
        <p:txBody>
          <a:bodyPr/>
          <a:lstStyle/>
          <a:p>
            <a:pPr marL="369887" indent="-342900" algn="just">
              <a:buFont typeface="Calibri" pitchFamily="34" charset="0"/>
              <a:buAutoNum type="arabicPeriod" startAt="2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Customized or Standardized Marketing Research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Customized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 firms provide specialized, highly tailored services to the client,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concentrate their research activities on one specific area such as brand-name testing, test marketing, or new-product development. </a:t>
            </a:r>
          </a:p>
          <a:p>
            <a:pPr algn="just">
              <a:defRPr/>
            </a:pP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Standardized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 firms provide more general services.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follow a more common approach in research design so that the results of a study conducted for one client can be compared to norms established by studies done for other clients. </a:t>
            </a:r>
          </a:p>
          <a:p>
            <a:pPr algn="just">
              <a:defRPr/>
            </a:pP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typical example of Standardized research activities is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syndicated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business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services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include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purchase diary panels, audits, and advertising recall data made or developed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from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common data pool or database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For example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Database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established through retail optical scanner methods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This database, available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from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ACNielsen, tracks the retail sales of thousands of brand-name products.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These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data can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customized for a variety of industries (snack foods, over-the-counter drugs, etc.)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indicate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purchase profiles and volume sales in a given industry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726085"/>
          </a:xfrm>
        </p:spPr>
        <p:txBody>
          <a:bodyPr/>
          <a:lstStyle/>
          <a:p>
            <a:pPr marL="369887" indent="-342900" algn="just">
              <a:buFont typeface="Calibri" pitchFamily="34" charset="0"/>
              <a:buAutoNum type="arabicPeriod" startAt="3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Brokers or Facilitators Marketing Research </a:t>
            </a:r>
          </a:p>
          <a:p>
            <a:pPr marL="369887" indent="-342900"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Broker services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provide the ancillary tasks that complement many marketing research studies.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For example, marketing research suppliers &amp; clients who do not have the resource for data entry, tabulation, or analysis will typically use a broker service to facilitate the data management process. </a:t>
            </a:r>
          </a:p>
          <a:p>
            <a:pPr lvl="8" algn="just">
              <a:defRPr/>
            </a:pPr>
            <a:endParaRPr lang="en-US" sz="1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For Example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P-Shat Inc.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marketing research broker service that performs only three functions: data entry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data tabulation, and statistical analysis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2060352"/>
            <a:ext cx="8229600" cy="37449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Facilitating agencies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or businesses, like advertising agencies, field services, or independent consultants, that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perform marketing research functions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as a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complement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to a broader marketing research project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endParaRPr lang="en-US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/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For example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Advertising agencies are in the business of designing, implementing, &amp; evaluating advertising campaigns for individual clients.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use their own research services to guide the development of campaign &amp; test for effectiveness.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ad agency provides marketing research to facilitate the ad campaign process.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54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Changing Skills for a Changing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Industry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Basic Fundamental Business Skills 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Communication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skills (verbal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and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written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), 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Interpersonal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skills (ability to work with others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Statistical skills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Specific Skills in the Position 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ability to understand and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interpret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secondary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data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Presentation skills 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Foreign-language competency 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Negotiation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skills,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and </a:t>
            </a:r>
          </a:p>
          <a:p>
            <a:pPr marL="1398587" lvl="3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Computer proficiency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Industry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55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1411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Five Major Trends in Marketing Research </a:t>
            </a:r>
          </a:p>
          <a:p>
            <a:pPr marL="850900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An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increased emphasis on secondary data collection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methods </a:t>
            </a:r>
          </a:p>
          <a:p>
            <a:pPr marL="850900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Movement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toward technology-related data management (op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tical scanning data, 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database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technology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) </a:t>
            </a:r>
          </a:p>
          <a:p>
            <a:pPr marL="850900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An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increased use of computers for information acquisition and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retrieval </a:t>
            </a:r>
          </a:p>
          <a:p>
            <a:pPr marL="850900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A broader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international client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base </a:t>
            </a:r>
          </a:p>
          <a:p>
            <a:pPr marL="850900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Movement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away from pure data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analysis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and toward a data interpretation/information management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environment 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049710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Emerging Trends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940223"/>
            <a:ext cx="8229600" cy="163279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11500" b="1" dirty="0" smtClean="0">
                <a:solidFill>
                  <a:srgbClr val="002060"/>
                </a:solidFill>
                <a:latin typeface="Freestyle Script" pitchFamily="66" charset="0"/>
                <a:ea typeface="Majalla UI"/>
                <a:cs typeface="Majalla UI"/>
              </a:rPr>
              <a:t>The End </a:t>
            </a:r>
            <a:endParaRPr lang="fa-IR" sz="11500" b="1" dirty="0" smtClean="0">
              <a:solidFill>
                <a:srgbClr val="002060"/>
              </a:solidFill>
              <a:latin typeface="Freestyle Script" pitchFamily="66" charset="0"/>
              <a:ea typeface="Majalla U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55780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Majalla UI"/>
                <a:cs typeface="Times New Roman" pitchFamily="18" charset="0"/>
              </a:rPr>
              <a:t>The Role of Marketing Research within the Marketing System</a:t>
            </a:r>
            <a:endParaRPr lang="en-US" sz="20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Value of Marketing Research Information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424936" cy="419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solidFill>
                  <a:srgbClr val="002060"/>
                </a:solidFill>
                <a:latin typeface="+mj-lt"/>
              </a:rPr>
              <a:pPr>
                <a:defRPr/>
              </a:pPr>
              <a:t>6</a:t>
            </a:fld>
            <a:endParaRPr lang="en-US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7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4441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ea typeface="Majalla UI"/>
                <a:cs typeface="Times New Roman" pitchFamily="18" charset="0"/>
              </a:rPr>
              <a:t>Marketing managers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focus on getting the right goods and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services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the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right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people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at the right place and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time,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with the right price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through the use of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right blend of promotional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techniques</a:t>
            </a:r>
          </a:p>
          <a:p>
            <a:pPr marL="2653030" lvl="8" indent="-457200">
              <a:buFont typeface="+mj-lt"/>
              <a:buAutoNum type="arabicPeriod"/>
            </a:pPr>
            <a:endParaRPr lang="en-US" sz="800" b="1" dirty="0" smtClean="0">
              <a:solidFill>
                <a:srgbClr val="7030A0"/>
              </a:solidFill>
              <a:latin typeface="+mj-lt"/>
              <a:ea typeface="Majalla UI"/>
              <a:cs typeface="Times New Roman" pitchFamily="18" charset="0"/>
            </a:endParaRPr>
          </a:p>
          <a:p>
            <a:pPr lvl="2">
              <a:buFont typeface="WingDings" pitchFamily="18" charset="0"/>
              <a:buChar char="ü"/>
            </a:pPr>
            <a:endParaRPr lang="en-US" sz="1300" dirty="0" smtClean="0">
              <a:solidFill>
                <a:srgbClr val="0070C0"/>
              </a:solidFill>
              <a:latin typeface="+mj-lt"/>
            </a:endParaRPr>
          </a:p>
          <a:p>
            <a:pPr lvl="2">
              <a:buFont typeface="WingDings" pitchFamily="18" charset="0"/>
              <a:buChar char="ü"/>
            </a:pPr>
            <a:endParaRPr lang="fa-IR" sz="1300" dirty="0" smtClean="0">
              <a:solidFill>
                <a:srgbClr val="002060"/>
              </a:solidFill>
              <a:latin typeface="+mj-lt"/>
              <a:ea typeface="Majalla U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CRM &amp; 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7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44416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Majalla UI"/>
                <a:cs typeface="Majalla UI"/>
              </a:rPr>
              <a:t>Relationship Marketing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build long-term relationships with customers by offering value &amp; providing customer satisfaction.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is rewarded with repeat sales, increases in sales &amp; market share, &amp; profits. </a:t>
            </a:r>
          </a:p>
          <a:p>
            <a:pPr lvl="2">
              <a:buFont typeface="WingDings" pitchFamily="18" charset="0"/>
              <a:buChar char="ü"/>
            </a:pPr>
            <a:endParaRPr lang="en-US" sz="1300" dirty="0" smtClean="0">
              <a:solidFill>
                <a:srgbClr val="0070C0"/>
              </a:solidFill>
              <a:latin typeface="+mj-lt"/>
            </a:endParaRPr>
          </a:p>
          <a:p>
            <a:pPr lvl="2">
              <a:buFont typeface="WingDings" pitchFamily="18" charset="0"/>
              <a:buChar char="ü"/>
            </a:pPr>
            <a:endParaRPr lang="fa-IR" sz="1300" dirty="0" smtClean="0">
              <a:solidFill>
                <a:srgbClr val="002060"/>
              </a:solidFill>
              <a:latin typeface="+mj-lt"/>
              <a:ea typeface="Majalla U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CRM &amp; 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8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725"/>
            <a:ext cx="8229600" cy="4608611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order to succeed in relationship marketing program, companies should activate in three main areas;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en-US" sz="22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1011237" lvl="2" indent="-342900" algn="just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Knowledge of the Market </a:t>
            </a:r>
          </a:p>
          <a:p>
            <a:pPr marL="341313" lvl="2" algn="just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company must have an obsession with understanding customer needs &amp; desires &amp; using that info to deliver satisfaction to customers. </a:t>
            </a:r>
          </a:p>
          <a:p>
            <a:pPr lvl="2" algn="just">
              <a:buFont typeface="Wingdings 2" pitchFamily="18" charset="2"/>
              <a:buNone/>
              <a:defRPr/>
            </a:pPr>
            <a:endParaRPr lang="en-US" sz="1300" dirty="0" smtClean="0">
              <a:solidFill>
                <a:srgbClr val="002060"/>
              </a:solidFill>
              <a:latin typeface="+mj-lt"/>
            </a:endParaRPr>
          </a:p>
          <a:p>
            <a:pPr marL="1011237" lvl="2" indent="-342900" algn="just"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Effective Training Program</a:t>
            </a:r>
          </a:p>
          <a:p>
            <a:pPr marL="341313" lvl="2" algn="just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Building excellence in relationships begins with the employee; it is critical then that the actions &amp; behaviors of employees be market oriented. </a:t>
            </a:r>
          </a:p>
          <a:p>
            <a:pPr lvl="2" algn="just">
              <a:buFont typeface="Wingdings 2" pitchFamily="18" charset="2"/>
              <a:buNone/>
              <a:defRPr/>
            </a:pPr>
            <a:endParaRPr lang="en-US" sz="13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10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CRM &amp; 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9CB-DEA8-4AA5-9693-1CFF301A0CD3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1425</TotalTime>
  <Words>3253</Words>
  <Application>Microsoft Office PowerPoint</Application>
  <PresentationFormat>On-screen Show (4:3)</PresentationFormat>
  <Paragraphs>408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Constantia</vt:lpstr>
      <vt:lpstr>Freestyle Script</vt:lpstr>
      <vt:lpstr>Lucida Calligraphy</vt:lpstr>
      <vt:lpstr>Majalla UI</vt:lpstr>
      <vt:lpstr>Times New Roman</vt:lpstr>
      <vt:lpstr>WingDings</vt:lpstr>
      <vt:lpstr>WingDings</vt:lpstr>
      <vt:lpstr>Wingdings 2</vt:lpstr>
      <vt:lpstr>Flow</vt:lpstr>
      <vt:lpstr>PowerPoint Presentation</vt:lpstr>
      <vt:lpstr>PowerPoint Presentation</vt:lpstr>
      <vt:lpstr>Value of Marketing Research Information </vt:lpstr>
      <vt:lpstr>Value of Marketing Research Information </vt:lpstr>
      <vt:lpstr>Value of Marketing Research Information </vt:lpstr>
      <vt:lpstr>Value of Marketing Research Information </vt:lpstr>
      <vt:lpstr>CRM &amp; the Marketing Research Process</vt:lpstr>
      <vt:lpstr>CRM &amp; the Marketing Research Process</vt:lpstr>
      <vt:lpstr>CRM &amp; the Marketing Research Process</vt:lpstr>
      <vt:lpstr>CRM &amp; the Marketing Research Process</vt:lpstr>
      <vt:lpstr>Customer Relationship Management</vt:lpstr>
      <vt:lpstr>Customer Relationship Management</vt:lpstr>
      <vt:lpstr>Customer Relationship Management</vt:lpstr>
      <vt:lpstr>Customer Relationship Management</vt:lpstr>
      <vt:lpstr>Customer Relationship Management</vt:lpstr>
      <vt:lpstr>Strategic Marketing Planning </vt:lpstr>
      <vt:lpstr>PowerPoint Presentation</vt:lpstr>
      <vt:lpstr>Marketing Situation Analysis </vt:lpstr>
      <vt:lpstr>Marketing Situation Analysis </vt:lpstr>
      <vt:lpstr>Marketing Situation Analysis </vt:lpstr>
      <vt:lpstr>Marketing Situation Analysis </vt:lpstr>
      <vt:lpstr>Marketing Strategy Design</vt:lpstr>
      <vt:lpstr>Marketing Strategy Design</vt:lpstr>
      <vt:lpstr>Marketing Strategy Design</vt:lpstr>
      <vt:lpstr>Marketing Strategy Design</vt:lpstr>
      <vt:lpstr>Marketing Strategy Design</vt:lpstr>
      <vt:lpstr>Marketing Strategy Design</vt:lpstr>
      <vt:lpstr>Marketing Strategy Design</vt:lpstr>
      <vt:lpstr>Marketing Strategy Design</vt:lpstr>
      <vt:lpstr>Marketing Program Development</vt:lpstr>
      <vt:lpstr>Marketing Program Development</vt:lpstr>
      <vt:lpstr>Marketing Program Development</vt:lpstr>
      <vt:lpstr>Marketing Program Development</vt:lpstr>
      <vt:lpstr>Marketing Program Development</vt:lpstr>
      <vt:lpstr>PowerPoint Presentation</vt:lpstr>
      <vt:lpstr>Marketing Program Development</vt:lpstr>
      <vt:lpstr>Marketing Program Development</vt:lpstr>
      <vt:lpstr>Marketing Program Development</vt:lpstr>
      <vt:lpstr>Marketing Program Development</vt:lpstr>
      <vt:lpstr>Marketing Program Development</vt:lpstr>
      <vt:lpstr>Marketing Program Development</vt:lpstr>
      <vt:lpstr>Strategy Implementation &amp; Control </vt:lpstr>
      <vt:lpstr>Strategy Implementation &amp; Control </vt:lpstr>
      <vt:lpstr>Strategy Implementation &amp; Control </vt:lpstr>
      <vt:lpstr>Strategy Implementation &amp; Control </vt:lpstr>
      <vt:lpstr>The Marketing Research Industry </vt:lpstr>
      <vt:lpstr>PowerPoint Presentation</vt:lpstr>
      <vt:lpstr>The Marketing Research Industry </vt:lpstr>
      <vt:lpstr>The Marketing Research Industry </vt:lpstr>
      <vt:lpstr>The Marketing Research Industry </vt:lpstr>
      <vt:lpstr>The Marketing Research Industry </vt:lpstr>
      <vt:lpstr>The Marketing Research Industry </vt:lpstr>
      <vt:lpstr>The Marketing Research Industry </vt:lpstr>
      <vt:lpstr>The Marketing Research Industry </vt:lpstr>
      <vt:lpstr>The Marketing Research Industry </vt:lpstr>
      <vt:lpstr>Emerging Trends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Support Systems  In the 21st Century   by  Goerge M. Marakas</dc:title>
  <dc:creator>mohammadnejad</dc:creator>
  <cp:lastModifiedBy>PAM</cp:lastModifiedBy>
  <cp:revision>239</cp:revision>
  <dcterms:created xsi:type="dcterms:W3CDTF">2010-10-16T14:39:45Z</dcterms:created>
  <dcterms:modified xsi:type="dcterms:W3CDTF">2020-09-01T11:21:35Z</dcterms:modified>
</cp:coreProperties>
</file>