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sldIdLst>
    <p:sldId id="356" r:id="rId2"/>
    <p:sldId id="355" r:id="rId3"/>
    <p:sldId id="293" r:id="rId4"/>
    <p:sldId id="342" r:id="rId5"/>
    <p:sldId id="294" r:id="rId6"/>
    <p:sldId id="295" r:id="rId7"/>
    <p:sldId id="296" r:id="rId8"/>
    <p:sldId id="343" r:id="rId9"/>
    <p:sldId id="297" r:id="rId10"/>
    <p:sldId id="344" r:id="rId11"/>
    <p:sldId id="298" r:id="rId12"/>
    <p:sldId id="299" r:id="rId13"/>
    <p:sldId id="357" r:id="rId14"/>
    <p:sldId id="300" r:id="rId15"/>
    <p:sldId id="358" r:id="rId16"/>
    <p:sldId id="345" r:id="rId17"/>
    <p:sldId id="301" r:id="rId18"/>
    <p:sldId id="346" r:id="rId19"/>
    <p:sldId id="364" r:id="rId20"/>
    <p:sldId id="302" r:id="rId21"/>
    <p:sldId id="359" r:id="rId22"/>
    <p:sldId id="347" r:id="rId23"/>
    <p:sldId id="303" r:id="rId24"/>
    <p:sldId id="365" r:id="rId25"/>
    <p:sldId id="366" r:id="rId26"/>
    <p:sldId id="304" r:id="rId27"/>
    <p:sldId id="367" r:id="rId28"/>
    <p:sldId id="348" r:id="rId29"/>
    <p:sldId id="368" r:id="rId30"/>
    <p:sldId id="305" r:id="rId31"/>
    <p:sldId id="369" r:id="rId32"/>
    <p:sldId id="306" r:id="rId33"/>
    <p:sldId id="349" r:id="rId34"/>
    <p:sldId id="307" r:id="rId35"/>
    <p:sldId id="308" r:id="rId36"/>
    <p:sldId id="309" r:id="rId37"/>
    <p:sldId id="370" r:id="rId38"/>
    <p:sldId id="310" r:id="rId39"/>
    <p:sldId id="360" r:id="rId40"/>
    <p:sldId id="311" r:id="rId41"/>
    <p:sldId id="331" r:id="rId42"/>
    <p:sldId id="312" r:id="rId43"/>
    <p:sldId id="371" r:id="rId44"/>
    <p:sldId id="353" r:id="rId45"/>
    <p:sldId id="332" r:id="rId46"/>
    <p:sldId id="313" r:id="rId47"/>
    <p:sldId id="363" r:id="rId48"/>
    <p:sldId id="333" r:id="rId49"/>
    <p:sldId id="372" r:id="rId50"/>
    <p:sldId id="361" r:id="rId51"/>
    <p:sldId id="362" r:id="rId52"/>
    <p:sldId id="291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36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053463-9AAE-4F9A-B5F8-DCE919774C11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021D91-C5CB-4183-953E-95247CF6DF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996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482E0-EEFE-492F-8ADF-0F0AA17F0891}" type="datetime1">
              <a:rPr lang="en-US" smtClean="0"/>
              <a:pPr/>
              <a:t>10/7/2019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4831-CF45-4FEE-8FBA-9BC24C72F256}" type="datetime1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0128-4352-4A69-AA5D-4D75E500CFBF}" type="datetime1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D6DCA-47EB-4506-BE15-69BCADFCC61A}" type="datetime1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5ACE-62FA-4867-87B5-CDC0FAE69303}" type="datetime1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D51D8-D1DA-4CFA-A5DC-43718EE5F71D}" type="datetime1">
              <a:rPr lang="en-US" smtClean="0"/>
              <a:pPr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F8285-679D-48C8-9304-8A43515D3D2F}" type="datetime1">
              <a:rPr lang="en-US" smtClean="0"/>
              <a:pPr/>
              <a:t>10/7/2019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A3B02-94E7-4803-A952-A23574C9530B}" type="datetime1">
              <a:rPr lang="en-US" smtClean="0"/>
              <a:pPr/>
              <a:t>10/7/2019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18A6-D13E-44A0-BFCD-2A7997783AA2}" type="datetime1">
              <a:rPr lang="en-US" smtClean="0"/>
              <a:pPr/>
              <a:t>10/7/2019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04482-F454-4F00-A37C-C48B711872A8}" type="datetime1">
              <a:rPr lang="en-US" smtClean="0"/>
              <a:pPr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EB18-77F9-4BBF-992E-C84862DCC0BA}" type="datetime1">
              <a:rPr lang="en-US" smtClean="0"/>
              <a:pPr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C384F24-9843-4FFE-A06E-5D0DE5713C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FF2666-2F0F-405F-AF88-4311E4D5D478}" type="datetime1">
              <a:rPr lang="en-US" smtClean="0"/>
              <a:pPr/>
              <a:t>10/7/2019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C384F24-9843-4FFE-A06E-5D0DE5713CD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052514"/>
            <a:ext cx="4300250" cy="5576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7761" y="5257800"/>
            <a:ext cx="4038600" cy="80021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j-lt"/>
              </a:rPr>
              <a:t>Instructor </a:t>
            </a:r>
          </a:p>
          <a:p>
            <a:pPr algn="ctr"/>
            <a:r>
              <a:rPr lang="en-US" sz="2800" b="1" dirty="0" smtClean="0">
                <a:latin typeface="+mj-lt"/>
              </a:rPr>
              <a:t>Morteza Maleki, </a:t>
            </a:r>
            <a:r>
              <a:rPr lang="en-US" b="1" dirty="0" smtClean="0">
                <a:latin typeface="+mj-lt"/>
              </a:rPr>
              <a:t>PhD</a:t>
            </a:r>
            <a:endParaRPr lang="en-US" sz="2800" b="1" dirty="0">
              <a:latin typeface="+mj-lt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2043112" cy="184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2" y="3290887"/>
            <a:ext cx="1690688" cy="1811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395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0386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000" dirty="0">
                <a:solidFill>
                  <a:srgbClr val="FF0000"/>
                </a:solidFill>
                <a:latin typeface="+mj-lt"/>
              </a:rPr>
              <a:t>OBSERVATIONAL RESEARCH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Researchers can gather fresh data by </a:t>
            </a:r>
            <a:r>
              <a:rPr lang="en-US" sz="20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observing the relevant actors</a:t>
            </a: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&amp; </a:t>
            </a:r>
            <a:r>
              <a:rPr lang="en-US" sz="20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settings</a:t>
            </a: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, unobtrusively observing as they shop or as they consume products. </a:t>
            </a:r>
            <a:endParaRPr lang="en-US" sz="20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lvl="5" algn="just">
              <a:buFont typeface="Wingdings" panose="05000000000000000000" pitchFamily="2" charset="2"/>
              <a:buChar char="ü"/>
            </a:pPr>
            <a:endParaRPr lang="en-US" sz="16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Sometimes, they equip consumers with pagers &amp; instruct them to write down what they’re doing whenever prompted, or they hold informal interviewed sessions at a café or bar. </a:t>
            </a:r>
            <a:endParaRPr lang="en-US" sz="20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lvl="7" algn="just">
              <a:buFont typeface="Wingdings" panose="05000000000000000000" pitchFamily="2" charset="2"/>
              <a:buChar char="ü"/>
            </a:pPr>
            <a:endParaRPr lang="en-US" sz="14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Photographs</a:t>
            </a: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can also provide a wealth of detailed info. </a:t>
            </a:r>
          </a:p>
          <a:p>
            <a:pPr>
              <a:buFont typeface="Wingdings" pitchFamily="2" charset="2"/>
              <a:buChar char="ü"/>
            </a:pPr>
            <a:endParaRPr lang="en-US" sz="1800" dirty="0">
              <a:latin typeface="+mj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972312"/>
            <a:ext cx="8839200" cy="70408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The Marketing Research Process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41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244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ETHNOGRAPHIC RESEARCH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It is a particular observational research approach that uses concepts &amp; tools from anthropology and other social science disciplines to provide deep understanding of how people live or work.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The goal is to immerse the researcher into consumer’s lives to uncover unarticulated desires that might not surface to any other form of research. </a:t>
            </a:r>
          </a:p>
          <a:p>
            <a:pPr marL="0" indent="0" algn="just">
              <a:buNone/>
            </a:pPr>
            <a:endParaRPr lang="en-US" sz="20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Ethnographic 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research is </a:t>
            </a:r>
            <a:r>
              <a:rPr lang="en-US" sz="20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not 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limited to </a:t>
            </a:r>
            <a:r>
              <a:rPr lang="en-US" sz="20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consumer companies 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in developed markets.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GE’s ethnographic study into plastic industry is the case in industrial markets using this approach. </a:t>
            </a:r>
            <a:endParaRPr lang="en-US" sz="1800" dirty="0">
              <a:solidFill>
                <a:srgbClr val="7030A0"/>
              </a:solidFill>
              <a:latin typeface="+mj-lt"/>
              <a:cs typeface="Times New Roman" pitchFamily="18" charset="0"/>
            </a:endParaRP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It is particularly useful in </a:t>
            </a:r>
            <a:r>
              <a:rPr lang="en-US" sz="18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developing markets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especially far-flung 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areas, where companies do not know consumers as well.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972312"/>
            <a:ext cx="8839200" cy="70408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The Marketing Research Process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8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72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FOCUS GROUP RESEARCH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A </a:t>
            </a: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focus group</a:t>
            </a:r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is a gathering of six to ten people who are invited to spend a few hours with a skilled moderator in order to discuss a product, service, organization, or any other marketing entity. 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en-US" sz="12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The </a:t>
            </a: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moderator</a:t>
            </a:r>
            <a:r>
              <a:rPr lang="en-US" sz="20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needs to be objective, knowledgeable, &amp; skilled in group dynamics. 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en-US" sz="12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Participants are normally offered some gifts or incentives for attending the meeting; the meeting is typically held in pleasant surroundings, &amp; refreshments are served.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972312"/>
            <a:ext cx="8839200" cy="70408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The Marketing Research Process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8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657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FOCUS GROUP RESEARCH (con…)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The moderator usually starts with a broad question &amp; then helps the group move through various aspects of the entity being discussed, encouraging free &amp; easy discussion. </a:t>
            </a:r>
            <a:endParaRPr lang="en-US" sz="20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endParaRPr lang="en-US" sz="20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The key role of the moderator is to keep the discussion “focused” on the relevant theme while allowing deep feelings &amp; thoughts to emerge through the group dynamics. </a:t>
            </a:r>
            <a:endParaRPr lang="en-US" sz="1800" dirty="0" smtClean="0">
              <a:solidFill>
                <a:srgbClr val="7030A0"/>
              </a:solidFill>
              <a:latin typeface="+mj-lt"/>
              <a:cs typeface="Times New Roman" pitchFamily="18" charset="0"/>
            </a:endParaRPr>
          </a:p>
          <a:p>
            <a:pPr lvl="2" algn="just">
              <a:buFont typeface="Wingdings" panose="05000000000000000000" pitchFamily="2" charset="2"/>
              <a:buChar char="ü"/>
            </a:pPr>
            <a:endParaRPr lang="en-US" sz="1800" dirty="0" smtClean="0">
              <a:solidFill>
                <a:srgbClr val="7030A0"/>
              </a:solidFill>
              <a:latin typeface="+mj-lt"/>
              <a:cs typeface="Times New Roman" pitchFamily="18" charset="0"/>
            </a:endParaRP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Transcripts prepared from recordings are subsequently analyzed to understand consumer beliefs, attitudes, &amp; behavior.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972312"/>
            <a:ext cx="8839200" cy="70408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The Marketing Research Process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657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SURVEY RESEARCH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Surveys are best suited for 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descriptive</a:t>
            </a:r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research</a:t>
            </a:r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. 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en-US" sz="700" dirty="0" smtClean="0">
              <a:solidFill>
                <a:srgbClr val="0070C0"/>
              </a:solidFill>
              <a:latin typeface="+mj-lt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endParaRPr lang="en-US" sz="20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Companies 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undertake surveys to learn about people knowledge, beliefs, preferences, &amp; satisfaction. 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en-US" sz="7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endParaRPr lang="en-US" sz="20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It 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requires development of a survey instrument, usually questionnaire, which the respondents are asked to fill up.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972312"/>
            <a:ext cx="8839200" cy="70408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The Marketing Research Process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8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0442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BEHAVIORAL DATA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Customers’ actual purchases reflect preferences &amp; are normally more reliable than memory-based statements made in surveys. 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en-US" sz="7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endParaRPr lang="en-US" sz="20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Observations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have shown that many </a:t>
            </a:r>
            <a:r>
              <a:rPr lang="en-US" sz="20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high-income 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group customers do not buy expensive consumer goods, while some </a:t>
            </a:r>
            <a:r>
              <a:rPr lang="en-US" sz="20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low-level 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income consumers end up buying expensive products, contrary to their stated preferences in the surveys. 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en-U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972312"/>
            <a:ext cx="8839200" cy="70408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The Marketing Research Process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95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EXPERIMENTAL 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RESEARCH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The most scientifically valid research </a:t>
            </a:r>
            <a:endParaRPr lang="en-US" sz="20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lvl="2" algn="just">
              <a:buFont typeface="Wingdings" panose="05000000000000000000" pitchFamily="2" charset="2"/>
              <a:buChar char="ü"/>
            </a:pPr>
            <a:endParaRPr lang="en-US" sz="9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Its purpose is to capture cause-&amp;-effect relationships by eliminating competing explanations of the observed findings. </a:t>
            </a:r>
            <a:endParaRPr lang="en-US" sz="20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lvl="2" algn="just">
              <a:buFont typeface="Wingdings" panose="05000000000000000000" pitchFamily="2" charset="2"/>
              <a:buChar char="ü"/>
            </a:pPr>
            <a:endParaRPr lang="en-US" sz="9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To the extent that the design &amp; execution of the experiment eliminate alternative hypotheses that might explain the results, research &amp; marketing managers can have confidence in the conclusions. </a:t>
            </a:r>
            <a:endParaRPr lang="en-US" sz="20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lvl="2" algn="just">
              <a:buFont typeface="Wingdings" panose="05000000000000000000" pitchFamily="2" charset="2"/>
              <a:buChar char="ü"/>
            </a:pPr>
            <a:endParaRPr lang="en-US" sz="9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Experiments call for selecting matched groups of subjects, subjecting them to different treatments, controlling the extraneous variables, &amp; checking whether the observed response differences are statistically significant.  </a:t>
            </a:r>
          </a:p>
          <a:p>
            <a:endParaRPr lang="en-US" sz="2000" dirty="0">
              <a:latin typeface="+mj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972312"/>
            <a:ext cx="8839200" cy="70408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The Marketing Research Process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2971800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 startAt="3"/>
            </a:pPr>
            <a:r>
              <a:rPr lang="en-US" sz="2200" dirty="0" smtClean="0">
                <a:solidFill>
                  <a:srgbClr val="C00000"/>
                </a:solidFill>
                <a:latin typeface="+mj-lt"/>
              </a:rPr>
              <a:t>Research Instrument </a:t>
            </a:r>
          </a:p>
          <a:p>
            <a:pPr marL="0" indent="0" algn="just">
              <a:buNone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Marketing researchers have a choice of three main research instruments in collecting primary data; </a:t>
            </a:r>
          </a:p>
          <a:p>
            <a:pPr marL="1124712" lvl="2" indent="-457200" algn="just">
              <a:buFont typeface="+mj-lt"/>
              <a:buAutoNum type="arabicPeriod"/>
            </a:pPr>
            <a:r>
              <a:rPr lang="en-US" sz="20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Questionnaires </a:t>
            </a:r>
          </a:p>
          <a:p>
            <a:pPr marL="1124712" lvl="2" indent="-457200" algn="just">
              <a:buFont typeface="+mj-lt"/>
              <a:buAutoNum type="arabicPeriod"/>
            </a:pPr>
            <a:r>
              <a:rPr lang="en-US" sz="20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Qualitative Measures, &amp;</a:t>
            </a:r>
          </a:p>
          <a:p>
            <a:pPr marL="1124712" lvl="2" indent="-457200" algn="just">
              <a:buFont typeface="+mj-lt"/>
              <a:buAutoNum type="arabicPeriod"/>
            </a:pPr>
            <a:r>
              <a:rPr lang="en-US" sz="20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Technological Devices </a:t>
            </a:r>
          </a:p>
          <a:p>
            <a:pPr lvl="1" algn="just">
              <a:buFont typeface="Wingdings" pitchFamily="2" charset="2"/>
              <a:buChar char="ü"/>
            </a:pPr>
            <a:endParaRPr lang="en-US" sz="2000" dirty="0" smtClean="0">
              <a:solidFill>
                <a:srgbClr val="0070C0"/>
              </a:solidFill>
              <a:latin typeface="Lucida Calligraphy" pitchFamily="66" charset="0"/>
            </a:endParaRPr>
          </a:p>
          <a:p>
            <a:pPr lvl="2" algn="just">
              <a:buFont typeface="Wingdings" pitchFamily="2" charset="2"/>
              <a:buChar char="ü"/>
            </a:pPr>
            <a:endParaRPr lang="en-US" sz="1600" dirty="0" smtClean="0">
              <a:solidFill>
                <a:srgbClr val="0070C0"/>
              </a:solidFill>
              <a:latin typeface="Lucida Calligraphy" pitchFamily="66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972312"/>
            <a:ext cx="8839200" cy="70408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The Marketing Research Process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8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0060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200" dirty="0">
                <a:solidFill>
                  <a:srgbClr val="FF0000"/>
                </a:solidFill>
                <a:latin typeface="+mj-lt"/>
              </a:rPr>
              <a:t>QUESTIONNAIRES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A </a:t>
            </a:r>
            <a:r>
              <a:rPr lang="en-US" sz="2000" dirty="0">
                <a:solidFill>
                  <a:srgbClr val="C00000"/>
                </a:solidFill>
                <a:latin typeface="+mj-lt"/>
              </a:rPr>
              <a:t>questionnaire</a:t>
            </a:r>
            <a:r>
              <a:rPr lang="en-US" sz="20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consists of a set of questions presented to respondents; because of its flexibility, it is by far the most common instrument used to collect primary data. </a:t>
            </a:r>
            <a:endParaRPr lang="en-US" sz="20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endParaRPr lang="en-US" sz="20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The form, wording, &amp; sequence of the question can all influence the response. </a:t>
            </a:r>
          </a:p>
          <a:p>
            <a:pPr lvl="2" algn="just">
              <a:buFont typeface="Wingdings" panose="05000000000000000000" pitchFamily="2" charset="2"/>
              <a:buChar char="ü"/>
            </a:pPr>
            <a:endParaRPr lang="en-US" sz="1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972312"/>
            <a:ext cx="8839200" cy="70408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The Marketing Research Process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35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0060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200" dirty="0">
                <a:solidFill>
                  <a:srgbClr val="FF0000"/>
                </a:solidFill>
                <a:latin typeface="+mj-lt"/>
              </a:rPr>
              <a:t>QUESTIONNAIRES </a:t>
            </a:r>
            <a:r>
              <a:rPr lang="en-US" sz="2200" dirty="0" smtClean="0">
                <a:solidFill>
                  <a:srgbClr val="FF0000"/>
                </a:solidFill>
                <a:latin typeface="+mj-lt"/>
              </a:rPr>
              <a:t>… </a:t>
            </a:r>
            <a:endParaRPr lang="en-US" sz="2200" dirty="0">
              <a:solidFill>
                <a:srgbClr val="FF0000"/>
              </a:solidFill>
              <a:latin typeface="+mj-lt"/>
            </a:endParaRPr>
          </a:p>
          <a:p>
            <a:pPr lvl="2" algn="just">
              <a:buFont typeface="Wingdings" panose="05000000000000000000" pitchFamily="2" charset="2"/>
              <a:buChar char="ü"/>
            </a:pPr>
            <a:endParaRPr lang="en-US" sz="1600" dirty="0">
              <a:solidFill>
                <a:srgbClr val="002060"/>
              </a:solidFill>
              <a:latin typeface="+mj-lt"/>
            </a:endParaRPr>
          </a:p>
          <a:p>
            <a:pPr marL="484632" indent="-457200" algn="just">
              <a:buFont typeface="+mj-lt"/>
              <a:buAutoNum type="arabicPeriod"/>
            </a:pPr>
            <a:r>
              <a:rPr lang="en-US" sz="2000" dirty="0">
                <a:solidFill>
                  <a:srgbClr val="FF0000"/>
                </a:solidFill>
                <a:latin typeface="+mj-lt"/>
              </a:rPr>
              <a:t>Closed-end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Questions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specify all the possible answers &amp; provide answers that are easier to interpret &amp; tabulate. </a:t>
            </a:r>
            <a:endParaRPr lang="en-US" sz="20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marL="484632" indent="-457200" algn="just">
              <a:buFont typeface="+mj-lt"/>
              <a:buAutoNum type="arabicPeriod"/>
            </a:pPr>
            <a:endParaRPr lang="en-US" sz="20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marL="484632" indent="-457200" algn="just">
              <a:buFont typeface="+mj-lt"/>
              <a:buAutoNum type="arabicPeriod"/>
            </a:pPr>
            <a:r>
              <a:rPr lang="en-US" sz="2000" dirty="0">
                <a:solidFill>
                  <a:srgbClr val="FF0000"/>
                </a:solidFill>
                <a:latin typeface="+mj-lt"/>
              </a:rPr>
              <a:t>Open-ended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Questions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allow respondents to answer in their own words &amp; often reveal more about how people think.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They are especially useful in exploratory research, where the researcher is looking for insight into how people think rather than measuring how many people think a certain way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.</a:t>
            </a:r>
            <a:endParaRPr lang="en-US" sz="1800" dirty="0">
              <a:solidFill>
                <a:srgbClr val="7030A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972312"/>
            <a:ext cx="8839200" cy="70408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The Marketing Research Process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48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62013"/>
            <a:ext cx="8077200" cy="386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876800"/>
            <a:ext cx="59055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284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886200"/>
          </a:xfrm>
        </p:spPr>
        <p:txBody>
          <a:bodyPr>
            <a:normAutofit/>
          </a:bodyPr>
          <a:lstStyle/>
          <a:p>
            <a:pPr marL="0" lvl="1" indent="0" algn="just">
              <a:buNone/>
            </a:pPr>
            <a:r>
              <a:rPr lang="en-US" sz="2200" dirty="0" smtClean="0">
                <a:solidFill>
                  <a:srgbClr val="FF0000"/>
                </a:solidFill>
                <a:latin typeface="+mj-lt"/>
              </a:rPr>
              <a:t>QUALITATIVE MEASURES </a:t>
            </a:r>
          </a:p>
          <a:p>
            <a:pPr marL="0" indent="0" algn="just">
              <a:buNone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Consumer actions do not always match their answers to survey questions. 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en-US" b="1" dirty="0" smtClean="0">
              <a:solidFill>
                <a:srgbClr val="FF0000"/>
              </a:solidFill>
              <a:latin typeface="+mj-lt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Qualitative 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R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esearch Techniques 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are relatively unstructured measurement approaches that permit a range of possible responses. </a:t>
            </a:r>
            <a:endParaRPr lang="en-US" sz="20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endParaRPr lang="en-US" sz="19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Due to the freedom afforded both researchers in their probes &amp; consumers in their responses, qualitative research can often be a useful first step in exploring consumers’ brand &amp; product perceptions.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972312"/>
            <a:ext cx="8839200" cy="70408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The Marketing Research Process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8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048000"/>
          </a:xfrm>
        </p:spPr>
        <p:txBody>
          <a:bodyPr>
            <a:normAutofit/>
          </a:bodyPr>
          <a:lstStyle/>
          <a:p>
            <a:pPr marL="0" lvl="1" indent="0" algn="just">
              <a:buNone/>
            </a:pP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Drawback of Qualitative Measures </a:t>
            </a:r>
          </a:p>
          <a:p>
            <a:pPr marL="850392" lvl="1" indent="-457200" algn="just">
              <a:buFont typeface="+mj-lt"/>
              <a:buAutoNum type="arabicPeriod"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Marketers must temper the in-depth insights that emerge with the fact that the samples are often very small &amp; may not necessarily </a:t>
            </a:r>
            <a:r>
              <a:rPr lang="en-US" sz="20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generalize</a:t>
            </a:r>
            <a:r>
              <a:rPr lang="en-US" sz="20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to boarder populations. </a:t>
            </a:r>
          </a:p>
          <a:p>
            <a:pPr marL="850392" lvl="1" indent="-457200" algn="just">
              <a:buFont typeface="+mj-lt"/>
              <a:buAutoNum type="arabicPeriod"/>
            </a:pPr>
            <a:endParaRPr lang="en-US" sz="20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marL="850392" lvl="1" indent="-457200" algn="just">
              <a:buFont typeface="+mj-lt"/>
              <a:buAutoNum type="arabicPeriod"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Different researchers examining the same qualitative results may draw very different conclusions. </a:t>
            </a:r>
          </a:p>
          <a:p>
            <a:pPr lvl="1" algn="just"/>
            <a:endParaRPr lang="en-US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972312"/>
            <a:ext cx="8839200" cy="70408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The Marketing Research Process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66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6245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200" dirty="0">
                <a:solidFill>
                  <a:srgbClr val="FF0000"/>
                </a:solidFill>
                <a:latin typeface="+mj-lt"/>
              </a:rPr>
              <a:t>TECHNOLOGICAL DEVICES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Technological devices are occasionally useful in marketing research. </a:t>
            </a:r>
            <a:endParaRPr lang="en-US" sz="20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lvl="2" algn="just">
              <a:buFont typeface="Wingdings" panose="05000000000000000000" pitchFamily="2" charset="2"/>
              <a:buChar char="ü"/>
            </a:pPr>
            <a:endParaRPr lang="en-US" sz="20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Technology has now advanced to such a degree that marketers can use devices such as skin sensors, brain wave scanners, &amp; full body scanners to get consumer responses. </a:t>
            </a:r>
          </a:p>
          <a:p>
            <a:pPr lvl="3" algn="just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For instance, TACODA, an advertising technology company, is studying the eye movements &amp; brain activity of web surfers to see which ad grabs their attention. </a:t>
            </a:r>
            <a:endParaRPr lang="en-US" sz="1800" dirty="0" smtClean="0">
              <a:solidFill>
                <a:srgbClr val="7030A0"/>
              </a:solidFill>
              <a:latin typeface="+mj-lt"/>
              <a:cs typeface="Times New Roman" pitchFamily="18" charset="0"/>
            </a:endParaRPr>
          </a:p>
          <a:p>
            <a:pPr lvl="3" algn="just">
              <a:buFont typeface="Wingdings" panose="05000000000000000000" pitchFamily="2" charset="2"/>
              <a:buChar char="ü"/>
            </a:pPr>
            <a:endParaRPr lang="en-US" sz="1800" dirty="0">
              <a:solidFill>
                <a:srgbClr val="7030A0"/>
              </a:solidFill>
              <a:latin typeface="+mj-lt"/>
              <a:cs typeface="Times New Roman" pitchFamily="18" charset="0"/>
            </a:endParaRP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Technology has replaced the diaries that participants in media surveys used to keep.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972312"/>
            <a:ext cx="8839200" cy="70408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The Marketing Research Process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0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53000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 startAt="4"/>
            </a:pPr>
            <a:r>
              <a:rPr lang="en-US" sz="2200" dirty="0" smtClean="0">
                <a:solidFill>
                  <a:srgbClr val="C00000"/>
                </a:solidFill>
                <a:latin typeface="+mj-lt"/>
              </a:rPr>
              <a:t>Sampling Design </a:t>
            </a:r>
          </a:p>
          <a:p>
            <a:pPr marL="0" indent="0" algn="just">
              <a:buNone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This calls for three decisions </a:t>
            </a:r>
          </a:p>
          <a:p>
            <a:pPr marL="1010412" lvl="2" indent="-342900" algn="just">
              <a:buFont typeface="+mj-lt"/>
              <a:buAutoNum type="arabicPeriod"/>
            </a:pPr>
            <a:endParaRPr lang="en-US" sz="2000" dirty="0" smtClean="0">
              <a:solidFill>
                <a:srgbClr val="FF0000"/>
              </a:solidFill>
              <a:latin typeface="+mj-lt"/>
            </a:endParaRPr>
          </a:p>
          <a:p>
            <a:pPr marL="1010412" lvl="2" indent="-342900" algn="just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Sampling 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unit; who should we survey?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Once they have determined the sampling unit, marketers must develop a sampling frame so that everyone in the target population has an equal or known chance of being sampled.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972312"/>
            <a:ext cx="8839200" cy="70408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The Marketing Research Process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8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53000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 startAt="4"/>
            </a:pPr>
            <a:r>
              <a:rPr lang="en-US" sz="2200" dirty="0" smtClean="0">
                <a:solidFill>
                  <a:srgbClr val="C00000"/>
                </a:solidFill>
                <a:latin typeface="+mj-lt"/>
              </a:rPr>
              <a:t>Sampling Design </a:t>
            </a:r>
          </a:p>
          <a:p>
            <a:pPr marL="0" indent="0" algn="just">
              <a:buNone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This calls for three 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decisions … </a:t>
            </a:r>
            <a:endParaRPr lang="en-US" sz="20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marL="1010412" lvl="2" indent="-342900" algn="just">
              <a:buFont typeface="+mj-lt"/>
              <a:buAutoNum type="arabicPeriod" startAt="2"/>
            </a:pPr>
            <a:endParaRPr lang="en-US" sz="2000" dirty="0" smtClean="0">
              <a:solidFill>
                <a:srgbClr val="FF0000"/>
              </a:solidFill>
              <a:latin typeface="+mj-lt"/>
            </a:endParaRPr>
          </a:p>
          <a:p>
            <a:pPr marL="1010412" lvl="2" indent="-342900" algn="just">
              <a:buFont typeface="+mj-lt"/>
              <a:buAutoNum type="arabicPeriod" startAt="2"/>
            </a:pP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Sample 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size; how many people should we survey?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Large samples give more reliable results, but it’s not necessary to sample the entire target population to achieve reliable results.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Samples of less than 1% of a population can often provide good reliability, with a credible sampling procedure.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972312"/>
            <a:ext cx="8839200" cy="70408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The Marketing Research Process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28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53000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 startAt="4"/>
            </a:pPr>
            <a:r>
              <a:rPr lang="en-US" sz="2200" dirty="0" smtClean="0">
                <a:solidFill>
                  <a:srgbClr val="C00000"/>
                </a:solidFill>
                <a:latin typeface="+mj-lt"/>
              </a:rPr>
              <a:t>Sampling Design </a:t>
            </a:r>
          </a:p>
          <a:p>
            <a:pPr marL="0" indent="0" algn="just">
              <a:buNone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This calls for three decisions 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…</a:t>
            </a:r>
            <a:endParaRPr lang="en-US" sz="20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marL="1010412" lvl="2" indent="-342900" algn="just">
              <a:buFont typeface="+mj-lt"/>
              <a:buAutoNum type="arabicPeriod" startAt="3"/>
            </a:pPr>
            <a:endParaRPr lang="en-US" sz="2000" b="1" dirty="0" smtClean="0">
              <a:solidFill>
                <a:srgbClr val="FF0000"/>
              </a:solidFill>
              <a:latin typeface="+mj-lt"/>
            </a:endParaRPr>
          </a:p>
          <a:p>
            <a:pPr marL="1010412" lvl="2" indent="-342900" algn="just">
              <a:buFont typeface="+mj-lt"/>
              <a:buAutoNum type="arabicPeriod" startAt="3"/>
            </a:pP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Sampling 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procedure; how should we choose the respondents?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600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Probability sampling </a:t>
            </a:r>
            <a:r>
              <a:rPr lang="en-US" sz="16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allows confidence limits to be calculated for sampling error &amp; makes the sample more representative.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When the cost or time to use probability sampling is too high, marketing researchers will take </a:t>
            </a:r>
            <a:r>
              <a:rPr lang="en-US" sz="1600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nonprobability sample</a:t>
            </a:r>
            <a:r>
              <a:rPr lang="en-US" sz="16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972312"/>
            <a:ext cx="8839200" cy="70408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The Marketing Research Process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88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229600" cy="4616152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 startAt="5"/>
            </a:pPr>
            <a:r>
              <a:rPr lang="en-US" sz="2200" dirty="0" smtClean="0">
                <a:solidFill>
                  <a:srgbClr val="C00000"/>
                </a:solidFill>
                <a:latin typeface="+mj-lt"/>
              </a:rPr>
              <a:t>Contact Methods </a:t>
            </a:r>
          </a:p>
          <a:p>
            <a:pPr marL="0" indent="0" algn="just">
              <a:buNone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Now the marketing researcher must decide how to contact the subjects: by </a:t>
            </a:r>
            <a:r>
              <a:rPr lang="en-US" sz="1800" u="sng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mail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, by </a:t>
            </a:r>
            <a:r>
              <a:rPr lang="en-US" sz="1800" u="sng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telephone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, in </a:t>
            </a:r>
            <a:r>
              <a:rPr lang="en-US" sz="1800" u="sng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person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, or </a:t>
            </a:r>
            <a:r>
              <a:rPr lang="en-US" sz="1800" u="sng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online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. </a:t>
            </a:r>
          </a:p>
          <a:p>
            <a:pPr lvl="2" algn="just">
              <a:buFont typeface="Wingdings" pitchFamily="2" charset="2"/>
              <a:buChar char="ü"/>
            </a:pPr>
            <a:endParaRPr lang="en-US" sz="1400" dirty="0" smtClean="0">
              <a:solidFill>
                <a:srgbClr val="0070C0"/>
              </a:solidFill>
              <a:latin typeface="+mj-lt"/>
            </a:endParaRPr>
          </a:p>
          <a:p>
            <a:pPr lvl="2" algn="just">
              <a:buFont typeface="Wingdings" pitchFamily="2" charset="2"/>
              <a:buChar char="ü"/>
            </a:pPr>
            <a:endParaRPr lang="en-US" sz="1400" dirty="0">
              <a:solidFill>
                <a:srgbClr val="0070C0"/>
              </a:solidFill>
              <a:latin typeface="Lucida Calligraphy" pitchFamily="66" charset="0"/>
            </a:endParaRPr>
          </a:p>
          <a:p>
            <a:pPr lvl="2" algn="just">
              <a:buFont typeface="Wingdings" pitchFamily="2" charset="2"/>
              <a:buChar char="ü"/>
            </a:pPr>
            <a:endParaRPr lang="en-US" sz="1400" dirty="0">
              <a:solidFill>
                <a:srgbClr val="0070C0"/>
              </a:solidFill>
              <a:latin typeface="Lucida Calligraphy" pitchFamily="66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972312"/>
            <a:ext cx="8839200" cy="70408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The Marketing Research Process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8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229600" cy="4616152"/>
          </a:xfrm>
        </p:spPr>
        <p:txBody>
          <a:bodyPr>
            <a:norm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MAIL 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QUESTIONNAIRE;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It is the best way to reach people who would not give personal interviews or whose responses might be biased or distorted by the interviewers. </a:t>
            </a:r>
            <a:endParaRPr lang="en-US" sz="18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endParaRPr lang="en-US" sz="11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It requires simple &amp; clearly worded questions. 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en-US" sz="11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The </a:t>
            </a:r>
            <a:r>
              <a:rPr lang="en-US" sz="18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response rate is usually low or slow. </a:t>
            </a:r>
          </a:p>
          <a:p>
            <a:pPr lvl="2" algn="just">
              <a:buFont typeface="Wingdings" pitchFamily="2" charset="2"/>
              <a:buChar char="ü"/>
            </a:pPr>
            <a:endParaRPr lang="en-US" sz="1400" dirty="0">
              <a:solidFill>
                <a:srgbClr val="0070C0"/>
              </a:solidFill>
              <a:latin typeface="+mj-lt"/>
            </a:endParaRPr>
          </a:p>
          <a:p>
            <a:pPr lvl="2" algn="just">
              <a:buFont typeface="Wingdings" pitchFamily="2" charset="2"/>
              <a:buChar char="ü"/>
            </a:pPr>
            <a:endParaRPr lang="en-US" sz="1400" dirty="0">
              <a:solidFill>
                <a:srgbClr val="0070C0"/>
              </a:solidFill>
              <a:latin typeface="Lucida Calligraphy" pitchFamily="66" charset="0"/>
            </a:endParaRPr>
          </a:p>
          <a:p>
            <a:pPr lvl="2" algn="just">
              <a:buFont typeface="Wingdings" pitchFamily="2" charset="2"/>
              <a:buChar char="ü"/>
            </a:pPr>
            <a:endParaRPr lang="en-US" sz="1400" dirty="0">
              <a:solidFill>
                <a:srgbClr val="0070C0"/>
              </a:solidFill>
              <a:latin typeface="Lucida Calligraphy" pitchFamily="66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972312"/>
            <a:ext cx="8839200" cy="70408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The Marketing Research Process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9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19600"/>
          </a:xfrm>
        </p:spPr>
        <p:txBody>
          <a:bodyPr>
            <a:normAutofit/>
          </a:bodyPr>
          <a:lstStyle/>
          <a:p>
            <a:pPr marL="342900" indent="-342900" algn="just">
              <a:buFont typeface="+mj-lt"/>
              <a:buAutoNum type="arabicPeriod" startAt="2"/>
            </a:pPr>
            <a:r>
              <a:rPr lang="en-US" sz="2000" dirty="0">
                <a:solidFill>
                  <a:srgbClr val="FF0000"/>
                </a:solidFill>
                <a:latin typeface="+mj-lt"/>
              </a:rPr>
              <a:t>TELEPHONE INTERVIEW;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It is the best method for gathering info quickly; the interviewer is also able to clarify questions if respondents do not understand them. </a:t>
            </a:r>
            <a:endParaRPr lang="en-US" sz="18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lvl="2" algn="just">
              <a:buFont typeface="Wingdings" panose="05000000000000000000" pitchFamily="2" charset="2"/>
              <a:buChar char="ü"/>
            </a:pPr>
            <a:endParaRPr lang="en-US" sz="18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The response rate is typically higher than in the case of mailed questionnaires. </a:t>
            </a:r>
            <a:endParaRPr lang="en-US" sz="18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lvl="2" algn="just">
              <a:buFont typeface="Wingdings" panose="05000000000000000000" pitchFamily="2" charset="2"/>
              <a:buChar char="ü"/>
            </a:pPr>
            <a:endParaRPr lang="en-US" sz="18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Yet, the interviews have to be short &amp; not too personal. </a:t>
            </a:r>
          </a:p>
          <a:p>
            <a:pPr lvl="2" algn="just"/>
            <a:endParaRPr lang="en-US" sz="13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972312"/>
            <a:ext cx="8839200" cy="70408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The Marketing Research Process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0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19600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 startAt="3"/>
            </a:pP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PERSONAL 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INTERVIEW;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It is the most versatile method; the interviewer can ask more questions &amp; record additional observations about the respondent, like dress &amp; body language. </a:t>
            </a:r>
            <a:endParaRPr lang="en-US" sz="18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lvl="2" algn="just">
              <a:buFont typeface="Wingdings" panose="05000000000000000000" pitchFamily="2" charset="2"/>
              <a:buChar char="ü"/>
            </a:pPr>
            <a:endParaRPr lang="en-US" sz="18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Yet, it is the most expensive method, subject to interviewer bias, &amp; requires more administrative planning &amp; supervision. </a:t>
            </a:r>
          </a:p>
          <a:p>
            <a:pPr>
              <a:buFont typeface="Wingdings" pitchFamily="2" charset="2"/>
              <a:buChar char="ü"/>
            </a:pPr>
            <a:endParaRPr lang="en-US" sz="1800" dirty="0">
              <a:latin typeface="+mj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972312"/>
            <a:ext cx="8839200" cy="70408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The Marketing Research Process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50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8862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It is the job of marketing researcher to produce insight into the customer’s attitudes &amp; buying behavior.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Marketing</a:t>
            </a:r>
            <a:r>
              <a:rPr lang="en-US" sz="18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Insights </a:t>
            </a:r>
            <a:r>
              <a:rPr lang="en-US" sz="18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provide diagnostic info about how &amp; why we observe certain effects in the market place, &amp; what that means to marketers. </a:t>
            </a:r>
            <a:endParaRPr lang="en-US" sz="1600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endParaRPr lang="en-US" sz="2000" b="1" dirty="0" smtClean="0">
              <a:solidFill>
                <a:srgbClr val="0070C0"/>
              </a:solidFill>
              <a:latin typeface="+mj-lt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endParaRPr lang="en-US" sz="2000" b="1" dirty="0">
              <a:solidFill>
                <a:srgbClr val="0070C0"/>
              </a:solidFill>
              <a:latin typeface="+mj-lt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endParaRPr lang="en-US" sz="2000" b="1" dirty="0">
              <a:solidFill>
                <a:srgbClr val="0070C0"/>
              </a:solidFill>
              <a:latin typeface="+mj-lt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MARKETING</a:t>
            </a:r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RESEARCH </a:t>
            </a:r>
            <a:r>
              <a:rPr lang="en-US" sz="18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is the systematic design, collection, analysis, &amp; reporting of data &amp; findings relevant to specific marketing situation facing the company. </a:t>
            </a:r>
          </a:p>
          <a:p>
            <a:pPr lvl="1" algn="just"/>
            <a:endParaRPr lang="en-US" sz="2000" b="1" dirty="0" smtClean="0">
              <a:solidFill>
                <a:srgbClr val="0070C0"/>
              </a:solidFill>
              <a:latin typeface="+mj-lt"/>
            </a:endParaRPr>
          </a:p>
          <a:p>
            <a:pPr lvl="1" algn="just">
              <a:buFont typeface="Wingdings" pitchFamily="2" charset="2"/>
              <a:buChar char="ü"/>
            </a:pPr>
            <a:endParaRPr lang="en-US" sz="2000" dirty="0">
              <a:solidFill>
                <a:srgbClr val="002060"/>
              </a:solidFill>
              <a:latin typeface="+mj-lt"/>
            </a:endParaRPr>
          </a:p>
          <a:p>
            <a:pPr lvl="1" algn="just">
              <a:buFont typeface="Wingdings" pitchFamily="2" charset="2"/>
              <a:buChar char="ü"/>
            </a:pPr>
            <a:endParaRPr lang="en-US" sz="20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972312"/>
            <a:ext cx="8839200" cy="70408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The Marketing Research Systems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8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53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ONLINE INTERVIEW; </a:t>
            </a:r>
          </a:p>
          <a:p>
            <a:pPr marL="0" indent="0" algn="just">
              <a:buNone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There are so many ways to use the Internet to do research. </a:t>
            </a:r>
          </a:p>
          <a:p>
            <a:pPr marL="617537" lvl="2" indent="-285750" algn="just">
              <a:buFont typeface="Wingdings" panose="05000000000000000000" pitchFamily="2" charset="2"/>
              <a:buChar char="ü"/>
            </a:pPr>
            <a:endParaRPr lang="en-US" sz="18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marL="617537" lvl="2" indent="-285750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The </a:t>
            </a:r>
            <a:r>
              <a:rPr lang="en-US" sz="18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company can embed a questionnaire on its </a:t>
            </a:r>
            <a:r>
              <a:rPr lang="en-US" sz="18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website</a:t>
            </a:r>
            <a:r>
              <a:rPr lang="en-US" sz="18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in different ways &amp; offer an incentive to answer it; or </a:t>
            </a:r>
            <a:endParaRPr lang="en-US" sz="18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marL="617537" lvl="2" indent="-285750" algn="just">
              <a:buFont typeface="Wingdings" panose="05000000000000000000" pitchFamily="2" charset="2"/>
              <a:buChar char="ü"/>
            </a:pPr>
            <a:endParaRPr lang="en-US" sz="18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marL="617537" lvl="2" indent="-285750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It </a:t>
            </a:r>
            <a:r>
              <a:rPr lang="en-US" sz="18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can place a </a:t>
            </a:r>
            <a:r>
              <a:rPr lang="en-US" sz="18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banner</a:t>
            </a:r>
            <a:r>
              <a:rPr lang="en-US" sz="18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on a frequently visited site such as Yahoo!, inviting people to answer some questions &amp; possibly win a price. </a:t>
            </a:r>
          </a:p>
          <a:p>
            <a:pPr marL="503237" lvl="2" indent="-171450" algn="just">
              <a:buFont typeface="Wingdings" panose="05000000000000000000" pitchFamily="2" charset="2"/>
              <a:buChar char="ü"/>
            </a:pPr>
            <a:endParaRPr lang="en-US" sz="8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972312"/>
            <a:ext cx="8839200" cy="70408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The Marketing Research Process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8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53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ONLINE INTERVIEW; </a:t>
            </a:r>
          </a:p>
          <a:p>
            <a:pPr marL="0" indent="0" algn="just">
              <a:buNone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There are so many ways to use the Internet to do 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research</a:t>
            </a: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… </a:t>
            </a:r>
            <a:endParaRPr lang="en-US" sz="20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marL="503237" lvl="2" indent="-171450" algn="just">
              <a:buFont typeface="Wingdings" panose="05000000000000000000" pitchFamily="2" charset="2"/>
              <a:buChar char="ü"/>
            </a:pPr>
            <a:endParaRPr lang="en-US" sz="8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marL="617537" lvl="2" indent="-285750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Marketers can also </a:t>
            </a:r>
            <a:r>
              <a:rPr lang="en-US" sz="18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sponsor</a:t>
            </a:r>
            <a:r>
              <a:rPr lang="en-US" sz="18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a </a:t>
            </a:r>
            <a:r>
              <a:rPr lang="en-US" sz="18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chat room </a:t>
            </a:r>
            <a:r>
              <a:rPr lang="en-US" sz="18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or </a:t>
            </a:r>
            <a:r>
              <a:rPr lang="en-US" sz="18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bulletin board </a:t>
            </a:r>
            <a:r>
              <a:rPr lang="en-US" sz="18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&amp; introduce questions from time to time or host a real time consumer panel or virtual focus group. </a:t>
            </a:r>
          </a:p>
          <a:p>
            <a:pPr marL="503237" lvl="2" indent="-171450" algn="just">
              <a:buFont typeface="Wingdings" panose="05000000000000000000" pitchFamily="2" charset="2"/>
              <a:buChar char="ü"/>
            </a:pPr>
            <a:endParaRPr lang="en-US" sz="800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marL="617537" lvl="2" indent="-285750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The company can learn about individuals who visit its site by tracking how they </a:t>
            </a: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clickstream </a:t>
            </a:r>
            <a:r>
              <a:rPr lang="en-US" sz="18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through the website &amp; move to other sites. </a:t>
            </a:r>
          </a:p>
          <a:p>
            <a:pPr marL="503237" lvl="2" indent="-171450" algn="just">
              <a:buFont typeface="Wingdings" panose="05000000000000000000" pitchFamily="2" charset="2"/>
              <a:buChar char="ü"/>
            </a:pPr>
            <a:endParaRPr lang="en-US" sz="800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marL="617537" lvl="2" indent="-285750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The company can post different prices, use different headlines, &amp; offer different product features on different websites or at different times to learn the relative effectiveness of its offerings. </a:t>
            </a:r>
            <a:endParaRPr lang="en-US" sz="18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972312"/>
            <a:ext cx="8839200" cy="70408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The Marketing Research Process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5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037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200" dirty="0" smtClean="0">
                <a:solidFill>
                  <a:srgbClr val="00B050"/>
                </a:solidFill>
                <a:latin typeface="+mj-lt"/>
              </a:rPr>
              <a:t>Step (3)</a:t>
            </a:r>
          </a:p>
          <a:p>
            <a:pPr marL="0" indent="0" algn="ctr">
              <a:buNone/>
            </a:pPr>
            <a:r>
              <a:rPr lang="en-US" sz="2200" dirty="0" smtClean="0">
                <a:solidFill>
                  <a:srgbClr val="FF0000"/>
                </a:solidFill>
                <a:latin typeface="+mj-lt"/>
              </a:rPr>
              <a:t>COLLECT THE INFORMATION </a:t>
            </a:r>
          </a:p>
          <a:p>
            <a:pPr marL="0" indent="0" algn="just">
              <a:buNone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The data collection phase of marketing research is generally the most expensive &amp; the most prone to error. 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en-US" sz="20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Four 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major </a:t>
            </a:r>
            <a:r>
              <a:rPr lang="en-US" sz="20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problems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arise in surveys; </a:t>
            </a:r>
          </a:p>
          <a:p>
            <a:pPr marL="1010412" lvl="2" indent="-342900" algn="just">
              <a:buFont typeface="+mj-lt"/>
              <a:buAutoNum type="arabicPeriod"/>
            </a:pP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Some respondents will not be at home &amp; must be contacted again or replaced. </a:t>
            </a:r>
          </a:p>
          <a:p>
            <a:pPr marL="1010412" lvl="2" indent="-342900" algn="just">
              <a:buFont typeface="+mj-lt"/>
              <a:buAutoNum type="arabicPeriod"/>
            </a:pP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Other respondents will refuse to cooperate. </a:t>
            </a:r>
          </a:p>
          <a:p>
            <a:pPr marL="1010412" lvl="2" indent="-342900" algn="just">
              <a:buFont typeface="+mj-lt"/>
              <a:buAutoNum type="arabicPeriod"/>
            </a:pP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Still others will give biased or dishonest answers. </a:t>
            </a:r>
          </a:p>
          <a:p>
            <a:pPr marL="1010412" lvl="2" indent="-342900" algn="just">
              <a:buFont typeface="+mj-lt"/>
              <a:buAutoNum type="arabicPeriod"/>
            </a:pP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Some interviewers will be biased or dishonest. </a:t>
            </a:r>
          </a:p>
          <a:p>
            <a:pPr marL="736092" lvl="1" indent="-342900" algn="just">
              <a:buFont typeface="+mj-lt"/>
              <a:buAutoNum type="arabicPeriod"/>
            </a:pPr>
            <a:endParaRPr lang="en-US" sz="1600" dirty="0">
              <a:solidFill>
                <a:srgbClr val="0070C0"/>
              </a:solidFill>
              <a:latin typeface="Lucida Calligraphy" pitchFamily="66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972312"/>
            <a:ext cx="8839200" cy="70408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The Marketing Research Process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8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1148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Data collection methods are rapidly improving due to the computers &amp; telecommunication advances. 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en-US" sz="20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One of the biggest obstacles to collecting info </a:t>
            </a:r>
            <a:r>
              <a:rPr lang="en-US" sz="2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internationally </a:t>
            </a: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is the need to achieve 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consistency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. </a:t>
            </a:r>
            <a:endParaRPr lang="en-US" sz="1800" dirty="0" smtClean="0">
              <a:solidFill>
                <a:srgbClr val="0070C0"/>
              </a:solidFill>
              <a:latin typeface="+mj-lt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n-US" sz="1800" dirty="0">
              <a:solidFill>
                <a:srgbClr val="0070C0"/>
              </a:solidFill>
              <a:latin typeface="+mj-lt"/>
            </a:endParaRP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In </a:t>
            </a:r>
            <a:r>
              <a:rPr lang="en-US" sz="18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global research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, we have to adapt </a:t>
            </a:r>
            <a:r>
              <a:rPr lang="en-US" sz="18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culturally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 to </a:t>
            </a:r>
            <a:r>
              <a:rPr lang="en-US" sz="18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how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18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where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, &amp; with </a:t>
            </a:r>
            <a:r>
              <a:rPr lang="en-US" sz="18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whom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 we are doing the research. </a:t>
            </a:r>
            <a:endParaRPr lang="en-US" sz="1800" dirty="0" smtClean="0">
              <a:solidFill>
                <a:srgbClr val="7030A0"/>
              </a:solidFill>
              <a:latin typeface="+mj-lt"/>
              <a:cs typeface="Times New Roman" pitchFamily="18" charset="0"/>
            </a:endParaRPr>
          </a:p>
          <a:p>
            <a:pPr lvl="2" algn="just">
              <a:buFont typeface="Wingdings" panose="05000000000000000000" pitchFamily="2" charset="2"/>
              <a:buChar char="ü"/>
            </a:pPr>
            <a:endParaRPr lang="en-US" sz="1800" dirty="0">
              <a:solidFill>
                <a:srgbClr val="7030A0"/>
              </a:solidFill>
              <a:latin typeface="+mj-lt"/>
              <a:cs typeface="Times New Roman" pitchFamily="18" charset="0"/>
            </a:endParaRP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A simple research study conducted globally becomes much more complicated as a result of </a:t>
            </a:r>
            <a:r>
              <a:rPr lang="en-US" sz="18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cultural nuances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, &amp; 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it’s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necessary for us to be </a:t>
            </a:r>
            <a:r>
              <a:rPr lang="en-US" sz="18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sensitive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 to those </a:t>
            </a:r>
            <a:r>
              <a:rPr lang="en-US" sz="18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nuances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 in data collection &amp; interpretation.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972312"/>
            <a:ext cx="8839200" cy="70408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The Marketing Research Process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6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200" dirty="0" smtClean="0">
                <a:solidFill>
                  <a:srgbClr val="00B050"/>
                </a:solidFill>
                <a:latin typeface="+mj-lt"/>
              </a:rPr>
              <a:t>Step (4)</a:t>
            </a:r>
          </a:p>
          <a:p>
            <a:pPr marL="0" indent="0" algn="ctr">
              <a:buNone/>
            </a:pPr>
            <a:r>
              <a:rPr lang="en-US" sz="2200" dirty="0" smtClean="0">
                <a:solidFill>
                  <a:srgbClr val="FF0000"/>
                </a:solidFill>
                <a:latin typeface="+mj-lt"/>
              </a:rPr>
              <a:t>ANALYSE THE INFORMATION </a:t>
            </a:r>
          </a:p>
          <a:p>
            <a:pPr marL="246063" lvl="1" indent="-246063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It is extracting findings by </a:t>
            </a:r>
            <a:r>
              <a:rPr lang="en-US" sz="18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tabulating</a:t>
            </a:r>
            <a:r>
              <a:rPr lang="en-US" sz="18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the data &amp; developing </a:t>
            </a:r>
            <a:r>
              <a:rPr lang="en-US" sz="18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frequency</a:t>
            </a:r>
            <a:r>
              <a:rPr lang="en-US" sz="18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distributions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. </a:t>
            </a:r>
          </a:p>
          <a:p>
            <a:pPr marL="246063" lvl="1" indent="-246063" algn="just">
              <a:buFont typeface="Wingdings" panose="05000000000000000000" pitchFamily="2" charset="2"/>
              <a:buChar char="ü"/>
            </a:pPr>
            <a:endParaRPr lang="en-US" sz="7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marL="246063" lvl="1" indent="-246063" algn="just">
              <a:buFont typeface="Wingdings" panose="05000000000000000000" pitchFamily="2" charset="2"/>
              <a:buChar char="ü"/>
            </a:pPr>
            <a:endParaRPr lang="en-US" sz="20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marL="246063" lvl="1" indent="-246063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The 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researchers now </a:t>
            </a:r>
            <a:r>
              <a:rPr lang="en-US" sz="18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compute averages 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&amp; </a:t>
            </a:r>
            <a:r>
              <a:rPr lang="en-US" sz="18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measure of dispersion 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for the major </a:t>
            </a:r>
            <a:r>
              <a:rPr lang="en-US" sz="18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variables 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&amp; apply some </a:t>
            </a:r>
            <a:r>
              <a:rPr lang="en-US" sz="18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advance statistical techniques 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&amp; </a:t>
            </a:r>
            <a:r>
              <a:rPr lang="en-US" sz="18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decision methods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in the hope of discovering additional findings. </a:t>
            </a:r>
          </a:p>
          <a:p>
            <a:pPr marL="246063" lvl="1" indent="-246063" algn="just">
              <a:buFont typeface="Wingdings" panose="05000000000000000000" pitchFamily="2" charset="2"/>
              <a:buChar char="ü"/>
            </a:pPr>
            <a:endParaRPr lang="en-US" sz="7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marL="246063" lvl="1" indent="-246063" algn="just">
              <a:buFont typeface="Wingdings" panose="05000000000000000000" pitchFamily="2" charset="2"/>
              <a:buChar char="ü"/>
            </a:pPr>
            <a:endParaRPr lang="en-US" sz="20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marL="246063" lvl="1" indent="-246063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They 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may test </a:t>
            </a:r>
            <a:r>
              <a:rPr lang="en-US" sz="18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different hypotheses 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&amp; </a:t>
            </a:r>
            <a:r>
              <a:rPr lang="en-US" sz="18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theories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, applying </a:t>
            </a:r>
            <a:r>
              <a:rPr lang="en-US" sz="18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sensitivity analysis 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to </a:t>
            </a:r>
            <a:r>
              <a:rPr lang="en-US" sz="18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test assumption 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&amp; the </a:t>
            </a:r>
            <a:r>
              <a:rPr lang="en-US" sz="18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strength of the conclusions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972312"/>
            <a:ext cx="8839200" cy="70408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The Marketing Research Process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8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962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200" dirty="0" smtClean="0">
                <a:solidFill>
                  <a:srgbClr val="00B050"/>
                </a:solidFill>
                <a:latin typeface="+mj-lt"/>
              </a:rPr>
              <a:t>Step (5)</a:t>
            </a:r>
          </a:p>
          <a:p>
            <a:pPr marL="0" indent="0" algn="ctr">
              <a:buNone/>
            </a:pPr>
            <a:r>
              <a:rPr lang="en-US" sz="2200" dirty="0" smtClean="0">
                <a:solidFill>
                  <a:srgbClr val="FF0000"/>
                </a:solidFill>
                <a:latin typeface="+mj-lt"/>
              </a:rPr>
              <a:t>PRESENT THE FINDINGS </a:t>
            </a:r>
          </a:p>
          <a:p>
            <a:pPr marL="282575" lvl="1" indent="-246063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The researcher presents findings relevant to the major </a:t>
            </a:r>
            <a:r>
              <a:rPr lang="en-US" sz="18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marketing decisions 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facing management. </a:t>
            </a:r>
          </a:p>
          <a:p>
            <a:pPr marL="282575" lvl="1" indent="-246063" algn="just">
              <a:buFont typeface="Wingdings" panose="05000000000000000000" pitchFamily="2" charset="2"/>
              <a:buChar char="ü"/>
            </a:pPr>
            <a:endParaRPr lang="en-US" sz="7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marL="282575" lvl="1" indent="-246063" algn="just">
              <a:buFont typeface="Wingdings" panose="05000000000000000000" pitchFamily="2" charset="2"/>
              <a:buChar char="ü"/>
            </a:pPr>
            <a:endParaRPr lang="en-US" sz="20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marL="282575" lvl="1" indent="-246063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Researchers 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increasingly are being asked to play a more </a:t>
            </a:r>
            <a:r>
              <a:rPr lang="en-US" sz="18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proactive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18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consulting</a:t>
            </a:r>
            <a:r>
              <a:rPr lang="en-US" sz="18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role</a:t>
            </a:r>
            <a:r>
              <a:rPr lang="en-US" sz="18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in </a:t>
            </a:r>
            <a:r>
              <a:rPr lang="en-US" sz="18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translating data</a:t>
            </a:r>
            <a:r>
              <a:rPr lang="en-US" sz="18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&amp; info into </a:t>
            </a:r>
            <a:r>
              <a:rPr lang="en-US" sz="18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insights</a:t>
            </a:r>
            <a:r>
              <a:rPr lang="en-US" sz="18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&amp; </a:t>
            </a:r>
            <a:r>
              <a:rPr lang="en-US" sz="18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recommendations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. </a:t>
            </a:r>
          </a:p>
          <a:p>
            <a:pPr marL="282575" lvl="1" indent="-246063" algn="just">
              <a:buFont typeface="Wingdings" panose="05000000000000000000" pitchFamily="2" charset="2"/>
              <a:buChar char="ü"/>
            </a:pPr>
            <a:endParaRPr lang="en-US" sz="7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marL="282575" lvl="1" indent="-246063" algn="just">
              <a:buFont typeface="Wingdings" panose="05000000000000000000" pitchFamily="2" charset="2"/>
              <a:buChar char="ü"/>
            </a:pPr>
            <a:endParaRPr lang="en-US" sz="20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marL="282575" lvl="1" indent="-246063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They 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are also considering 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ways to present research findings 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in as </a:t>
            </a:r>
            <a:r>
              <a:rPr lang="en-US" sz="20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understandable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&amp; </a:t>
            </a:r>
            <a:r>
              <a:rPr lang="en-US" sz="20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compelling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a fashion as possible.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972312"/>
            <a:ext cx="8839200" cy="70408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The Marketing Research Process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8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200" dirty="0" smtClean="0">
                <a:solidFill>
                  <a:srgbClr val="00B050"/>
                </a:solidFill>
                <a:latin typeface="+mj-lt"/>
              </a:rPr>
              <a:t>Step (6)</a:t>
            </a:r>
          </a:p>
          <a:p>
            <a:pPr marL="0" indent="0" algn="ctr">
              <a:buNone/>
            </a:pPr>
            <a:r>
              <a:rPr lang="en-US" sz="2200" dirty="0" smtClean="0">
                <a:solidFill>
                  <a:srgbClr val="FF0000"/>
                </a:solidFill>
                <a:latin typeface="+mj-lt"/>
              </a:rPr>
              <a:t>MAKE THE DECISION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Research findings only provide additional info &amp; insights to the managers. </a:t>
            </a:r>
            <a:endParaRPr lang="en-US" sz="20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endParaRPr lang="en-US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Depending on their confidence in the findings, managers decide </a:t>
            </a:r>
            <a:r>
              <a:rPr lang="en-US" sz="18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to use it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18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discard it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, or </a:t>
            </a:r>
            <a:r>
              <a:rPr lang="en-US" sz="18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carry out more research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. </a:t>
            </a:r>
          </a:p>
          <a:p>
            <a:pPr lvl="1" algn="just">
              <a:buFont typeface="Wingdings" pitchFamily="2" charset="2"/>
              <a:buChar char="ü"/>
            </a:pPr>
            <a:endParaRPr lang="en-US" sz="18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972312"/>
            <a:ext cx="8839200" cy="70408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The Marketing Research Process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8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029200"/>
          </a:xfrm>
        </p:spPr>
        <p:txBody>
          <a:bodyPr>
            <a:normAutofit/>
          </a:bodyPr>
          <a:lstStyle/>
          <a:p>
            <a:pPr lvl="1" algn="just">
              <a:buFont typeface="Wingdings" pitchFamily="2" charset="2"/>
              <a:buChar char="ü"/>
            </a:pPr>
            <a:endParaRPr lang="en-US" sz="1800" dirty="0">
              <a:solidFill>
                <a:srgbClr val="0070C0"/>
              </a:solidFill>
              <a:latin typeface="+mj-lt"/>
            </a:endParaRPr>
          </a:p>
          <a:p>
            <a:pPr marL="0" indent="0" algn="just">
              <a:buNone/>
            </a:pPr>
            <a:r>
              <a:rPr lang="en-US" sz="22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A growing number of organizations are using a 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Marketing Decision Support Systems (MDSS) </a:t>
            </a:r>
            <a:r>
              <a:rPr lang="en-US" sz="22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to help their marketing managers make better decisions. </a:t>
            </a:r>
            <a:endParaRPr lang="en-US" sz="22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2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marL="511175" lvl="2" indent="-246063" algn="just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C00000"/>
                </a:solidFill>
                <a:latin typeface="+mj-lt"/>
              </a:rPr>
              <a:t>MDSS 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is a coordinated collection of data, systems, tools, &amp; techniques, with supporting software &amp; hardware, by which an org </a:t>
            </a:r>
            <a:r>
              <a:rPr lang="en-US" sz="18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gathers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 &amp; </a:t>
            </a:r>
            <a:r>
              <a:rPr lang="en-US" sz="18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interprets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 relevant info from </a:t>
            </a:r>
            <a:r>
              <a:rPr lang="en-US" sz="18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business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 &amp; </a:t>
            </a:r>
            <a:r>
              <a:rPr lang="en-US" sz="18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environment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 &amp; </a:t>
            </a:r>
            <a:r>
              <a:rPr lang="en-US" sz="18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turns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 it into a basis for </a:t>
            </a:r>
            <a:r>
              <a:rPr lang="en-US" sz="18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marketing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action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. </a:t>
            </a:r>
            <a:endParaRPr lang="en-US" sz="1800" dirty="0">
              <a:solidFill>
                <a:srgbClr val="7030A0"/>
              </a:solidFill>
              <a:latin typeface="+mj-lt"/>
            </a:endParaRPr>
          </a:p>
          <a:p>
            <a:pPr lvl="1" algn="just">
              <a:buFont typeface="Wingdings" pitchFamily="2" charset="2"/>
              <a:buChar char="ü"/>
            </a:pPr>
            <a:endParaRPr lang="en-US" sz="18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972312"/>
            <a:ext cx="8839200" cy="70408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The Marketing Research Process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5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267200"/>
          </a:xfrm>
        </p:spPr>
        <p:txBody>
          <a:bodyPr>
            <a:normAutofit/>
          </a:bodyPr>
          <a:lstStyle/>
          <a:p>
            <a:pPr marL="736092" lvl="1" indent="-342900" algn="just">
              <a:buFont typeface="+mj-lt"/>
              <a:buAutoNum type="arabicPeriod"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A narrow conception of the research </a:t>
            </a:r>
          </a:p>
          <a:p>
            <a:pPr marL="736092" lvl="1" indent="-342900" algn="just">
              <a:buFont typeface="+mj-lt"/>
              <a:buAutoNum type="arabicPeriod"/>
            </a:pPr>
            <a:endParaRPr lang="en-US" sz="20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marL="736092" lvl="1" indent="-342900" algn="just">
              <a:buFont typeface="+mj-lt"/>
              <a:buAutoNum type="arabicPeriod"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Uneven 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caliber of researchers </a:t>
            </a:r>
          </a:p>
          <a:p>
            <a:pPr marL="736092" lvl="1" indent="-342900" algn="just">
              <a:buFont typeface="+mj-lt"/>
              <a:buAutoNum type="arabicPeriod"/>
            </a:pPr>
            <a:endParaRPr lang="en-US" sz="20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marL="736092" lvl="1" indent="-342900" algn="just">
              <a:buFont typeface="+mj-lt"/>
              <a:buAutoNum type="arabicPeriod"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Poor 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framing of the problem </a:t>
            </a:r>
          </a:p>
          <a:p>
            <a:pPr marL="736092" lvl="1" indent="-342900" algn="just">
              <a:buFont typeface="+mj-lt"/>
              <a:buAutoNum type="arabicPeriod"/>
            </a:pPr>
            <a:endParaRPr lang="en-US" sz="20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marL="736092" lvl="1" indent="-342900" algn="just">
              <a:buFont typeface="+mj-lt"/>
              <a:buAutoNum type="arabicPeriod"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Late 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&amp; occasionally erroneous findings </a:t>
            </a:r>
          </a:p>
          <a:p>
            <a:pPr marL="736092" lvl="1" indent="-342900" algn="just">
              <a:buFont typeface="+mj-lt"/>
              <a:buAutoNum type="arabicPeriod"/>
            </a:pPr>
            <a:endParaRPr lang="en-US" sz="20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marL="736092" lvl="1" indent="-342900" algn="just">
              <a:buFont typeface="+mj-lt"/>
              <a:buAutoNum type="arabicPeriod"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Personality 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&amp; presentational differences </a:t>
            </a:r>
            <a:endParaRPr lang="en-US" sz="20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8839200" cy="5334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Barriers to the Effective Use of Marketing Research</a:t>
            </a:r>
            <a:endParaRPr lang="en-US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8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8839200" cy="5334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Barriers to the Effective Use of Marketing Research</a:t>
            </a:r>
            <a:endParaRPr lang="en-US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7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648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>
                <a:solidFill>
                  <a:srgbClr val="FF0000"/>
                </a:solidFill>
                <a:latin typeface="+mj-lt"/>
              </a:rPr>
              <a:t>Marketing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Research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Firms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8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fall </a:t>
            </a:r>
            <a:r>
              <a:rPr lang="en-US" sz="1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into three categories;</a:t>
            </a:r>
          </a:p>
          <a:p>
            <a:pPr marL="850392" lvl="1" indent="-457200" algn="just">
              <a:buFont typeface="+mj-lt"/>
              <a:buAutoNum type="arabicPeriod"/>
            </a:pPr>
            <a:r>
              <a:rPr lang="en-US" sz="20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SYNDICATED-SERVICE RESEARCH FIMS</a:t>
            </a:r>
            <a:r>
              <a:rPr lang="en-US" sz="1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; they gather consumer &amp; trade info, which they sell for a fee. </a:t>
            </a:r>
            <a:endParaRPr lang="en-US" sz="18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lvl="2" algn="just"/>
            <a:endParaRPr lang="en-US" sz="1400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lvl="2" algn="just"/>
            <a:endParaRPr lang="en-US" sz="1400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marL="850392" lvl="1" indent="-457200" algn="just">
              <a:buFont typeface="+mj-lt"/>
              <a:buAutoNum type="arabicPeriod"/>
            </a:pPr>
            <a:r>
              <a:rPr lang="en-US" sz="20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CUSTOM MARKETING RESEARCH FIRMS</a:t>
            </a:r>
            <a:r>
              <a:rPr lang="en-US" sz="1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; they design &amp; carry out research studies for various clients based on specific beliefs. </a:t>
            </a:r>
            <a:endParaRPr lang="en-US" sz="18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lvl="2" algn="just"/>
            <a:endParaRPr lang="en-US" sz="1400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lvl="2" algn="just"/>
            <a:endParaRPr lang="en-US" sz="1400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marL="850392" lvl="1" indent="-457200" algn="just">
              <a:buFont typeface="+mj-lt"/>
              <a:buAutoNum type="arabicPeriod"/>
            </a:pPr>
            <a:r>
              <a:rPr lang="en-US" sz="20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SPECIALITY-LINE MARKETING RESEARCH FIRMS</a:t>
            </a:r>
            <a:r>
              <a:rPr lang="en-US" sz="1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; they provide specialized research services such as developing a research brief (for this they may hire academics and freelancers), collecting field data, &amp; preparing data analysis &amp; reports for other firms. </a:t>
            </a:r>
          </a:p>
          <a:p>
            <a:pPr>
              <a:buFont typeface="Wingdings" pitchFamily="2" charset="2"/>
              <a:buChar char="ü"/>
            </a:pPr>
            <a:endParaRPr lang="en-US" sz="2000" dirty="0">
              <a:latin typeface="+mj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972312"/>
            <a:ext cx="8839200" cy="70408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The Marketing Research Systems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96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72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An important task of </a:t>
            </a:r>
            <a:r>
              <a:rPr lang="en-US" sz="20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marketing research 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is to assess </a:t>
            </a:r>
            <a:r>
              <a:rPr lang="en-US" sz="20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efficiency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&amp; </a:t>
            </a:r>
            <a:r>
              <a:rPr lang="en-US" sz="20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effectiveness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of marketing activities. </a:t>
            </a:r>
          </a:p>
          <a:p>
            <a:pPr marL="725487" lvl="2" indent="-285750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Marketers are increasingly being held accountable for their investments and must be able to justify marketing expenditures to senior management. </a:t>
            </a:r>
          </a:p>
          <a:p>
            <a:pPr lvl="1" algn="just">
              <a:buFont typeface="Wingdings" pitchFamily="2" charset="2"/>
              <a:buChar char="ü"/>
            </a:pPr>
            <a:endParaRPr lang="en-US" dirty="0" smtClean="0">
              <a:solidFill>
                <a:srgbClr val="7030A0"/>
              </a:solidFill>
              <a:latin typeface="+mj-lt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ü"/>
            </a:pPr>
            <a:endParaRPr lang="en-US" sz="1800" dirty="0">
              <a:solidFill>
                <a:srgbClr val="0070C0"/>
              </a:solidFill>
              <a:latin typeface="+mj-lt"/>
            </a:endParaRPr>
          </a:p>
          <a:p>
            <a:pPr marL="246063" lvl="1" indent="-246063" algn="just"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Two complementary approaches to measuring marketing productivity are; </a:t>
            </a:r>
          </a:p>
          <a:p>
            <a:pPr marL="1010412" lvl="2" indent="-342900" algn="just">
              <a:buFont typeface="+mj-lt"/>
              <a:buAutoNum type="arabicPeriod"/>
            </a:pPr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Marketing Metrics, &amp; </a:t>
            </a:r>
          </a:p>
          <a:p>
            <a:pPr marL="1010412" lvl="2" indent="-342900" algn="just">
              <a:buFont typeface="+mj-lt"/>
              <a:buAutoNum type="arabicPeriod"/>
            </a:pPr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Marketing-mix Modeling </a:t>
            </a:r>
          </a:p>
          <a:p>
            <a:pPr lvl="1" algn="just">
              <a:buFont typeface="Wingdings" pitchFamily="2" charset="2"/>
              <a:buChar char="ü"/>
            </a:pPr>
            <a:endParaRPr lang="en-US" sz="18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972312"/>
            <a:ext cx="8839200" cy="70408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Measuring Marketing Productivity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8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839200" cy="4544144"/>
          </a:xfrm>
        </p:spPr>
        <p:txBody>
          <a:bodyPr>
            <a:normAutofit/>
          </a:bodyPr>
          <a:lstStyle/>
          <a:p>
            <a:pPr marL="736092" lvl="1" indent="-342900" algn="just">
              <a:buFont typeface="+mj-lt"/>
              <a:buAutoNum type="arabicPeriod"/>
            </a:pPr>
            <a:r>
              <a:rPr lang="en-US" sz="2200" dirty="0" smtClean="0">
                <a:solidFill>
                  <a:srgbClr val="FF0000"/>
                </a:solidFill>
                <a:latin typeface="+mj-lt"/>
              </a:rPr>
              <a:t>MARKETING </a:t>
            </a:r>
            <a:r>
              <a:rPr lang="en-US" sz="2200" dirty="0">
                <a:solidFill>
                  <a:srgbClr val="FF0000"/>
                </a:solidFill>
                <a:latin typeface="+mj-lt"/>
              </a:rPr>
              <a:t>METRICS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en-US" sz="20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It </a:t>
            </a: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is a set of </a:t>
            </a:r>
            <a:r>
              <a:rPr lang="en-US" sz="18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measures </a:t>
            </a: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that helps marketers to </a:t>
            </a:r>
            <a:r>
              <a:rPr lang="en-US" sz="18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quantify</a:t>
            </a: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18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compare</a:t>
            </a: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, &amp; </a:t>
            </a:r>
            <a:r>
              <a:rPr lang="en-US" sz="18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interpret </a:t>
            </a: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their </a:t>
            </a:r>
            <a:r>
              <a:rPr lang="en-US" sz="18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marketing performance</a:t>
            </a: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. </a:t>
            </a:r>
            <a:endParaRPr lang="en-US" sz="20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en-US" sz="20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They can be used by </a:t>
            </a:r>
            <a:r>
              <a:rPr lang="en-US" sz="18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brand managers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to justify &amp; design marketing programs &amp; by </a:t>
            </a:r>
            <a:r>
              <a:rPr lang="en-US" sz="18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senior management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to decide on financial allocations. 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en-US" sz="20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Firms must give priority to measuring &amp; reporting marketing performance through marketing metrics. </a:t>
            </a:r>
          </a:p>
          <a:p>
            <a:endParaRPr lang="en-US" sz="2400" dirty="0">
              <a:latin typeface="+mj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972312"/>
            <a:ext cx="8839200" cy="70408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Measuring Marketing Productivity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1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799"/>
            <a:ext cx="8229600" cy="48926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Evaluation can be split into two parts; </a:t>
            </a:r>
          </a:p>
          <a:p>
            <a:pPr marL="667512" lvl="2" indent="0" algn="just">
              <a:buNone/>
            </a:pPr>
            <a:endParaRPr lang="en-US" sz="2000" dirty="0" smtClean="0">
              <a:solidFill>
                <a:srgbClr val="FF0000"/>
              </a:solidFill>
              <a:latin typeface="+mj-lt"/>
            </a:endParaRPr>
          </a:p>
          <a:p>
            <a:pPr marL="667512" lvl="2" indent="0" algn="just">
              <a:buNone/>
            </a:pP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SHORT-TERM 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RESULTS </a:t>
            </a:r>
          </a:p>
          <a:p>
            <a:pPr lvl="1" algn="just">
              <a:buFont typeface="Wingdings" pitchFamily="2" charset="2"/>
              <a:buChar char="v"/>
            </a:pPr>
            <a:r>
              <a:rPr lang="en-US" sz="18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They often </a:t>
            </a:r>
            <a:r>
              <a:rPr lang="en-US" sz="1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reflect </a:t>
            </a:r>
            <a:r>
              <a:rPr lang="en-US" sz="18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profit</a:t>
            </a:r>
            <a:r>
              <a:rPr lang="en-US" sz="18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&amp; </a:t>
            </a:r>
            <a:r>
              <a:rPr lang="en-US" sz="18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loss</a:t>
            </a:r>
            <a:r>
              <a:rPr lang="en-US" sz="18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8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concerns</a:t>
            </a:r>
            <a:r>
              <a:rPr lang="en-US" sz="1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as shown by </a:t>
            </a:r>
            <a:r>
              <a:rPr lang="en-US" sz="18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sales turnover</a:t>
            </a:r>
            <a:r>
              <a:rPr lang="en-US" sz="1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18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shareholder</a:t>
            </a:r>
            <a:r>
              <a:rPr lang="en-US" sz="1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8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value</a:t>
            </a:r>
            <a:r>
              <a:rPr lang="en-US" sz="1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18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or some combination of </a:t>
            </a:r>
            <a:r>
              <a:rPr lang="en-US" sz="18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two</a:t>
            </a:r>
            <a:r>
              <a:rPr lang="en-US" sz="18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. </a:t>
            </a:r>
            <a:endParaRPr lang="en-US" sz="1600" dirty="0" smtClean="0">
              <a:solidFill>
                <a:srgbClr val="0070C0"/>
              </a:solidFill>
              <a:latin typeface="+mj-lt"/>
            </a:endParaRPr>
          </a:p>
          <a:p>
            <a:pPr lvl="1" algn="just">
              <a:buFont typeface="Wingdings" pitchFamily="2" charset="2"/>
              <a:buChar char="ü"/>
            </a:pPr>
            <a:endParaRPr lang="en-US" sz="16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972312"/>
            <a:ext cx="8839200" cy="70408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Measuring Marketing Productivity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8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799"/>
            <a:ext cx="8229600" cy="48926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Evaluation can be split into two parts; </a:t>
            </a:r>
          </a:p>
          <a:p>
            <a:pPr marL="667512" lvl="2" indent="0" algn="just">
              <a:buNone/>
            </a:pPr>
            <a:endParaRPr lang="en-US" sz="2000" dirty="0" smtClean="0">
              <a:solidFill>
                <a:srgbClr val="FF0000"/>
              </a:solidFill>
              <a:latin typeface="+mj-lt"/>
            </a:endParaRPr>
          </a:p>
          <a:p>
            <a:pPr marL="667512" lvl="2" indent="0" algn="just">
              <a:buNone/>
            </a:pP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CHANGES 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IN BRAND EQUITY</a:t>
            </a:r>
          </a:p>
          <a:p>
            <a:pPr algn="just"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They could include </a:t>
            </a:r>
            <a:endParaRPr lang="en-US" sz="2000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marL="736092" lvl="1" indent="-342900" algn="just">
              <a:buFont typeface="+mj-lt"/>
              <a:buAutoNum type="arabicParenR"/>
            </a:pPr>
            <a:r>
              <a:rPr lang="en-US" sz="18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Customer </a:t>
            </a:r>
            <a:r>
              <a:rPr lang="en-US" sz="18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awareness, attitudes, &amp; behaviors; </a:t>
            </a:r>
            <a:endParaRPr lang="en-US" sz="18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marL="736092" lvl="1" indent="-342900" algn="just">
              <a:buFont typeface="+mj-lt"/>
              <a:buAutoNum type="arabicParenR"/>
            </a:pPr>
            <a:r>
              <a:rPr lang="en-US" sz="18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Market </a:t>
            </a:r>
            <a:r>
              <a:rPr lang="en-US" sz="18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share; </a:t>
            </a:r>
            <a:endParaRPr lang="en-US" sz="18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marL="736092" lvl="1" indent="-342900" algn="just">
              <a:buFont typeface="+mj-lt"/>
              <a:buAutoNum type="arabicParenR"/>
            </a:pPr>
            <a:r>
              <a:rPr lang="en-US" sz="18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Relative </a:t>
            </a:r>
            <a:r>
              <a:rPr lang="en-US" sz="18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price premium; </a:t>
            </a:r>
            <a:endParaRPr lang="en-US" sz="18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marL="736092" lvl="1" indent="-342900" algn="just">
              <a:buFont typeface="+mj-lt"/>
              <a:buAutoNum type="arabicParenR"/>
            </a:pPr>
            <a:r>
              <a:rPr lang="en-US" sz="18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Number </a:t>
            </a:r>
            <a:r>
              <a:rPr lang="en-US" sz="18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of complaints; </a:t>
            </a:r>
            <a:endParaRPr lang="en-US" sz="18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marL="736092" lvl="1" indent="-342900" algn="just">
              <a:buFont typeface="+mj-lt"/>
              <a:buAutoNum type="arabicParenR"/>
            </a:pPr>
            <a:r>
              <a:rPr lang="en-US" sz="18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Distribution </a:t>
            </a:r>
            <a:r>
              <a:rPr lang="en-US" sz="18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&amp; availability; </a:t>
            </a:r>
            <a:endParaRPr lang="en-US" sz="18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marL="736092" lvl="1" indent="-342900" algn="just">
              <a:buFont typeface="+mj-lt"/>
              <a:buAutoNum type="arabicParenR"/>
            </a:pPr>
            <a:r>
              <a:rPr lang="en-US" sz="18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Total number </a:t>
            </a:r>
            <a:r>
              <a:rPr lang="en-US" sz="18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of customers; </a:t>
            </a:r>
            <a:endParaRPr lang="en-US" sz="18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marL="736092" lvl="1" indent="-342900" algn="just">
              <a:buFont typeface="+mj-lt"/>
              <a:buAutoNum type="arabicParenR"/>
            </a:pPr>
            <a:r>
              <a:rPr lang="en-US" sz="18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Perceived </a:t>
            </a:r>
            <a:r>
              <a:rPr lang="en-US" sz="18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quality, loyalty, &amp; retention.</a:t>
            </a:r>
            <a:endParaRPr lang="en-US" sz="1600" dirty="0" smtClean="0">
              <a:solidFill>
                <a:srgbClr val="0070C0"/>
              </a:solidFill>
              <a:latin typeface="+mj-lt"/>
            </a:endParaRPr>
          </a:p>
          <a:p>
            <a:pPr lvl="1" algn="just">
              <a:buFont typeface="Wingdings" pitchFamily="2" charset="2"/>
              <a:buChar char="ü"/>
            </a:pPr>
            <a:endParaRPr lang="en-US" sz="1600" dirty="0" smtClean="0">
              <a:solidFill>
                <a:srgbClr val="0070C0"/>
              </a:solidFill>
              <a:latin typeface="+mj-lt"/>
            </a:endParaRPr>
          </a:p>
          <a:p>
            <a:pPr lvl="1" algn="just">
              <a:buFont typeface="Wingdings" pitchFamily="2" charset="2"/>
              <a:buChar char="ü"/>
            </a:pPr>
            <a:endParaRPr lang="en-US" sz="16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972312"/>
            <a:ext cx="8839200" cy="70408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Measuring Marketing Productivity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28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8610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2400" y="972312"/>
            <a:ext cx="8839200" cy="70408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Measuring Marketing Productivity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60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4999"/>
            <a:ext cx="8229600" cy="4816475"/>
          </a:xfrm>
        </p:spPr>
        <p:txBody>
          <a:bodyPr/>
          <a:lstStyle/>
          <a:p>
            <a:pPr marL="736092" lvl="1" indent="-342900" algn="just">
              <a:buFont typeface="+mj-lt"/>
              <a:buAutoNum type="arabicPeriod" startAt="2"/>
            </a:pPr>
            <a:r>
              <a:rPr lang="en-US" sz="2200" dirty="0" smtClean="0">
                <a:solidFill>
                  <a:srgbClr val="FF0000"/>
                </a:solidFill>
                <a:latin typeface="+mj-lt"/>
              </a:rPr>
              <a:t>MARKETING-MIX </a:t>
            </a:r>
            <a:r>
              <a:rPr lang="en-US" sz="2200" dirty="0">
                <a:solidFill>
                  <a:srgbClr val="FF0000"/>
                </a:solidFill>
                <a:latin typeface="+mj-lt"/>
              </a:rPr>
              <a:t>MODELLING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Marketing mix models analyze data from a variety of sources, such as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retailer scanning data</a:t>
            </a: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company shipment data</a:t>
            </a: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pricing</a:t>
            </a: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media</a:t>
            </a: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, &amp;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promotion spending data</a:t>
            </a: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, to understand more precisely </a:t>
            </a:r>
            <a:r>
              <a:rPr lang="en-US" sz="18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the effects of specific marketing activities</a:t>
            </a: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. </a:t>
            </a:r>
          </a:p>
          <a:p>
            <a:pPr lvl="2" algn="just">
              <a:buFont typeface="Wingdings" panose="05000000000000000000" pitchFamily="2" charset="2"/>
              <a:buChar char="ü"/>
            </a:pPr>
            <a:endParaRPr lang="en-US" sz="12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lvl="2" algn="just">
              <a:buFont typeface="Wingdings" panose="05000000000000000000" pitchFamily="2" charset="2"/>
              <a:buChar char="ü"/>
            </a:pPr>
            <a:endParaRPr lang="en-US" sz="20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To </a:t>
            </a: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deepen understanding, marketers can conduct </a:t>
            </a:r>
            <a:r>
              <a:rPr lang="en-US" sz="20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multivariate</a:t>
            </a: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analyses</a:t>
            </a: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, such as </a:t>
            </a:r>
            <a:r>
              <a:rPr lang="en-US" sz="20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regression analysis</a:t>
            </a: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, to sort through how each marketing element influences marketing outcomes such as 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brand, </a:t>
            </a: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sales or market share.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972312"/>
            <a:ext cx="8839200" cy="70408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Measuring Marketing Productivity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20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624536"/>
          </a:xfrm>
        </p:spPr>
        <p:txBody>
          <a:bodyPr>
            <a:normAutofit/>
          </a:bodyPr>
          <a:lstStyle/>
          <a:p>
            <a:pPr marL="393192" lvl="1" indent="0" algn="just">
              <a:buNone/>
            </a:pPr>
            <a:r>
              <a:rPr lang="en-US" sz="2200" dirty="0" smtClean="0">
                <a:solidFill>
                  <a:srgbClr val="FF0000"/>
                </a:solidFill>
                <a:latin typeface="+mj-lt"/>
              </a:rPr>
              <a:t>MARKETING DASHBOARDS </a:t>
            </a:r>
          </a:p>
          <a:p>
            <a:pPr lvl="2" algn="just"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Management can assemble a summary set of relevant internal &amp; external measures in a marketing dashboard for synthesis &amp; interpretation. </a:t>
            </a:r>
          </a:p>
          <a:p>
            <a:pPr lvl="2" algn="just">
              <a:buFont typeface="Wingdings" pitchFamily="2" charset="2"/>
              <a:buChar char="ü"/>
            </a:pPr>
            <a:endParaRPr lang="en-US" sz="1600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000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0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Marketing </a:t>
            </a:r>
            <a:r>
              <a:rPr lang="en-US" sz="20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Dashboards </a:t>
            </a:r>
            <a:r>
              <a:rPr lang="en-US" sz="18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are like the instrument panel in a car or plane, visually displaying real-time indicators to ensure proper functioning.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They are only as good as the info on which they’re based, but sophisticated visualization tools are helping bring data alive to improve understanding &amp; analysis. </a:t>
            </a:r>
          </a:p>
          <a:p>
            <a:pPr lvl="1" algn="just">
              <a:buFont typeface="Wingdings" pitchFamily="2" charset="2"/>
              <a:buChar char="ü"/>
            </a:pPr>
            <a:endParaRPr lang="en-US" sz="16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972312"/>
            <a:ext cx="8839200" cy="70408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Measuring Marketing Productivity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8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8610600" cy="5106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972312"/>
            <a:ext cx="8839200" cy="70408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Measuring Marketing Productivity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09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7244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Companies </a:t>
            </a: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should include two key  market-based scorecards reflecting performance as input to the marketing dashboards; </a:t>
            </a:r>
          </a:p>
          <a:p>
            <a:pPr lvl="1" algn="just">
              <a:buFont typeface="Wingdings" pitchFamily="2" charset="2"/>
              <a:buChar char="ü"/>
            </a:pPr>
            <a:endParaRPr lang="en-US" sz="1800" dirty="0" smtClean="0">
              <a:solidFill>
                <a:srgbClr val="C00000"/>
              </a:solidFill>
              <a:latin typeface="+mj-lt"/>
            </a:endParaRPr>
          </a:p>
          <a:p>
            <a:pPr marL="736092" lvl="1" indent="-342900" algn="just">
              <a:buFont typeface="+mj-lt"/>
              <a:buAutoNum type="arabicPeriod"/>
            </a:pPr>
            <a:r>
              <a:rPr lang="en-US" sz="1800" dirty="0" smtClean="0">
                <a:solidFill>
                  <a:srgbClr val="C00000"/>
                </a:solidFill>
                <a:latin typeface="+mj-lt"/>
              </a:rPr>
              <a:t>A </a:t>
            </a:r>
            <a:r>
              <a:rPr lang="en-US" sz="1800" dirty="0">
                <a:solidFill>
                  <a:srgbClr val="C00000"/>
                </a:solidFill>
                <a:latin typeface="+mj-lt"/>
              </a:rPr>
              <a:t>CUSTOMER-PERFORMANCE SCORECARD </a:t>
            </a:r>
            <a:r>
              <a:rPr lang="en-US" sz="18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records </a:t>
            </a:r>
            <a:r>
              <a:rPr lang="en-US" sz="1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how well the company is doing year after year on such customer-based performance, like the followings; </a:t>
            </a:r>
          </a:p>
          <a:p>
            <a:pPr marL="1010412" lvl="2" indent="-342900" algn="just">
              <a:buFont typeface="+mj-lt"/>
              <a:buAutoNum type="arabicPeriod"/>
            </a:pPr>
            <a:r>
              <a:rPr lang="en-US" sz="16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Percentage of new customers to average number of customers, </a:t>
            </a:r>
          </a:p>
          <a:p>
            <a:pPr marL="1010412" lvl="2" indent="-342900" algn="just">
              <a:buFont typeface="+mj-lt"/>
              <a:buAutoNum type="arabicPeriod"/>
            </a:pPr>
            <a:r>
              <a:rPr lang="en-US" sz="16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Percentage of lost customers to average number of customers, </a:t>
            </a:r>
          </a:p>
          <a:p>
            <a:pPr marL="1010412" lvl="2" indent="-342900" algn="just">
              <a:buFont typeface="+mj-lt"/>
              <a:buAutoNum type="arabicPeriod"/>
            </a:pPr>
            <a:r>
              <a:rPr lang="en-US" sz="16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Percentage of win-back customers to average number of customers, etc. </a:t>
            </a:r>
          </a:p>
          <a:p>
            <a:pPr lvl="2" algn="just">
              <a:buFont typeface="Wingdings" pitchFamily="2" charset="2"/>
              <a:buChar char="Ø"/>
            </a:pPr>
            <a:endParaRPr lang="en-US" sz="1400" dirty="0" smtClean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972312"/>
            <a:ext cx="8839200" cy="70408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Measuring Marketing Productivity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>
                <a:latin typeface="+mj-lt"/>
              </a:rPr>
              <a:pPr/>
              <a:t>48</a:t>
            </a:fld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9444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7244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Companies </a:t>
            </a: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should include two key  market-based scorecards reflecting performance as input to the marketing dashboards; </a:t>
            </a:r>
          </a:p>
          <a:p>
            <a:pPr lvl="1" algn="just">
              <a:buFont typeface="Wingdings" pitchFamily="2" charset="2"/>
              <a:buChar char="ü"/>
            </a:pPr>
            <a:endParaRPr lang="en-US" sz="1800" dirty="0" smtClean="0">
              <a:solidFill>
                <a:srgbClr val="C00000"/>
              </a:solidFill>
              <a:latin typeface="+mj-lt"/>
            </a:endParaRPr>
          </a:p>
          <a:p>
            <a:pPr marL="736092" lvl="1" indent="-342900" algn="just">
              <a:buFont typeface="+mj-lt"/>
              <a:buAutoNum type="arabicPeriod" startAt="2"/>
            </a:pPr>
            <a:r>
              <a:rPr lang="en-US" sz="1800" dirty="0" smtClean="0">
                <a:solidFill>
                  <a:srgbClr val="C00000"/>
                </a:solidFill>
                <a:latin typeface="+mj-lt"/>
              </a:rPr>
              <a:t>A STAKEHOLDER-PERFORMANCE SCORECARD </a:t>
            </a:r>
            <a:r>
              <a:rPr lang="en-US" sz="18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tracks </a:t>
            </a:r>
            <a:r>
              <a:rPr lang="en-US" sz="1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the satisfaction of various constituencies who have a critical interest in &amp; impact on the company’s performance: </a:t>
            </a:r>
          </a:p>
          <a:p>
            <a:pPr marL="1010412" lvl="2" indent="-342900" algn="just">
              <a:buFont typeface="+mj-lt"/>
              <a:buAutoNum type="arabicPeriod"/>
            </a:pPr>
            <a:r>
              <a:rPr lang="en-US" sz="16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Employees, suppliers, banks, distributors, retailers, &amp; stockholders. </a:t>
            </a:r>
          </a:p>
          <a:p>
            <a:pPr marL="1010412" lvl="2" indent="-342900" algn="just">
              <a:buFont typeface="+mj-lt"/>
              <a:buAutoNum type="arabicPeriod"/>
            </a:pPr>
            <a:r>
              <a:rPr lang="en-US" sz="16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Management should take action when one or more groups register increased or above-norm levels of dissatisfaction</a:t>
            </a: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.</a:t>
            </a:r>
            <a:endParaRPr lang="en-US" sz="1600" dirty="0">
              <a:solidFill>
                <a:srgbClr val="7030A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972312"/>
            <a:ext cx="8839200" cy="70408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Measuring Marketing Productivity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>
                <a:latin typeface="+mj-lt"/>
              </a:rPr>
              <a:pPr/>
              <a:t>49</a:t>
            </a:fld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9142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839200" cy="39624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Effective marketing research follows six steps; </a:t>
            </a:r>
          </a:p>
          <a:p>
            <a:pPr marL="736092" lvl="1" indent="-342900" algn="just">
              <a:buFont typeface="+mj-lt"/>
              <a:buAutoNum type="arabicPeriod"/>
            </a:pPr>
            <a:r>
              <a:rPr lang="en-US" sz="18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Define the Problem, the Decision </a:t>
            </a:r>
            <a:r>
              <a:rPr lang="en-US" sz="1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A</a:t>
            </a:r>
            <a:r>
              <a:rPr lang="en-US" sz="18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lternative, &amp; the Research </a:t>
            </a:r>
            <a:r>
              <a:rPr lang="en-US" sz="1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O</a:t>
            </a:r>
            <a:r>
              <a:rPr lang="en-US" sz="18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bjectives </a:t>
            </a:r>
          </a:p>
          <a:p>
            <a:pPr marL="736092" lvl="1" indent="-342900" algn="just">
              <a:buFont typeface="+mj-lt"/>
              <a:buAutoNum type="arabicPeriod"/>
            </a:pPr>
            <a:r>
              <a:rPr lang="en-US" sz="18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Develop the Research Plan </a:t>
            </a:r>
          </a:p>
          <a:p>
            <a:pPr marL="736092" lvl="1" indent="-342900" algn="just">
              <a:buFont typeface="+mj-lt"/>
              <a:buAutoNum type="arabicPeriod"/>
            </a:pPr>
            <a:r>
              <a:rPr lang="en-US" sz="18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Collect the Information </a:t>
            </a:r>
          </a:p>
          <a:p>
            <a:pPr marL="736092" lvl="1" indent="-342900" algn="just">
              <a:buFont typeface="+mj-lt"/>
              <a:buAutoNum type="arabicPeriod"/>
            </a:pPr>
            <a:r>
              <a:rPr lang="en-US" sz="18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Analyze the Information </a:t>
            </a:r>
          </a:p>
          <a:p>
            <a:pPr marL="736092" lvl="1" indent="-342900" algn="just">
              <a:buFont typeface="+mj-lt"/>
              <a:buAutoNum type="arabicPeriod"/>
            </a:pPr>
            <a:r>
              <a:rPr lang="en-US" sz="18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Present the Findings, &amp;</a:t>
            </a:r>
          </a:p>
          <a:p>
            <a:pPr marL="736092" lvl="1" indent="-342900" algn="just">
              <a:buFont typeface="+mj-lt"/>
              <a:buAutoNum type="arabicPeriod"/>
            </a:pPr>
            <a:r>
              <a:rPr lang="en-US" sz="18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Make the Decision </a:t>
            </a:r>
          </a:p>
          <a:p>
            <a:pPr marL="736092" lvl="1" indent="-342900" algn="just">
              <a:buFont typeface="+mj-lt"/>
              <a:buAutoNum type="arabicPeriod"/>
            </a:pPr>
            <a:endParaRPr lang="en-US" dirty="0">
              <a:solidFill>
                <a:srgbClr val="7030A0"/>
              </a:solidFill>
              <a:latin typeface="+mj-lt"/>
              <a:cs typeface="Times New Roman" pitchFamily="18" charset="0"/>
            </a:endParaRPr>
          </a:p>
          <a:p>
            <a:pPr marL="736092" lvl="1" indent="-342900" algn="just">
              <a:buFont typeface="+mj-lt"/>
              <a:buAutoNum type="arabicPeriod"/>
            </a:pPr>
            <a:endParaRPr lang="en-US" sz="2000" dirty="0" smtClean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972312"/>
            <a:ext cx="8839200" cy="70408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The Marketing Research Process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548231"/>
            <a:ext cx="1219200" cy="3808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>
                <a:latin typeface="+mj-lt"/>
              </a:rPr>
              <a:pPr/>
              <a:t>5</a:t>
            </a:fld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0538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7801556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972312"/>
            <a:ext cx="8839200" cy="70408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Measuring Marketing Productivity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9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64362"/>
            <a:ext cx="8208480" cy="468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972312"/>
            <a:ext cx="8839200" cy="70408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Measuring Marketing Productivity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34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1676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b="1" dirty="0" smtClean="0">
                <a:solidFill>
                  <a:srgbClr val="002060"/>
                </a:solidFill>
                <a:latin typeface="Freestyle Script" pitchFamily="66" charset="0"/>
              </a:rPr>
              <a:t>The End </a:t>
            </a:r>
            <a:endParaRPr lang="en-US" sz="8800" b="1" dirty="0">
              <a:solidFill>
                <a:srgbClr val="002060"/>
              </a:solidFill>
              <a:latin typeface="Freestyle Scrip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00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8392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200" dirty="0" smtClean="0">
                <a:solidFill>
                  <a:srgbClr val="00B050"/>
                </a:solidFill>
                <a:latin typeface="+mj-lt"/>
              </a:rPr>
              <a:t>Step (1)</a:t>
            </a:r>
          </a:p>
          <a:p>
            <a:pPr marL="0" indent="0" algn="ctr">
              <a:buNone/>
            </a:pPr>
            <a:r>
              <a:rPr lang="en-US" sz="2200" dirty="0" smtClean="0">
                <a:solidFill>
                  <a:srgbClr val="FF0000"/>
                </a:solidFill>
                <a:latin typeface="+mj-lt"/>
              </a:rPr>
              <a:t>DEFINE THE PROBLEM, THE DECISION ALTERNATIVE, &amp; THE RESEARCH OBJECTIVES </a:t>
            </a:r>
          </a:p>
          <a:p>
            <a:pPr marL="0" indent="0" algn="just">
              <a:buNone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Problems should not be defined either too broadly or too narrowly;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A </a:t>
            </a:r>
            <a:r>
              <a:rPr lang="en-US" sz="18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broad</a:t>
            </a:r>
            <a:r>
              <a:rPr lang="en-US" sz="18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or </a:t>
            </a:r>
            <a:r>
              <a:rPr lang="en-US" sz="18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vague</a:t>
            </a:r>
            <a:r>
              <a:rPr lang="en-US" sz="18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definition leads to excessive wastage of resources. 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en-US" sz="1800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Too </a:t>
            </a:r>
            <a:r>
              <a:rPr lang="en-US" sz="18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narrow</a:t>
            </a:r>
            <a:r>
              <a:rPr lang="en-US" sz="18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a definition leads to inadequate data or info required to make an effective decision.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en-US" sz="1800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Clarity </a:t>
            </a:r>
            <a:r>
              <a:rPr lang="en-US" sz="18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on the following helps define the problem appropriately;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400" b="1" dirty="0" smtClean="0">
                <a:solidFill>
                  <a:srgbClr val="C00000"/>
                </a:solidFill>
                <a:latin typeface="+mj-lt"/>
              </a:rPr>
              <a:t>What is to be researched (the content, the scope)?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400" b="1" dirty="0" smtClean="0">
                <a:solidFill>
                  <a:srgbClr val="C00000"/>
                </a:solidFill>
                <a:latin typeface="+mj-lt"/>
              </a:rPr>
              <a:t>Why is it to be researched (the decisions that are to be made)? 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en-US" sz="1800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The </a:t>
            </a:r>
            <a:r>
              <a:rPr lang="en-US" sz="18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end product of this step has to be a clear definition of the problem &amp; research objectives.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972312"/>
            <a:ext cx="8839200" cy="70408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The Marketing Research Process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8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038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200" dirty="0" smtClean="0">
                <a:solidFill>
                  <a:srgbClr val="00B050"/>
                </a:solidFill>
                <a:latin typeface="+mj-lt"/>
              </a:rPr>
              <a:t>Step (2)</a:t>
            </a:r>
          </a:p>
          <a:p>
            <a:pPr marL="0" indent="0" algn="ctr">
              <a:buNone/>
            </a:pPr>
            <a:r>
              <a:rPr lang="en-US" sz="2200" dirty="0" smtClean="0">
                <a:solidFill>
                  <a:srgbClr val="FF0000"/>
                </a:solidFill>
                <a:latin typeface="+mj-lt"/>
              </a:rPr>
              <a:t>DEVELOP THE RESEARCH PLAN</a:t>
            </a:r>
          </a:p>
          <a:p>
            <a:pPr marL="0" indent="0" algn="just">
              <a:buNone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The second steps in marketing research involves decisions on </a:t>
            </a:r>
          </a:p>
          <a:p>
            <a:pPr marL="850392" lvl="1" indent="-457200" algn="just">
              <a:buFont typeface="+mj-lt"/>
              <a:buAutoNum type="arabicPeriod"/>
            </a:pPr>
            <a:r>
              <a:rPr lang="en-US" sz="20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Data Sources, </a:t>
            </a:r>
          </a:p>
          <a:p>
            <a:pPr marL="850392" lvl="1" indent="-457200" algn="just">
              <a:buFont typeface="+mj-lt"/>
              <a:buAutoNum type="arabicPeriod"/>
            </a:pPr>
            <a:r>
              <a:rPr lang="en-US" sz="20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Research Approaches </a:t>
            </a:r>
          </a:p>
          <a:p>
            <a:pPr marL="850392" lvl="1" indent="-457200" algn="just">
              <a:buFont typeface="+mj-lt"/>
              <a:buAutoNum type="arabicPeriod"/>
            </a:pPr>
            <a:r>
              <a:rPr lang="en-US" sz="20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Research Instruments </a:t>
            </a:r>
          </a:p>
          <a:p>
            <a:pPr marL="850392" lvl="1" indent="-457200" algn="just">
              <a:buFont typeface="+mj-lt"/>
              <a:buAutoNum type="arabicPeriod"/>
            </a:pPr>
            <a:r>
              <a:rPr lang="en-US" sz="20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Sampling Plan, &amp; </a:t>
            </a:r>
          </a:p>
          <a:p>
            <a:pPr marL="850392" lvl="1" indent="-457200" algn="just">
              <a:buFont typeface="+mj-lt"/>
              <a:buAutoNum type="arabicPeriod"/>
            </a:pPr>
            <a:r>
              <a:rPr lang="en-US" sz="20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Contact Methods </a:t>
            </a:r>
          </a:p>
          <a:p>
            <a:pPr lvl="1" algn="just">
              <a:buFont typeface="Wingdings" pitchFamily="2" charset="2"/>
              <a:buChar char="ü"/>
            </a:pPr>
            <a:endParaRPr lang="en-US" sz="16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972312"/>
            <a:ext cx="8839200" cy="70408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The Marketing Research Process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>
                <a:latin typeface="+mj-lt"/>
              </a:rPr>
              <a:pPr/>
              <a:t>7</a:t>
            </a:fld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0538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800600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sz="2200" dirty="0">
                <a:solidFill>
                  <a:srgbClr val="C00000"/>
                </a:solidFill>
                <a:latin typeface="+mj-lt"/>
              </a:rPr>
              <a:t>Data Sources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The researcher can gather secondary data, primary data, or both.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FF0000"/>
                </a:solidFill>
                <a:latin typeface="+mj-lt"/>
              </a:rPr>
              <a:t>SECONDARY DATA </a:t>
            </a: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are data that were collected for another purpose, &amp; already exist somewhere.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FF0000"/>
                </a:solidFill>
                <a:latin typeface="+mj-lt"/>
              </a:rPr>
              <a:t>PRIMARY DATA </a:t>
            </a: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are freshly gathered data for a specific purpose or for a specific research project. </a:t>
            </a:r>
          </a:p>
          <a:p>
            <a:pPr lvl="2" algn="just">
              <a:buFont typeface="Wingdings" panose="05000000000000000000" pitchFamily="2" charset="2"/>
              <a:buChar char="ü"/>
            </a:pPr>
            <a:endParaRPr lang="en-US" sz="1600" dirty="0">
              <a:solidFill>
                <a:srgbClr val="0070C0"/>
              </a:solidFill>
              <a:latin typeface="+mj-lt"/>
            </a:endParaRPr>
          </a:p>
          <a:p>
            <a:pPr marL="0" indent="0" algn="just">
              <a:buNone/>
            </a:pPr>
            <a:r>
              <a:rPr lang="en-US" sz="24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Researchers usually start their investigation by examining</a:t>
            </a:r>
            <a:r>
              <a:rPr lang="en-US" sz="24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secondary data </a:t>
            </a:r>
            <a:r>
              <a:rPr lang="en-US" sz="24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to see whether the problem can be partly or wholly solved without collecting costly 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primary data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. </a:t>
            </a:r>
          </a:p>
          <a:p>
            <a:pPr lvl="2" algn="just">
              <a:buFont typeface="Wingdings" panose="05000000000000000000" pitchFamily="2" charset="2"/>
              <a:buChar char="ü"/>
            </a:pPr>
            <a:endParaRPr lang="en-US" sz="1800" dirty="0" smtClean="0">
              <a:solidFill>
                <a:srgbClr val="7030A0"/>
              </a:solidFill>
              <a:latin typeface="+mj-lt"/>
              <a:cs typeface="Times New Roman" pitchFamily="18" charset="0"/>
            </a:endParaRP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When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the required data do not exist or are dated, inaccurate, incomplete, or unreliable, the researcher will have to collect primary data.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972312"/>
            <a:ext cx="8839200" cy="70408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The Marketing Research Process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0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505200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 startAt="2"/>
            </a:pPr>
            <a:r>
              <a:rPr lang="en-US" sz="2200" dirty="0" smtClean="0">
                <a:solidFill>
                  <a:srgbClr val="C00000"/>
                </a:solidFill>
                <a:latin typeface="+mj-lt"/>
              </a:rPr>
              <a:t>Research Approach </a:t>
            </a:r>
          </a:p>
          <a:p>
            <a:pPr marL="393192" lvl="1" indent="0" algn="just">
              <a:buNone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Primary data can be collected in five ways; </a:t>
            </a:r>
          </a:p>
          <a:p>
            <a:pPr marL="1124712" lvl="2" indent="-457200" algn="just">
              <a:buFont typeface="+mj-lt"/>
              <a:buAutoNum type="arabicPeriod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OBSERVATION </a:t>
            </a:r>
          </a:p>
          <a:p>
            <a:pPr marL="1124712" lvl="2" indent="-457200" algn="just">
              <a:buFont typeface="+mj-lt"/>
              <a:buAutoNum type="arabicPeriod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FOCUS GROUPS </a:t>
            </a:r>
          </a:p>
          <a:p>
            <a:pPr marL="1124712" lvl="2" indent="-457200" algn="just">
              <a:buFont typeface="+mj-lt"/>
              <a:buAutoNum type="arabicPeriod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SURVEYS </a:t>
            </a:r>
          </a:p>
          <a:p>
            <a:pPr marL="1124712" lvl="2" indent="-457200" algn="just">
              <a:buFont typeface="+mj-lt"/>
              <a:buAutoNum type="arabicPeriod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BEHAVIORAL DATA, &amp; </a:t>
            </a:r>
          </a:p>
          <a:p>
            <a:pPr marL="1124712" lvl="2" indent="-457200" algn="just">
              <a:buFont typeface="+mj-lt"/>
              <a:buAutoNum type="arabicPeriod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EXPERIMENTS 	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972312"/>
            <a:ext cx="8839200" cy="70408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The Marketing Research Process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8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1938</TotalTime>
  <Words>2981</Words>
  <Application>Microsoft Office PowerPoint</Application>
  <PresentationFormat>On-screen Show (4:3)</PresentationFormat>
  <Paragraphs>390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0" baseType="lpstr">
      <vt:lpstr>Calibri</vt:lpstr>
      <vt:lpstr>Constantia</vt:lpstr>
      <vt:lpstr>Freestyle Script</vt:lpstr>
      <vt:lpstr>Lucida Calligraphy</vt:lpstr>
      <vt:lpstr>Times New Roman</vt:lpstr>
      <vt:lpstr>Wingdings</vt:lpstr>
      <vt:lpstr>Wingdings 2</vt:lpstr>
      <vt:lpstr>Flow</vt:lpstr>
      <vt:lpstr>PowerPoint Presentation</vt:lpstr>
      <vt:lpstr>PowerPoint Presentation</vt:lpstr>
      <vt:lpstr>The Marketing Research Systems</vt:lpstr>
      <vt:lpstr>The Marketing Research Systems</vt:lpstr>
      <vt:lpstr>The Marketing Research Process</vt:lpstr>
      <vt:lpstr>The Marketing Research Process</vt:lpstr>
      <vt:lpstr>The Marketing Research Process</vt:lpstr>
      <vt:lpstr>The Marketing Research Process</vt:lpstr>
      <vt:lpstr>The Marketing Research Process</vt:lpstr>
      <vt:lpstr>The Marketing Research Process</vt:lpstr>
      <vt:lpstr>The Marketing Research Process</vt:lpstr>
      <vt:lpstr>The Marketing Research Process</vt:lpstr>
      <vt:lpstr>The Marketing Research Process</vt:lpstr>
      <vt:lpstr>The Marketing Research Process</vt:lpstr>
      <vt:lpstr>The Marketing Research Process</vt:lpstr>
      <vt:lpstr>The Marketing Research Process</vt:lpstr>
      <vt:lpstr>The Marketing Research Process</vt:lpstr>
      <vt:lpstr>The Marketing Research Process</vt:lpstr>
      <vt:lpstr>The Marketing Research Process</vt:lpstr>
      <vt:lpstr>The Marketing Research Process</vt:lpstr>
      <vt:lpstr>The Marketing Research Process</vt:lpstr>
      <vt:lpstr>The Marketing Research Process</vt:lpstr>
      <vt:lpstr>The Marketing Research Process</vt:lpstr>
      <vt:lpstr>The Marketing Research Process</vt:lpstr>
      <vt:lpstr>The Marketing Research Process</vt:lpstr>
      <vt:lpstr>The Marketing Research Process</vt:lpstr>
      <vt:lpstr>The Marketing Research Process</vt:lpstr>
      <vt:lpstr>The Marketing Research Process</vt:lpstr>
      <vt:lpstr>The Marketing Research Process</vt:lpstr>
      <vt:lpstr>The Marketing Research Process</vt:lpstr>
      <vt:lpstr>The Marketing Research Process</vt:lpstr>
      <vt:lpstr>The Marketing Research Process</vt:lpstr>
      <vt:lpstr>The Marketing Research Process</vt:lpstr>
      <vt:lpstr>The Marketing Research Process</vt:lpstr>
      <vt:lpstr>The Marketing Research Process</vt:lpstr>
      <vt:lpstr>The Marketing Research Process</vt:lpstr>
      <vt:lpstr>The Marketing Research Process</vt:lpstr>
      <vt:lpstr>Barriers to the Effective Use of Marketing Research</vt:lpstr>
      <vt:lpstr>Barriers to the Effective Use of Marketing Research</vt:lpstr>
      <vt:lpstr>Measuring Marketing Productivity</vt:lpstr>
      <vt:lpstr>Measuring Marketing Productivity</vt:lpstr>
      <vt:lpstr>Measuring Marketing Productivity</vt:lpstr>
      <vt:lpstr>Measuring Marketing Productivity</vt:lpstr>
      <vt:lpstr>Measuring Marketing Productivity</vt:lpstr>
      <vt:lpstr>Measuring Marketing Productivity</vt:lpstr>
      <vt:lpstr>Measuring Marketing Productivity</vt:lpstr>
      <vt:lpstr>Measuring Marketing Productivity</vt:lpstr>
      <vt:lpstr>Measuring Marketing Productivity</vt:lpstr>
      <vt:lpstr>Measuring Marketing Productivity</vt:lpstr>
      <vt:lpstr>Measuring Marketing Productivity</vt:lpstr>
      <vt:lpstr>Measuring Marketing Productivity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Dr.Mortezamaleki</dc:creator>
  <cp:lastModifiedBy>A P</cp:lastModifiedBy>
  <cp:revision>270</cp:revision>
  <dcterms:created xsi:type="dcterms:W3CDTF">2011-07-27T10:47:49Z</dcterms:created>
  <dcterms:modified xsi:type="dcterms:W3CDTF">2019-10-07T05:41:45Z</dcterms:modified>
</cp:coreProperties>
</file>