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3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298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FBD39-B9C6-4D68-8673-2DAA6CEC3BA2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8263B-DBC2-4E6C-B282-46AFA52F3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49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202C5-A116-4D7B-B65F-B0EBDB40996E}" type="datetime1">
              <a:rPr lang="en-US" smtClean="0"/>
              <a:t>2/23/2019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AFF1-DEF5-47AD-82DE-A41C224AE2EA}" type="datetime1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6EA8B-F483-4571-9C40-D7D17BF38FC2}" type="datetime1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A1F6-8F7E-4353-8985-187C3B82E8EF}" type="datetime1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B0BE-0643-4501-B59B-75683535CB7C}" type="datetime1">
              <a:rPr lang="en-US" smtClean="0"/>
              <a:t>2/23/2019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F7329-DEEA-4C8F-A7A3-1F93F0250E9C}" type="datetime1">
              <a:rPr lang="en-US" smtClean="0"/>
              <a:t>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E8F6-45DA-4B1A-A041-A6984A0B985B}" type="datetime1">
              <a:rPr lang="en-US" smtClean="0"/>
              <a:t>2/23/2019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FBCE-4FE8-499C-A1A8-A9EDCC87B39B}" type="datetime1">
              <a:rPr lang="en-US" smtClean="0"/>
              <a:t>2/23/2019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9150-8C13-41FB-85F7-610640ADF232}" type="datetime1">
              <a:rPr lang="en-US" smtClean="0"/>
              <a:t>2/23/2019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8245F-F5C2-401B-8806-5C4BF40EF127}" type="datetime1">
              <a:rPr lang="en-US" smtClean="0"/>
              <a:t>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056E-56BE-42EC-BE63-3339946563AC}" type="datetime1">
              <a:rPr lang="en-US" smtClean="0"/>
              <a:t>2/23/2019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BD863F-7DFA-430B-9C0E-AB80EA94CDC5}" type="datetime1">
              <a:rPr lang="en-US" smtClean="0"/>
              <a:t>2/23/2019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895350"/>
            <a:ext cx="4210050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4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Generating Research Ideas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 a range of techniques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can be used to find and select a topic that you would like to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research: 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1600" dirty="0" smtClean="0">
                <a:latin typeface="+mj-lt"/>
                <a:cs typeface="Times New Roman" pitchFamily="18" charset="0"/>
              </a:rPr>
              <a:t>Rational Thinking 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1600" dirty="0" smtClean="0">
                <a:latin typeface="+mj-lt"/>
                <a:cs typeface="Times New Roman" pitchFamily="18" charset="0"/>
              </a:rPr>
              <a:t>Creative Thinking </a:t>
            </a:r>
          </a:p>
          <a:p>
            <a:pPr lvl="1" algn="just">
              <a:buFont typeface="Wingdings" pitchFamily="2" charset="2"/>
              <a:buChar char="ü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These techniques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will generate one of two outcomes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1600" dirty="0" smtClean="0">
                <a:latin typeface="+mj-lt"/>
                <a:cs typeface="Times New Roman" pitchFamily="18" charset="0"/>
              </a:rPr>
              <a:t>One </a:t>
            </a:r>
            <a:r>
              <a:rPr lang="en-US" sz="1600" dirty="0">
                <a:latin typeface="+mj-lt"/>
                <a:cs typeface="Times New Roman" pitchFamily="18" charset="0"/>
              </a:rPr>
              <a:t>or more possible project ideas that you might undertake</a:t>
            </a:r>
            <a:r>
              <a:rPr lang="en-US" sz="1600" dirty="0" smtClean="0">
                <a:latin typeface="+mj-lt"/>
                <a:cs typeface="Times New Roman" pitchFamily="18" charset="0"/>
              </a:rPr>
              <a:t>;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1600" dirty="0" smtClean="0">
                <a:latin typeface="+mj-lt"/>
                <a:cs typeface="Times New Roman" pitchFamily="18" charset="0"/>
              </a:rPr>
              <a:t>Absolute </a:t>
            </a:r>
            <a:r>
              <a:rPr lang="en-US" sz="1600" dirty="0">
                <a:latin typeface="+mj-lt"/>
                <a:cs typeface="Times New Roman" pitchFamily="18" charset="0"/>
              </a:rPr>
              <a:t>panic because nothing in which you are interested or which seems </a:t>
            </a:r>
            <a:r>
              <a:rPr lang="en-US" sz="1600" dirty="0" smtClean="0">
                <a:latin typeface="+mj-lt"/>
                <a:cs typeface="Times New Roman" pitchFamily="18" charset="0"/>
              </a:rPr>
              <a:t>suitable </a:t>
            </a:r>
            <a:r>
              <a:rPr lang="en-US" sz="1600" dirty="0">
                <a:latin typeface="+mj-lt"/>
                <a:cs typeface="Times New Roman" pitchFamily="18" charset="0"/>
              </a:rPr>
              <a:t>has come to mind (</a:t>
            </a:r>
            <a:r>
              <a:rPr lang="en-US" sz="1600" u="sng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Jankowicz, 2005</a:t>
            </a:r>
            <a:r>
              <a:rPr lang="en-US" sz="1600" dirty="0" smtClean="0">
                <a:latin typeface="+mj-lt"/>
                <a:cs typeface="Times New Roman" pitchFamily="18" charset="0"/>
              </a:rPr>
              <a:t>). 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62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9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62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9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>
                <a:solidFill>
                  <a:srgbClr val="C00000"/>
                </a:solidFill>
                <a:latin typeface="+mj-lt"/>
              </a:rPr>
              <a:t>Examining O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wn Strengths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and I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nterests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is important that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researchers choose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topic in which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likely to do well and, if possible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already have some academic knowledge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>
              <a:buFont typeface="Wingdings" pitchFamily="2" charset="2"/>
              <a:buChar char="ü"/>
            </a:pPr>
            <a:endParaRPr lang="en-US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1800" u="sng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Jankowicz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u="sng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2005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suggests that one way of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doing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this is to look at </a:t>
            </a:r>
            <a:r>
              <a:rPr lang="en-US" sz="1800" u="sng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those assignments for which </a:t>
            </a:r>
            <a:r>
              <a:rPr lang="en-US" sz="1800" u="sng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researchers have </a:t>
            </a:r>
            <a:r>
              <a:rPr lang="en-US" sz="1800" u="sng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received good grades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algn="just">
              <a:buFont typeface="Wingdings" pitchFamily="2" charset="2"/>
              <a:buChar char="ü"/>
            </a:pPr>
            <a:endParaRPr lang="en-US" sz="1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addition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they may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as part of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their reading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be able to focus more precisely on the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sort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ideas about which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they wish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conduct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their research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62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9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Looking at Past Project Titles 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common way 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looking at </a:t>
            </a:r>
            <a:r>
              <a:rPr lang="en-US" sz="20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past </a:t>
            </a:r>
            <a:r>
              <a:rPr lang="en-US" sz="20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projects</a:t>
            </a:r>
            <a:r>
              <a:rPr lang="en-US" sz="2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 to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scan a list of past project 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titles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 anything that 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captures the researchers’ imagination.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Titles that look interesting or which grab your attention should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be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noted down, as should any thoughts you have about the title in relation to your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own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research idea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. </a:t>
            </a:r>
          </a:p>
          <a:p>
            <a:pPr lvl="2" algn="just">
              <a:buFont typeface="Wingdings" pitchFamily="2" charset="2"/>
              <a:buChar char="ü"/>
            </a:pP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this process the fact that the title is poorly worded or the project 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report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received a low mark is immaterial. </a:t>
            </a:r>
            <a:endParaRPr lang="en-US" sz="2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What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matters is the fact that you have found a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topic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that interests you.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62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9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Discussion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Colleagues, friends and university tutors are all good sources of possible project ideas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algn="just">
              <a:buFont typeface="Wingdings" pitchFamily="2" charset="2"/>
              <a:buChar char="ü"/>
            </a:pPr>
            <a:endParaRPr lang="en-US" sz="1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Often project tutors will have ideas for possible student projects, which they will 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pleased to discuss with you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algn="just">
              <a:buFont typeface="Wingdings" pitchFamily="2" charset="2"/>
              <a:buChar char="ü"/>
            </a:pPr>
            <a:endParaRPr lang="en-US" sz="1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Ideas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can be obtained by talking to 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practitioners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professional groups (</a:t>
            </a:r>
            <a:r>
              <a:rPr lang="en-US" sz="1800" u="sng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Gill and Johnson, 2002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lvl="1" algn="just">
              <a:buFont typeface="Wingdings" pitchFamily="2" charset="2"/>
              <a:buChar char="ü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62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9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>
                <a:solidFill>
                  <a:srgbClr val="C00000"/>
                </a:solidFill>
                <a:latin typeface="+mj-lt"/>
              </a:rPr>
              <a:t>Searching the </a:t>
            </a: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Literature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Sharp </a:t>
            </a:r>
            <a:r>
              <a:rPr lang="en-US" sz="2000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et al</a:t>
            </a:r>
            <a:r>
              <a:rPr lang="en-US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2002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discuss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types of literature that are of particular use for generating research 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ideas; these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include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1124712" lvl="2" indent="-4572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Articles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in academic and professional journals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; </a:t>
            </a:r>
          </a:p>
          <a:p>
            <a:pPr marL="1124712" lvl="2" indent="-4572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Reports; </a:t>
            </a:r>
          </a:p>
          <a:p>
            <a:pPr marL="1124712" lvl="2" indent="-4572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Books </a:t>
            </a:r>
          </a:p>
          <a:p>
            <a:pPr marL="1124712" lvl="2" indent="-457200" algn="just">
              <a:buFont typeface="+mj-lt"/>
              <a:buAutoNum type="arabicPeriod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62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9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/>
          <a:lstStyle/>
          <a:p>
            <a:pPr marL="484632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Review Articles </a:t>
            </a:r>
          </a:p>
          <a:p>
            <a:pPr marL="639763" lvl="1" indent="-246063" algn="just">
              <a:buFont typeface="Wingdings" pitchFamily="2" charset="2"/>
              <a:buChar char="ü"/>
            </a:pPr>
            <a:r>
              <a:rPr lang="en-US" sz="1800" dirty="0">
                <a:solidFill>
                  <a:srgbClr val="0070C0"/>
                </a:solidFill>
              </a:rPr>
              <a:t>These articles contain both a considered review of the state of knowledge in that topic area and pointers towards areas where further research needs to be undertaken.</a:t>
            </a:r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Reports </a:t>
            </a:r>
            <a:endParaRPr lang="en-US" sz="2400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marL="639763" lvl="1" indent="-246063" algn="just">
              <a:buFont typeface="Wingdings" pitchFamily="2" charset="2"/>
              <a:buChar char="ü"/>
            </a:pPr>
            <a:r>
              <a:rPr lang="en-US" sz="1800" i="1" dirty="0">
                <a:solidFill>
                  <a:srgbClr val="0070C0"/>
                </a:solidFill>
              </a:rPr>
              <a:t>Reports </a:t>
            </a:r>
            <a:r>
              <a:rPr lang="en-US" sz="1800" dirty="0">
                <a:solidFill>
                  <a:srgbClr val="0070C0"/>
                </a:solidFill>
              </a:rPr>
              <a:t>may also be of </a:t>
            </a:r>
            <a:r>
              <a:rPr lang="en-US" sz="1800" dirty="0" smtClean="0">
                <a:solidFill>
                  <a:srgbClr val="0070C0"/>
                </a:solidFill>
              </a:rPr>
              <a:t>use; </a:t>
            </a:r>
          </a:p>
          <a:p>
            <a:pPr marL="639763" lvl="1" indent="-246063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</a:rPr>
              <a:t>The most </a:t>
            </a:r>
            <a:r>
              <a:rPr lang="en-US" sz="1800" dirty="0">
                <a:solidFill>
                  <a:srgbClr val="0070C0"/>
                </a:solidFill>
              </a:rPr>
              <a:t>recently published are usually up to date and, again, often contain </a:t>
            </a:r>
            <a:r>
              <a:rPr lang="en-US" sz="1800" dirty="0" smtClean="0">
                <a:solidFill>
                  <a:srgbClr val="0070C0"/>
                </a:solidFill>
              </a:rPr>
              <a:t>recommendations </a:t>
            </a:r>
            <a:r>
              <a:rPr lang="en-US" sz="1800" dirty="0">
                <a:solidFill>
                  <a:srgbClr val="0070C0"/>
                </a:solidFill>
              </a:rPr>
              <a:t>that may form the basis of your research idea</a:t>
            </a:r>
            <a:r>
              <a:rPr lang="en-US" sz="1800" dirty="0" smtClean="0">
                <a:solidFill>
                  <a:srgbClr val="0070C0"/>
                </a:solidFill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Books </a:t>
            </a:r>
            <a:endParaRPr lang="en-US" sz="2400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marL="639763" lvl="1" indent="-246063" algn="just">
              <a:buFont typeface="Wingdings" pitchFamily="2" charset="2"/>
              <a:buChar char="ü"/>
            </a:pPr>
            <a:r>
              <a:rPr lang="en-US" sz="1800" i="1" dirty="0">
                <a:solidFill>
                  <a:srgbClr val="0070C0"/>
                </a:solidFill>
              </a:rPr>
              <a:t>Books </a:t>
            </a:r>
            <a:r>
              <a:rPr lang="en-US" sz="1800" dirty="0">
                <a:solidFill>
                  <a:srgbClr val="0070C0"/>
                </a:solidFill>
              </a:rPr>
              <a:t>by contrast are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less up to date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rgbClr val="0070C0"/>
                </a:solidFill>
              </a:rPr>
              <a:t>than </a:t>
            </a:r>
            <a:r>
              <a:rPr lang="en-US" sz="1800" dirty="0">
                <a:solidFill>
                  <a:srgbClr val="0070C0"/>
                </a:solidFill>
              </a:rPr>
              <a:t>other written </a:t>
            </a:r>
            <a:r>
              <a:rPr lang="en-US" sz="1800" dirty="0" smtClean="0">
                <a:solidFill>
                  <a:srgbClr val="0070C0"/>
                </a:solidFill>
              </a:rPr>
              <a:t>sources; </a:t>
            </a:r>
          </a:p>
          <a:p>
            <a:pPr marL="639763" lvl="1" indent="-246063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</a:rPr>
              <a:t>They </a:t>
            </a:r>
            <a:r>
              <a:rPr lang="en-US" sz="1800" dirty="0">
                <a:solidFill>
                  <a:srgbClr val="0070C0"/>
                </a:solidFill>
              </a:rPr>
              <a:t>do, however, often contain a good overview of research </a:t>
            </a:r>
            <a:r>
              <a:rPr lang="en-US" sz="1800" dirty="0" smtClean="0">
                <a:solidFill>
                  <a:srgbClr val="0070C0"/>
                </a:solidFill>
              </a:rPr>
              <a:t>that </a:t>
            </a:r>
            <a:r>
              <a:rPr lang="en-US" sz="1800" dirty="0">
                <a:solidFill>
                  <a:srgbClr val="0070C0"/>
                </a:solidFill>
              </a:rPr>
              <a:t>has been undertaken, which may suggest ideas to you.</a:t>
            </a:r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62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9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Keeping a Notebook of Ideas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involves simply noting down any interesting research ideas as you think of them and, of equal importance, what sparked off your thought.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You can then pursue the idea using more rational thinking techniques later.</a:t>
            </a:r>
            <a:endParaRPr lang="en-US" sz="18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62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9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Exploring Personal Preferences using Past Projects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do this </a:t>
            </a:r>
            <a:r>
              <a:rPr lang="en-US" sz="1800" u="sng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Raimond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u="sng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1993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suggests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>
                <a:latin typeface="+mj-lt"/>
                <a:cs typeface="Times New Roman" pitchFamily="18" charset="0"/>
              </a:rPr>
              <a:t>Select six projects that you like</a:t>
            </a:r>
            <a:r>
              <a:rPr lang="en-US" sz="18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>
                <a:latin typeface="+mj-lt"/>
                <a:cs typeface="Times New Roman" pitchFamily="18" charset="0"/>
              </a:rPr>
              <a:t>For each of these six projects note down your first thoughts in response to three </a:t>
            </a:r>
            <a:r>
              <a:rPr lang="en-US" sz="1800" dirty="0" smtClean="0">
                <a:latin typeface="+mj-lt"/>
                <a:cs typeface="Times New Roman" pitchFamily="18" charset="0"/>
              </a:rPr>
              <a:t>questions:</a:t>
            </a:r>
          </a:p>
          <a:p>
            <a:pPr marL="1321308" lvl="3" indent="-342900" algn="just">
              <a:buFont typeface="+mj-lt"/>
              <a:buAutoNum type="arabicPeriod"/>
            </a:pPr>
            <a:r>
              <a:rPr lang="en-US" sz="16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What appeals to you about the project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?</a:t>
            </a:r>
          </a:p>
          <a:p>
            <a:pPr marL="1321308" lvl="3" indent="-342900" algn="just">
              <a:buFont typeface="+mj-lt"/>
              <a:buAutoNum type="arabicPeriod"/>
            </a:pPr>
            <a:r>
              <a:rPr lang="en-US" sz="16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What is good about the project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?</a:t>
            </a:r>
          </a:p>
          <a:p>
            <a:pPr marL="1321308" lvl="3" indent="-342900" algn="just">
              <a:buFont typeface="+mj-lt"/>
              <a:buAutoNum type="arabicPeriod"/>
            </a:pPr>
            <a:r>
              <a:rPr lang="en-US" sz="16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Why is the project good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?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>
                <a:latin typeface="+mj-lt"/>
                <a:cs typeface="Times New Roman" pitchFamily="18" charset="0"/>
              </a:rPr>
              <a:t>Select three projects that you do not like</a:t>
            </a:r>
            <a:r>
              <a:rPr lang="en-US" sz="1800" dirty="0" smtClean="0">
                <a:latin typeface="+mj-lt"/>
                <a:cs typeface="Times New Roman" pitchFamily="18" charset="0"/>
              </a:rPr>
              <a:t>.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>
                <a:latin typeface="+mj-lt"/>
                <a:cs typeface="Times New Roman" pitchFamily="18" charset="0"/>
              </a:rPr>
              <a:t>For each of these three projects note down your first thoughts in response to </a:t>
            </a:r>
            <a:r>
              <a:rPr lang="en-US" sz="1800" dirty="0" smtClean="0">
                <a:latin typeface="+mj-lt"/>
                <a:cs typeface="Times New Roman" pitchFamily="18" charset="0"/>
              </a:rPr>
              <a:t>three questions</a:t>
            </a:r>
          </a:p>
          <a:p>
            <a:pPr marL="1321308" lvl="3" indent="-342900" algn="just">
              <a:buFont typeface="+mj-lt"/>
              <a:buAutoNum type="arabicPeriod"/>
            </a:pPr>
            <a:r>
              <a:rPr lang="en-US" sz="16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What do you dislike about the project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?</a:t>
            </a:r>
          </a:p>
          <a:p>
            <a:pPr marL="1321308" lvl="3" indent="-342900" algn="just">
              <a:buFont typeface="+mj-lt"/>
              <a:buAutoNum type="arabicPeriod"/>
            </a:pPr>
            <a:r>
              <a:rPr lang="en-US" sz="16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What is bad about the project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?</a:t>
            </a:r>
          </a:p>
          <a:p>
            <a:pPr marL="1321308" lvl="3" indent="-342900" algn="just">
              <a:buFont typeface="+mj-lt"/>
              <a:buAutoNum type="arabicPeriod"/>
            </a:pPr>
            <a:r>
              <a:rPr lang="en-US" sz="16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Why is the project bad?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62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9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Relevance Trees 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Here,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you start with a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broad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concept from which you generate further (</a:t>
            </a:r>
            <a:r>
              <a:rPr lang="en-US" sz="2000" u="sng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usually more specific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topics. 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Each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of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these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topics forms a separate branch from which you can generate further, more detailed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sub-branches.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As you proceed down the sub-branches more ideas are generated and recorded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. </a:t>
            </a:r>
            <a:endParaRPr lang="en-US" sz="18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endParaRPr lang="en-US" sz="20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62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9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44" y="1671638"/>
            <a:ext cx="791527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5215860"/>
            <a:ext cx="39624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>
                <a:latin typeface="+mj-lt"/>
                <a:cs typeface="Times New Roman" pitchFamily="18" charset="0"/>
              </a:rPr>
              <a:t>Instructor </a:t>
            </a:r>
          </a:p>
          <a:p>
            <a:pPr marL="0" indent="0" algn="ctr">
              <a:buNone/>
            </a:pPr>
            <a:r>
              <a:rPr lang="en-US" b="1" dirty="0" smtClean="0">
                <a:latin typeface="+mj-lt"/>
                <a:cs typeface="Times New Roman" pitchFamily="18" charset="0"/>
              </a:rPr>
              <a:t>Morteza Maleki, </a:t>
            </a:r>
            <a:r>
              <a:rPr lang="en-US" sz="2000" b="1" dirty="0" smtClean="0">
                <a:latin typeface="+mj-lt"/>
                <a:cs typeface="Times New Roman" pitchFamily="18" charset="0"/>
              </a:rPr>
              <a:t>PhD</a:t>
            </a:r>
            <a:endParaRPr lang="en-US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20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Brainstorming</a:t>
            </a:r>
          </a:p>
          <a:p>
            <a:pPr marL="393192" lvl="1" indent="0" algn="just">
              <a:buNone/>
            </a:pPr>
            <a:r>
              <a:rPr lang="en-US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To brainstorm, </a:t>
            </a:r>
            <a:r>
              <a:rPr lang="en-US" sz="2000" u="sng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Moody</a:t>
            </a:r>
            <a:r>
              <a:rPr lang="en-US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(</a:t>
            </a:r>
            <a:r>
              <a:rPr lang="en-US" sz="2000" u="sng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1988</a:t>
            </a:r>
            <a:r>
              <a:rPr lang="en-US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) suggests that you</a:t>
            </a:r>
            <a:r>
              <a:rPr 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:</a:t>
            </a:r>
          </a:p>
          <a:p>
            <a:pPr marL="1124712" lvl="2" indent="-457200" algn="just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Define your problem – that is, the sorts of ideas you are interested in – as precisely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possible. 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399032" lvl="3" indent="-457200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In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early stages of formulating a topic this may be as vague as ‘I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am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interested in marketing but don’t know what to do for my research topic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.’</a:t>
            </a:r>
          </a:p>
          <a:p>
            <a:pPr marL="1124712" lvl="2" indent="-457200" algn="just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Ask for suggestions, relating to the problem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24712" lvl="2" indent="-457200" algn="just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Record all suggestions, observing the following rules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3" algn="just">
              <a:buFont typeface="Wingdings" pitchFamily="2" charset="2"/>
              <a:buChar char="ü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No suggestion should be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criticized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or evaluated in any way before all ideas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have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been considered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lvl="3" algn="just">
              <a:buFont typeface="Wingdings" pitchFamily="2" charset="2"/>
              <a:buChar char="ü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All suggestions, however wild, should be recorded and considered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lvl="3" algn="just">
              <a:buFont typeface="Wingdings" pitchFamily="2" charset="2"/>
              <a:buChar char="ü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As many suggestions as possible should be recorded.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62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9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/>
          <a:lstStyle/>
          <a:p>
            <a:pPr marL="0" lvl="1" indent="0" algn="just">
              <a:buNone/>
            </a:pPr>
            <a:r>
              <a:rPr lang="en-US" b="1" dirty="0" smtClean="0">
                <a:solidFill>
                  <a:srgbClr val="C00000"/>
                </a:solidFill>
                <a:latin typeface="+mj-lt"/>
              </a:rPr>
              <a:t>Brainstorming (Con…)</a:t>
            </a:r>
            <a:endParaRPr lang="en-US" dirty="0" smtClean="0">
              <a:solidFill>
                <a:srgbClr val="C00000"/>
              </a:solidFill>
              <a:latin typeface="+mj-lt"/>
            </a:endParaRPr>
          </a:p>
          <a:p>
            <a:pPr marL="850392" lvl="1" indent="-457200" algn="just">
              <a:buFont typeface="+mj-lt"/>
              <a:buAutoNum type="arabicPeriod" startAt="4"/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Review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all the suggestions and explore what is meant by each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50392" lvl="1" indent="-457200" algn="just">
              <a:buFont typeface="+mj-lt"/>
              <a:buAutoNum type="arabicPeriod" startAt="4"/>
            </a:pPr>
            <a:endParaRPr lang="en-US" sz="2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0392" lvl="1" indent="-457200" algn="just">
              <a:buFont typeface="+mj-lt"/>
              <a:buAutoNum type="arabicPeriod" startAt="4"/>
            </a:pP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Analyse the list of suggestions and decide which appeal to you most as research 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ideas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why.</a:t>
            </a:r>
            <a:endParaRPr lang="en-US" sz="2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62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9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Refining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Research Ideas</a:t>
            </a:r>
          </a:p>
          <a:p>
            <a:pPr marL="907542" lvl="1" indent="-514350" algn="just">
              <a:buFont typeface="+mj-lt"/>
              <a:buAutoNum type="romanUcPeriod"/>
            </a:pPr>
            <a:r>
              <a:rPr lang="en-US" sz="2000" dirty="0">
                <a:solidFill>
                  <a:srgbClr val="C00000"/>
                </a:solidFill>
                <a:latin typeface="+mj-lt"/>
              </a:rPr>
              <a:t>The Delphi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Technique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involves using a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people who are either involved or interested in the research idea to generate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a more specific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 (</a:t>
            </a:r>
            <a:r>
              <a:rPr lang="en-US" sz="1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Robson, 2002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use this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 you need: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To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brief the members of the group about the research idea (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they can make notes if 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they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wish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); </a:t>
            </a:r>
          </a:p>
          <a:p>
            <a:pPr marL="2564892" lvl="8" indent="-342900" algn="just">
              <a:buFont typeface="+mj-lt"/>
              <a:buAutoNum type="arabicPeriod"/>
            </a:pPr>
            <a:endParaRPr lang="en-US" sz="800" dirty="0" smtClean="0">
              <a:solidFill>
                <a:srgbClr val="7030A0"/>
              </a:solidFill>
              <a:latin typeface="+mj-lt"/>
            </a:endParaRP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At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the end of the briefing to encourage group members to seek clarification and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more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information as appropriate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;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62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9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736092" lvl="1" indent="-342900" algn="just">
              <a:buFont typeface="+mj-lt"/>
              <a:buAutoNum type="arabicPeriod" startAt="3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To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ask each member of the group, </a:t>
            </a:r>
            <a:r>
              <a:rPr lang="en-US" sz="1600" u="sng" dirty="0">
                <a:solidFill>
                  <a:srgbClr val="002060"/>
                </a:solidFill>
                <a:latin typeface="+mj-lt"/>
              </a:rPr>
              <a:t>including the originator of the research idea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,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to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generate independently up to three specific research ideas based on the idea that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has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been described (</a:t>
            </a:r>
            <a:r>
              <a:rPr lang="en-US" sz="1600" u="sng" dirty="0">
                <a:solidFill>
                  <a:srgbClr val="002060"/>
                </a:solidFill>
                <a:latin typeface="+mj-lt"/>
              </a:rPr>
              <a:t>they can also be asked to provide a justification for their </a:t>
            </a:r>
            <a:r>
              <a:rPr lang="en-US" sz="1600" u="sng" dirty="0" smtClean="0">
                <a:solidFill>
                  <a:srgbClr val="002060"/>
                </a:solidFill>
                <a:latin typeface="+mj-lt"/>
              </a:rPr>
              <a:t>specific </a:t>
            </a:r>
            <a:r>
              <a:rPr lang="en-US" sz="1600" u="sng" dirty="0">
                <a:solidFill>
                  <a:srgbClr val="002060"/>
                </a:solidFill>
                <a:latin typeface="+mj-lt"/>
              </a:rPr>
              <a:t>ideas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); </a:t>
            </a:r>
          </a:p>
          <a:p>
            <a:pPr marL="2564892" lvl="8" indent="-342900" algn="just">
              <a:buFont typeface="+mj-lt"/>
              <a:buAutoNum type="arabicPeriod" startAt="3"/>
            </a:pPr>
            <a:endParaRPr lang="en-US" sz="800" dirty="0" smtClean="0">
              <a:solidFill>
                <a:srgbClr val="7030A0"/>
              </a:solidFill>
              <a:latin typeface="+mj-lt"/>
            </a:endParaRPr>
          </a:p>
          <a:p>
            <a:pPr marL="736092" lvl="1" indent="-342900" algn="just">
              <a:buFont typeface="+mj-lt"/>
              <a:buAutoNum type="arabicPeriod" startAt="3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To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collect the research ideas in an unedited and non-attributable form and to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distribute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them to all members of the group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; </a:t>
            </a:r>
          </a:p>
          <a:p>
            <a:pPr marL="2564892" lvl="8" indent="-342900" algn="just">
              <a:buFont typeface="+mj-lt"/>
              <a:buAutoNum type="arabicPeriod" startAt="3"/>
            </a:pPr>
            <a:endParaRPr lang="en-US" sz="800" dirty="0" smtClean="0">
              <a:solidFill>
                <a:srgbClr val="7030A0"/>
              </a:solidFill>
              <a:latin typeface="+mj-lt"/>
            </a:endParaRPr>
          </a:p>
          <a:p>
            <a:pPr marL="736092" lvl="1" indent="-342900" algn="just">
              <a:buFont typeface="+mj-lt"/>
              <a:buAutoNum type="arabicPeriod" startAt="3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Second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cycle of the process (steps 2 to 4) in which </a:t>
            </a:r>
            <a:r>
              <a:rPr lang="en-US" sz="1600" u="sng" dirty="0">
                <a:solidFill>
                  <a:srgbClr val="002060"/>
                </a:solidFill>
                <a:latin typeface="+mj-lt"/>
              </a:rPr>
              <a:t>individuals comment on </a:t>
            </a:r>
            <a:r>
              <a:rPr lang="en-US" sz="1600" u="sng" dirty="0" smtClean="0">
                <a:solidFill>
                  <a:srgbClr val="002060"/>
                </a:solidFill>
                <a:latin typeface="+mj-lt"/>
              </a:rPr>
              <a:t>the </a:t>
            </a:r>
            <a:r>
              <a:rPr lang="en-US" sz="1600" u="sng" dirty="0">
                <a:solidFill>
                  <a:srgbClr val="002060"/>
                </a:solidFill>
                <a:latin typeface="+mj-lt"/>
              </a:rPr>
              <a:t>research ideas and revise their own contributions in the light of what others have said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; </a:t>
            </a:r>
          </a:p>
          <a:p>
            <a:pPr marL="2564892" lvl="8" indent="-342900" algn="just">
              <a:buFont typeface="+mj-lt"/>
              <a:buAutoNum type="arabicPeriod" startAt="3"/>
            </a:pPr>
            <a:endParaRPr lang="en-US" sz="800" dirty="0" smtClean="0">
              <a:solidFill>
                <a:srgbClr val="7030A0"/>
              </a:solidFill>
              <a:latin typeface="+mj-lt"/>
            </a:endParaRPr>
          </a:p>
          <a:p>
            <a:pPr marL="736092" lvl="1" indent="-342900" algn="just">
              <a:buFont typeface="+mj-lt"/>
              <a:buAutoNum type="arabicPeriod" startAt="3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Subsequent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cycles of the process until a consensus is reached. </a:t>
            </a:r>
            <a:endParaRPr lang="en-US" sz="1800" dirty="0" smtClean="0">
              <a:solidFill>
                <a:srgbClr val="7030A0"/>
              </a:solidFill>
              <a:latin typeface="+mj-lt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2060"/>
                </a:solidFill>
                <a:latin typeface="+mj-lt"/>
              </a:rPr>
              <a:t>These </a:t>
            </a:r>
            <a:r>
              <a:rPr lang="en-US" sz="1600" dirty="0">
                <a:solidFill>
                  <a:srgbClr val="002060"/>
                </a:solidFill>
                <a:latin typeface="+mj-lt"/>
              </a:rPr>
              <a:t>either follow </a:t>
            </a:r>
            <a:r>
              <a:rPr lang="en-US" sz="1600" dirty="0" smtClean="0">
                <a:solidFill>
                  <a:srgbClr val="002060"/>
                </a:solidFill>
                <a:latin typeface="+mj-lt"/>
              </a:rPr>
              <a:t>a </a:t>
            </a:r>
            <a:r>
              <a:rPr lang="en-US" sz="1600" dirty="0">
                <a:solidFill>
                  <a:srgbClr val="002060"/>
                </a:solidFill>
                <a:latin typeface="+mj-lt"/>
              </a:rPr>
              <a:t>similar pattern (steps 2 to 4) or use discussion, voting or some other method</a:t>
            </a:r>
            <a:r>
              <a:rPr lang="en-US" sz="1600" dirty="0" smtClean="0">
                <a:solidFill>
                  <a:srgbClr val="002060"/>
                </a:solidFill>
                <a:latin typeface="+mj-lt"/>
              </a:rPr>
              <a:t>. </a:t>
            </a:r>
            <a:endParaRPr lang="en-US" sz="16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62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6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907542" lvl="1" indent="-514350" algn="just">
              <a:buFont typeface="+mj-lt"/>
              <a:buAutoNum type="romanUcPeriod" startAt="2"/>
            </a:pPr>
            <a:r>
              <a:rPr lang="en-US" sz="2000" dirty="0">
                <a:solidFill>
                  <a:srgbClr val="C00000"/>
                </a:solidFill>
                <a:latin typeface="+mj-lt"/>
              </a:rPr>
              <a:t>The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Preliminary Study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if you have been given a research idea, it is still necessary to refine it in order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 it into a research project.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Some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authors, for example 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Bennett (1991)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, refer to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this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process as a </a:t>
            </a:r>
            <a:r>
              <a:rPr lang="en-US" sz="1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preliminary study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 </a:t>
            </a:r>
            <a:endParaRPr lang="en-US" sz="1800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lvl="3" algn="just">
              <a:buFont typeface="Wingdings" panose="05000000000000000000" pitchFamily="2" charset="2"/>
              <a:buChar char="ü"/>
            </a:pPr>
            <a:endParaRPr lang="en-US" sz="19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research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ideas,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will be no more than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of some of the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literature. </a:t>
            </a:r>
          </a:p>
          <a:p>
            <a:pPr lvl="3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This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can be thought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as the first iteration of your critical literature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review. </a:t>
            </a:r>
          </a:p>
          <a:p>
            <a:pPr lvl="3" algn="just">
              <a:buFont typeface="Wingdings" panose="05000000000000000000" pitchFamily="2" charset="2"/>
              <a:buChar char="ü"/>
            </a:pPr>
            <a:endParaRPr lang="en-US" sz="19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others,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revisiting </a:t>
            </a:r>
            <a:r>
              <a:rPr lang="en-US" sz="18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the techniques </a:t>
            </a:r>
            <a:r>
              <a:rPr lang="en-US" sz="1800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discussed earlier in this section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 as </a:t>
            </a:r>
            <a:r>
              <a:rPr lang="en-US" sz="18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informal </a:t>
            </a:r>
            <a:r>
              <a:rPr lang="en-US" sz="1800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discussions </a:t>
            </a:r>
            <a:r>
              <a:rPr lang="en-US" sz="18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with people who have personal experience of and knowledge about </a:t>
            </a:r>
            <a:r>
              <a:rPr lang="en-US" sz="1800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your  </a:t>
            </a:r>
            <a:r>
              <a:rPr lang="en-US" sz="18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research ideas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62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055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907542" lvl="1" indent="-514350" algn="just">
              <a:buFont typeface="+mj-lt"/>
              <a:buAutoNum type="romanUcPeriod" startAt="3"/>
            </a:pPr>
            <a:r>
              <a:rPr lang="en-US" sz="2000" dirty="0">
                <a:solidFill>
                  <a:srgbClr val="C00000"/>
                </a:solidFill>
                <a:latin typeface="+mj-lt"/>
              </a:rPr>
              <a:t>Integrating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Ideas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Jankowicz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2005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suggests a process called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working up and narrowing down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 </a:t>
            </a:r>
          </a:p>
          <a:p>
            <a:pPr lvl="8" algn="just">
              <a:buFont typeface="Wingdings" panose="05000000000000000000" pitchFamily="2" charset="2"/>
              <a:buChar char="ü"/>
            </a:pPr>
            <a:endParaRPr lang="en-US" sz="1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involves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classifying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research idea first into its area, then its field, and finally the precise aspect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you are interested. </a:t>
            </a:r>
            <a:endParaRPr lang="en-US" sz="1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These </a:t>
            </a:r>
            <a:r>
              <a:rPr lang="en-US" sz="17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represent an increasingly detailed description of </a:t>
            </a:r>
            <a:r>
              <a:rPr lang="en-US" sz="17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sz="17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research idea</a:t>
            </a:r>
            <a:r>
              <a:rPr lang="en-US" sz="17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For example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, your </a:t>
            </a:r>
            <a:r>
              <a:rPr lang="en-US" sz="1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initial area, based on examining your course work, might 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be </a:t>
            </a:r>
            <a:r>
              <a:rPr lang="en-US" sz="1800" u="sng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accountancy</a:t>
            </a:r>
            <a:r>
              <a:rPr lang="en-US" sz="1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endParaRPr lang="en-US" sz="1800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lvl="8" algn="just">
              <a:buFont typeface="Wingdings" panose="05000000000000000000" pitchFamily="2" charset="2"/>
              <a:buChar char="ü"/>
            </a:pPr>
            <a:endParaRPr lang="en-US" sz="300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After </a:t>
            </a:r>
            <a:r>
              <a:rPr lang="en-US" sz="1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browsing some recent journals and discussion with colleagues 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this </a:t>
            </a:r>
            <a:r>
              <a:rPr lang="en-US" sz="1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becomes more focused on the field of </a:t>
            </a:r>
            <a:r>
              <a:rPr lang="en-US" sz="1800" u="sng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financial accounting methods</a:t>
            </a:r>
            <a:r>
              <a:rPr lang="en-US" sz="1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endParaRPr lang="en-US" sz="1800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lvl="8" algn="just">
              <a:buFont typeface="Wingdings" panose="05000000000000000000" pitchFamily="2" charset="2"/>
              <a:buChar char="ü"/>
            </a:pPr>
            <a:endParaRPr lang="en-US" sz="300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With further </a:t>
            </a:r>
            <a:r>
              <a:rPr lang="en-US" sz="1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reading, the use of the Delphi technique and discussion with your project tutor 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you </a:t>
            </a:r>
            <a:r>
              <a:rPr lang="en-US" sz="1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decide to focus on the aspect of </a:t>
            </a:r>
            <a:r>
              <a:rPr lang="en-US" sz="1800" u="sng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activity-based costing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 </a:t>
            </a:r>
            <a:endParaRPr lang="en-US" sz="18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62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7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907542" lvl="1" indent="-514350" algn="just">
              <a:buFont typeface="+mj-lt"/>
              <a:buAutoNum type="romanUcPeriod" startAt="4"/>
            </a:pPr>
            <a:r>
              <a:rPr lang="en-US" sz="2000" dirty="0">
                <a:solidFill>
                  <a:srgbClr val="C00000"/>
                </a:solidFill>
                <a:latin typeface="+mj-lt"/>
              </a:rPr>
              <a:t>Refining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Topics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given by your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Employing Organization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If, as a part-time student, your manager gives you a topic, this may present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particular problems; you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need to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achieve a balance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It </a:t>
            </a:r>
            <a:r>
              <a:rPr lang="en-US" sz="17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may be something in which you are not particularly interested. </a:t>
            </a:r>
            <a:endParaRPr lang="en-US" sz="1700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You </a:t>
            </a:r>
            <a:r>
              <a:rPr lang="en-US" sz="17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will have to 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weigh the advantage of doing something useful to the </a:t>
            </a:r>
            <a:r>
              <a:rPr lang="en-US" sz="1600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organization</a:t>
            </a:r>
            <a:r>
              <a:rPr lang="en-US" sz="17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7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against 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the disadvantage of a potential lack of personal motivation</a:t>
            </a:r>
            <a:r>
              <a:rPr lang="en-US" sz="17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 </a:t>
            </a:r>
            <a:endParaRPr lang="en-US" sz="1700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project your manager wishes you to undertake </a:t>
            </a:r>
            <a:r>
              <a:rPr lang="en-US" sz="18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is </a:t>
            </a:r>
            <a:r>
              <a:rPr lang="en-US" sz="1800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larger </a:t>
            </a:r>
            <a:r>
              <a:rPr lang="en-US" sz="18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than that which is appropriate for your course project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It 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may be 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possible 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to complete both by isolating an element of the larger 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organizational 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project that 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you 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find interesting and treating this as the project for your course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 </a:t>
            </a:r>
            <a:endParaRPr lang="en-US" sz="16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62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69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Writing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Research Questions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the key criteria of your research success will be </a:t>
            </a:r>
            <a:r>
              <a:rPr lang="en-US" sz="18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whether you have a set of </a:t>
            </a:r>
            <a:r>
              <a:rPr lang="en-US" sz="1800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clear </a:t>
            </a:r>
            <a:r>
              <a:rPr lang="en-US" sz="18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conclusions drawn from the data you have collected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extent to which you can 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do 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that will be determined largely by the clarity with which you have posed your 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initial 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research 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questions.</a:t>
            </a: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Defining research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straightforward matter.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important that the question is 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sufficiently involved to </a:t>
            </a:r>
            <a:r>
              <a:rPr lang="en-US" sz="1600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generate 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the sort of project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is 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consistent with the standards expected of </a:t>
            </a:r>
            <a:r>
              <a:rPr lang="en-US" sz="1600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you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Selecting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too easy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or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too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difficult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research questions is strongly prohibited. </a:t>
            </a:r>
            <a:endParaRPr lang="en-US" sz="18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680"/>
            <a:ext cx="9144000" cy="6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4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Clough and </a:t>
            </a:r>
            <a:r>
              <a:rPr lang="en-US" sz="1800" u="sng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Nutbrown</a:t>
            </a:r>
            <a:r>
              <a:rPr lang="en-US" sz="18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(2002)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 what they call the ‘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Goldilocks test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to decide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questions are either ‘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too big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’, ‘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too small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’, ‘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too hot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or ‘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just right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 algn="just">
              <a:buFont typeface="Wingdings" panose="05000000000000000000" pitchFamily="2" charset="2"/>
              <a:buChar char="ü"/>
            </a:pPr>
            <a:endParaRPr lang="en-US" sz="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are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too big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probably </a:t>
            </a:r>
            <a:r>
              <a:rPr lang="en-US" sz="18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need significant research funding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because </a:t>
            </a:r>
            <a:r>
              <a:rPr lang="en-US" sz="18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they demand too </a:t>
            </a:r>
            <a:r>
              <a:rPr lang="en-US" sz="1800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many </a:t>
            </a:r>
            <a:r>
              <a:rPr lang="en-US" sz="18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resources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 algn="just">
              <a:buFont typeface="Wingdings" panose="05000000000000000000" pitchFamily="2" charset="2"/>
              <a:buChar char="ü"/>
            </a:pPr>
            <a:endParaRPr lang="en-US" sz="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are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too small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likely </a:t>
            </a:r>
            <a:r>
              <a:rPr lang="en-US" sz="18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to be of insufficient </a:t>
            </a:r>
            <a:r>
              <a:rPr lang="en-US" sz="1800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substance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8" algn="just">
              <a:buFont typeface="Wingdings" panose="05000000000000000000" pitchFamily="2" charset="2"/>
              <a:buChar char="ü"/>
            </a:pPr>
            <a:endParaRPr lang="en-US" sz="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too ‘hot’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be so </a:t>
            </a:r>
            <a:r>
              <a:rPr lang="en-US" sz="18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because of sensitivities that may be aroused as a </a:t>
            </a:r>
            <a:r>
              <a:rPr lang="en-US" sz="1800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result </a:t>
            </a:r>
            <a:r>
              <a:rPr lang="en-US" sz="18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of doing the research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8" algn="just">
              <a:buFont typeface="Wingdings" panose="05000000000000000000" pitchFamily="2" charset="2"/>
              <a:buChar char="ü"/>
            </a:pPr>
            <a:endParaRPr lang="en-US" sz="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that are ‘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just right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’,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that are ‘</a:t>
            </a:r>
            <a:r>
              <a:rPr lang="en-US" sz="1800" u="sng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just right for investigation at </a:t>
            </a:r>
            <a:r>
              <a:rPr lang="en-US" sz="1800" i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this </a:t>
            </a:r>
            <a:r>
              <a:rPr lang="en-US" sz="1800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time</a:t>
            </a:r>
            <a:r>
              <a:rPr lang="en-US" sz="1800" u="sng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1800" u="sng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by </a:t>
            </a:r>
            <a:r>
              <a:rPr lang="en-US" sz="1800" i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this </a:t>
            </a:r>
            <a:r>
              <a:rPr lang="en-US" sz="1800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researcher </a:t>
            </a:r>
            <a:r>
              <a:rPr lang="en-US" sz="1800" u="sng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in </a:t>
            </a:r>
            <a:r>
              <a:rPr lang="en-US" sz="1800" i="1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this </a:t>
            </a:r>
            <a:r>
              <a:rPr lang="en-US" sz="1800" u="sng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setting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 </a:t>
            </a: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680"/>
            <a:ext cx="9144000" cy="6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5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McNiff and Whitehead (2000)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make the point that the research question may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 until the research process has started and is therefore part of the process of ‘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progressive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illumination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They </a:t>
            </a:r>
            <a:r>
              <a:rPr lang="en-US" sz="17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note that this is particularly likely to be the case in </a:t>
            </a:r>
            <a:r>
              <a:rPr lang="en-US" sz="17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practitioner </a:t>
            </a:r>
            <a:r>
              <a:rPr lang="en-US" sz="17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action </a:t>
            </a:r>
            <a:r>
              <a:rPr lang="en-US" sz="17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research</a:t>
            </a:r>
            <a:r>
              <a:rPr lang="en-US" sz="17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 </a:t>
            </a:r>
            <a:endParaRPr lang="en-US" sz="19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680"/>
            <a:ext cx="9144000" cy="6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9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57" y="1905000"/>
            <a:ext cx="847104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9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often a useful starting point in the writing of research questions to begin with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general focus research question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flows from your research idea.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This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may lead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to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several more detailed questions or the definition of research objectives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3325070"/>
            <a:ext cx="6477000" cy="3380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1680"/>
            <a:ext cx="9144000" cy="6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Writing research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objectives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Research Objectives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more generally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acceptable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research community as evidence of the researcher’s clear sense of purpose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likely to lead to greater specificity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or investigative questions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Research objectives </a:t>
            </a:r>
            <a:r>
              <a:rPr lang="en-US" sz="15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require </a:t>
            </a:r>
            <a:r>
              <a:rPr lang="en-US" sz="15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more rigorous thinking, which derives from the use of more formal language.</a:t>
            </a:r>
            <a:endParaRPr lang="en-US" sz="1500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680"/>
            <a:ext cx="9144000" cy="615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9" y="3624299"/>
            <a:ext cx="4826813" cy="315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5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Maylor and Blackmon (2005)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recommend that </a:t>
            </a:r>
            <a:r>
              <a:rPr lang="en-US" sz="20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personal objectives</a:t>
            </a:r>
            <a:r>
              <a:rPr lang="en-US" sz="2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be added to 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 of research objectives. </a:t>
            </a:r>
            <a:endParaRPr lang="en-US" sz="2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These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may be concerned with your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specific learning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objectives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from completion of the research (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e.g. to learn how to use a particular statistical </a:t>
            </a:r>
            <a:r>
              <a:rPr lang="en-US" sz="1600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software 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package or improve your word processing ability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) or more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general personal objectives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such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as enhancing your career prospects through learning about a new field of your specialism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Maylor </a:t>
            </a:r>
            <a:r>
              <a:rPr lang="en-US" sz="20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and Blackmon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suggest that such personal objectives would be better were 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pass the well-known </a:t>
            </a:r>
            <a:r>
              <a:rPr lang="en-US" sz="22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SMART test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680"/>
            <a:ext cx="9144000" cy="6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Specific.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precisely do you hope to achieve from undertaking the research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Measurable.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measures will you use to determine whether you have achieved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objectives? (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e.g. secured a career-level first job in software design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Achievable.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targets you have set for yourself achievable given all the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constraints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Realistic.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all the other demands upon your time, will you have the time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to complete the research on time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Timely.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you have time to accomplish all your objectives in the time frame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set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680"/>
            <a:ext cx="9144000" cy="6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4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b="1" dirty="0">
                <a:solidFill>
                  <a:srgbClr val="FF0000"/>
                </a:solidFill>
                <a:latin typeface="+mj-lt"/>
              </a:rPr>
              <a:t>The </a:t>
            </a:r>
            <a:r>
              <a:rPr lang="en-US" sz="2200" b="1" dirty="0" smtClean="0">
                <a:solidFill>
                  <a:srgbClr val="FF0000"/>
                </a:solidFill>
                <a:latin typeface="+mj-lt"/>
              </a:rPr>
              <a:t>Importance </a:t>
            </a:r>
            <a:r>
              <a:rPr lang="en-US" sz="2200" b="1" dirty="0">
                <a:solidFill>
                  <a:srgbClr val="FF0000"/>
                </a:solidFill>
                <a:latin typeface="+mj-lt"/>
              </a:rPr>
              <a:t>of </a:t>
            </a:r>
            <a:r>
              <a:rPr lang="en-US" sz="2200" b="1" dirty="0" smtClean="0">
                <a:solidFill>
                  <a:srgbClr val="FF0000"/>
                </a:solidFill>
                <a:latin typeface="+mj-lt"/>
              </a:rPr>
              <a:t>Theory </a:t>
            </a:r>
            <a:r>
              <a:rPr lang="en-US" sz="2200" b="1" dirty="0">
                <a:solidFill>
                  <a:srgbClr val="FF0000"/>
                </a:solidFill>
                <a:latin typeface="+mj-lt"/>
              </a:rPr>
              <a:t>in </a:t>
            </a:r>
            <a:r>
              <a:rPr lang="en-US" sz="2200" b="1" dirty="0" smtClean="0">
                <a:solidFill>
                  <a:srgbClr val="FF0000"/>
                </a:solidFill>
                <a:latin typeface="+mj-lt"/>
              </a:rPr>
              <a:t>Writing </a:t>
            </a:r>
            <a:r>
              <a:rPr lang="en-US" sz="2200" b="1" dirty="0">
                <a:solidFill>
                  <a:srgbClr val="FF0000"/>
                </a:solidFill>
                <a:latin typeface="+mj-lt"/>
              </a:rPr>
              <a:t>R</a:t>
            </a:r>
            <a:r>
              <a:rPr lang="en-US" sz="2200" b="1" dirty="0" smtClean="0">
                <a:solidFill>
                  <a:srgbClr val="FF0000"/>
                </a:solidFill>
                <a:latin typeface="+mj-lt"/>
              </a:rPr>
              <a:t>esearch </a:t>
            </a:r>
            <a:r>
              <a:rPr lang="en-US" sz="2200" b="1" dirty="0">
                <a:solidFill>
                  <a:srgbClr val="FF0000"/>
                </a:solidFill>
                <a:latin typeface="+mj-lt"/>
              </a:rPr>
              <a:t>Q</a:t>
            </a:r>
            <a:r>
              <a:rPr lang="en-US" sz="2200" b="1" dirty="0" smtClean="0">
                <a:solidFill>
                  <a:srgbClr val="FF0000"/>
                </a:solidFill>
                <a:latin typeface="+mj-lt"/>
              </a:rPr>
              <a:t>uestions </a:t>
            </a:r>
            <a:r>
              <a:rPr lang="en-US" sz="2200" b="1" dirty="0">
                <a:solidFill>
                  <a:srgbClr val="FF0000"/>
                </a:solidFill>
                <a:latin typeface="+mj-lt"/>
              </a:rPr>
              <a:t>and O</a:t>
            </a:r>
            <a:r>
              <a:rPr lang="en-US" sz="2200" b="1" dirty="0" smtClean="0">
                <a:solidFill>
                  <a:srgbClr val="FF0000"/>
                </a:solidFill>
                <a:latin typeface="+mj-lt"/>
              </a:rPr>
              <a:t>bjectives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Theory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defined by </a:t>
            </a:r>
            <a:r>
              <a:rPr lang="en-US" sz="18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Gill and Johnson (2002:229)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‘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a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formulation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regarding the cause and effect relationships between two or more variables, which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may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or may not have been tested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680"/>
            <a:ext cx="9144000" cy="6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502920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Some examples of theories within organizations: 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Classical Management Theory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Henry Fayol (1841-1925, France)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FW Taylor (1856-1915, The Unites)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Max Weber (1864-1924, Germany)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Human Relations Theory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Elton Mayo  (1933)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Hawthorn Studies (1924-1932)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Neo-human Relations Theory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Maslow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McGregor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Herzberg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Likert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Argyris </a:t>
            </a:r>
            <a:endParaRPr lang="en-US" sz="1600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marL="850392" lvl="1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System Theory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7030A0"/>
                </a:solidFill>
                <a:latin typeface="+mj-lt"/>
              </a:rPr>
              <a:t>Bertalanffy’s (1951) basic work 'General Systems Theory'.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7030A0"/>
                </a:solidFill>
                <a:latin typeface="+mj-lt"/>
              </a:rPr>
              <a:t>Sociologists like Niklas Luhmann (1994)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7030A0"/>
                </a:solidFill>
                <a:latin typeface="+mj-lt"/>
              </a:rPr>
              <a:t>Miller and Rice (1967) likened the commercial and industrial organisation to biological organisms</a:t>
            </a:r>
            <a:r>
              <a:rPr lang="en-US" sz="1600" dirty="0" smtClean="0">
                <a:solidFill>
                  <a:srgbClr val="7030A0"/>
                </a:solidFill>
                <a:latin typeface="+mj-lt"/>
              </a:rPr>
              <a:t>.</a:t>
            </a:r>
            <a:endParaRPr lang="en-US" sz="16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680"/>
            <a:ext cx="9144000" cy="6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rgbClr val="C00000"/>
                </a:solidFill>
                <a:latin typeface="+mj-lt"/>
              </a:rPr>
              <a:t>Clarifying what theory is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not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8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Sutton and Staw (1995)</a:t>
            </a:r>
            <a:r>
              <a:rPr lang="en-US" sz="1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 useful contribution to the clarification of what theory is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defining what it is not.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References</a:t>
            </a:r>
            <a:r>
              <a:rPr lang="en-US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Listing references to existing theories and mentioning the names of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theories may look impressive. </a:t>
            </a:r>
            <a:endParaRPr lang="en-US" sz="1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But 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what is required if a piece of writing is to ‘contain theory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’ 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is that a logical argument to explain the reasons for the described phenomena must 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be 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included. </a:t>
            </a:r>
            <a:endParaRPr lang="en-US" sz="1600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word here is ‘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why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</a:t>
            </a:r>
            <a:r>
              <a:rPr lang="en-US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why did the things you describe occur? What is </a:t>
            </a:r>
            <a:r>
              <a:rPr lang="en-US" sz="1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logical explanation</a:t>
            </a:r>
            <a:r>
              <a:rPr lang="en-US" sz="1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?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19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680"/>
            <a:ext cx="9144000" cy="6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4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736092" lvl="1" indent="-342900" algn="just">
              <a:buFont typeface="+mj-lt"/>
              <a:buAutoNum type="arabicPeriod" startAt="2"/>
            </a:pP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Data</a:t>
            </a:r>
            <a:r>
              <a:rPr lang="en-US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Sutton </a:t>
            </a:r>
            <a:r>
              <a:rPr lang="en-US" sz="18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and Staw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argue that data merely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empirical patterns were observed: </a:t>
            </a:r>
            <a:r>
              <a:rPr lang="en-US" sz="1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theory explains why these patterns were 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observed </a:t>
            </a:r>
            <a:r>
              <a:rPr lang="en-US" sz="1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or are expected to be observed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‘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 data do not generate theory – only researchers do that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’ 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(Sutton and Staw, 1995:372</a:t>
            </a:r>
            <a:r>
              <a:rPr lang="en-US" sz="1600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)</a:t>
            </a:r>
            <a:r>
              <a:rPr lang="en-US" sz="1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36092" lvl="1" indent="-342900" algn="just">
              <a:buFont typeface="+mj-lt"/>
              <a:buAutoNum type="arabicPeriod" startAt="3"/>
            </a:pP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Lists of variables</a:t>
            </a:r>
            <a:r>
              <a:rPr lang="en-US" sz="1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Sutton and Staw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argue that a list of variables which constitutes a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logical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attempt to cover the determinants of a given process or outcome do not comprise a theory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</a:rPr>
              <a:t>Simply </a:t>
            </a:r>
            <a:r>
              <a:rPr lang="en-US" sz="1600" dirty="0">
                <a:solidFill>
                  <a:srgbClr val="7030A0"/>
                </a:solidFill>
                <a:latin typeface="+mj-lt"/>
              </a:rPr>
              <a:t>listing variables which may predict an outcome is </a:t>
            </a:r>
            <a:r>
              <a:rPr lang="en-US" sz="1600" dirty="0" smtClean="0">
                <a:solidFill>
                  <a:srgbClr val="7030A0"/>
                </a:solidFill>
                <a:latin typeface="+mj-lt"/>
              </a:rPr>
              <a:t>insufficient.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</a:rPr>
              <a:t>What </a:t>
            </a:r>
            <a:r>
              <a:rPr lang="en-US" sz="1600" dirty="0">
                <a:solidFill>
                  <a:srgbClr val="7030A0"/>
                </a:solidFill>
                <a:latin typeface="+mj-lt"/>
              </a:rPr>
              <a:t>is required for </a:t>
            </a:r>
            <a:r>
              <a:rPr lang="en-US" sz="1600" dirty="0" smtClean="0">
                <a:solidFill>
                  <a:srgbClr val="7030A0"/>
                </a:solidFill>
                <a:latin typeface="+mj-lt"/>
              </a:rPr>
              <a:t>the </a:t>
            </a:r>
            <a:r>
              <a:rPr lang="en-US" sz="1600" dirty="0">
                <a:solidFill>
                  <a:srgbClr val="7030A0"/>
                </a:solidFill>
                <a:latin typeface="+mj-lt"/>
              </a:rPr>
              <a:t>presence of theory is an explanation of why predictors are likely to be strong predictors</a:t>
            </a:r>
            <a:r>
              <a:rPr lang="en-US" sz="1600" dirty="0" smtClean="0">
                <a:solidFill>
                  <a:srgbClr val="7030A0"/>
                </a:solidFill>
                <a:latin typeface="+mj-lt"/>
              </a:rPr>
              <a:t>. </a:t>
            </a:r>
            <a:endParaRPr lang="en-US" sz="16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680"/>
            <a:ext cx="9144000" cy="6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6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736092" lvl="1" indent="-342900" algn="just">
              <a:buFont typeface="+mj-lt"/>
              <a:buAutoNum type="arabicPeriod" startAt="4"/>
            </a:pP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Diagrams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Boxes and arrows can add order to a conception by illustrating patterns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 relationships but they rarely explain why the relationships have occurred. </a:t>
            </a:r>
            <a:endParaRPr lang="en-US" sz="1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Sutton 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and Staw (1995:374)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note that ‘a clearly written argument should preclude the 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inclusion 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of the most complicated figures – those more closely resembling a complex 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wiring 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diagram than a comprehensible theory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’. </a:t>
            </a: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marL="736092" lvl="1" indent="-342900" algn="just">
              <a:buFont typeface="+mj-lt"/>
              <a:buAutoNum type="arabicPeriod" startAt="5"/>
            </a:pP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Hypotheses or predictions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Hypotheses can be part of a sound conceptual argument. </a:t>
            </a:r>
            <a:endParaRPr lang="en-US" sz="18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But 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they do not contain logical arguments about why empirical relationships are expected 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to </a:t>
            </a:r>
            <a:r>
              <a:rPr lang="en-US" sz="16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occur.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680"/>
            <a:ext cx="9144000" cy="6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2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Sutton and Staw (1995:375)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 up by stating that </a:t>
            </a:r>
            <a:endParaRPr lang="en-US" sz="2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Theory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about the connections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phenomena, a story about why events, structure and thoughts occur.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Theory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emphasizes the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 of causal relationships, identifying what comes first as well as the timing of events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theory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delves into underlying processes so as to understand the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reasons for a particular occurrence or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nonoccurrence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680"/>
            <a:ext cx="9144000" cy="6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Without being clear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about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what you are going to research it is difficult to plan how you are going to research it.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671465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799"/>
            <a:ext cx="9144000" cy="58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9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18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Whetten (1989)</a:t>
            </a:r>
            <a:r>
              <a:rPr lang="en-US" sz="1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contends</a:t>
            </a:r>
            <a:r>
              <a:rPr lang="fa-IR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if the presence of theory is to be guaranteed, the researcher must ensure that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passing as good theory includes a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plausible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coherent explanation for why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certain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relationships should be expected in our data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definition demonstrates that ‘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theory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has a specific meaning.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It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refers to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situations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where if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is introduced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 will be the consequence. </a:t>
            </a:r>
            <a:endParaRPr lang="en-US" sz="1800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1800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marketing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theorize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 introduction of loyalty cards by a supermarket will lead to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customers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being less likely to shop regularly at a competitor supermarket</a:t>
            </a:r>
            <a:r>
              <a:rPr lang="en-US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680"/>
            <a:ext cx="9144000" cy="6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6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purposive decision we take is based on theory: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that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certain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consequences will flow from the decision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every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managers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that features a number of decisions will be a meeting that is highly 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theory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dependent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Gill and Johnson, 2002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Kerlinger and Lee (2000</a:t>
            </a:r>
            <a:r>
              <a:rPr lang="en-US" sz="1600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)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purpose of examining relationships between two or more variables is to explain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 these relationships.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600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Gill 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and Johnson (2002:33)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neatly tie these purposes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to their definition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443312"/>
            <a:ext cx="8611921" cy="10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1680"/>
            <a:ext cx="9144000" cy="6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18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Mackenzie (2000a, 2000b</a:t>
            </a:r>
            <a:r>
              <a:rPr lang="en-US" sz="1800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)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believe that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yield ambiguous conclusions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because they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only ask questions which reveal the state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of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affairs as they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exist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they do not ask is questions which help those using the research results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meaningful conclusions as to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why the state of affairs is as it is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If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meaningful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conclusions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cannot be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drawn,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then appropriate actions cannot be taken to remedy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such deficiencies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that the research reveals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680"/>
            <a:ext cx="9144000" cy="6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7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18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Phillips and Pugh (2005)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distinguish between research and what they call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intelligence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gathering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using what </a:t>
            </a:r>
            <a:r>
              <a:rPr lang="en-US" sz="18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Mackenzie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2000a, 2000b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calls ‘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knobless items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’,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which is just the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gathering of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facts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2060"/>
                </a:solidFill>
                <a:latin typeface="+mj-lt"/>
              </a:rPr>
              <a:t>What </a:t>
            </a:r>
            <a:r>
              <a:rPr lang="en-US" sz="1600" dirty="0">
                <a:solidFill>
                  <a:srgbClr val="002060"/>
                </a:solidFill>
                <a:latin typeface="+mj-lt"/>
              </a:rPr>
              <a:t>is the relative proportion of </a:t>
            </a:r>
            <a:r>
              <a:rPr lang="en-US" sz="1600" dirty="0" smtClean="0">
                <a:solidFill>
                  <a:srgbClr val="002060"/>
                </a:solidFill>
                <a:latin typeface="+mj-lt"/>
              </a:rPr>
              <a:t>undergraduates </a:t>
            </a:r>
            <a:r>
              <a:rPr lang="en-US" sz="1600" dirty="0">
                <a:solidFill>
                  <a:srgbClr val="002060"/>
                </a:solidFill>
                <a:latin typeface="+mj-lt"/>
              </a:rPr>
              <a:t>to postgraduates reading this book</a:t>
            </a:r>
            <a:r>
              <a:rPr lang="en-US" sz="1600" dirty="0" smtClean="0">
                <a:solidFill>
                  <a:srgbClr val="002060"/>
                </a:solidFill>
                <a:latin typeface="+mj-lt"/>
              </a:rPr>
              <a:t>?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2060"/>
                </a:solidFill>
                <a:latin typeface="+mj-lt"/>
              </a:rPr>
              <a:t>What is the current spend per employee </a:t>
            </a:r>
            <a:r>
              <a:rPr lang="en-US" sz="1600" dirty="0" smtClean="0">
                <a:solidFill>
                  <a:srgbClr val="002060"/>
                </a:solidFill>
                <a:latin typeface="+mj-lt"/>
              </a:rPr>
              <a:t>on </a:t>
            </a:r>
            <a:r>
              <a:rPr lang="en-US" sz="1600" dirty="0">
                <a:solidFill>
                  <a:srgbClr val="002060"/>
                </a:solidFill>
                <a:latin typeface="+mj-lt"/>
              </a:rPr>
              <a:t>training in the UK? </a:t>
            </a:r>
            <a:endParaRPr lang="en-US" sz="1600" dirty="0" smtClean="0">
              <a:solidFill>
                <a:srgbClr val="002060"/>
              </a:solidFill>
              <a:latin typeface="+mj-lt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2060"/>
                </a:solidFill>
                <a:latin typeface="+mj-lt"/>
              </a:rPr>
              <a:t>What </a:t>
            </a:r>
            <a:r>
              <a:rPr lang="en-US" sz="1600" dirty="0">
                <a:solidFill>
                  <a:srgbClr val="002060"/>
                </a:solidFill>
                <a:latin typeface="+mj-lt"/>
              </a:rPr>
              <a:t>provision do small businesses make for bad debts? </a:t>
            </a:r>
            <a:endParaRPr lang="en-US" sz="1600" dirty="0" smtClean="0">
              <a:solidFill>
                <a:srgbClr val="002060"/>
              </a:solidFill>
              <a:latin typeface="+mj-lt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18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descriptive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research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may form part of your research project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680"/>
            <a:ext cx="9144000" cy="6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209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1800" u="sng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Phillips and Pugh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contrast such ‘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what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questions with ‘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why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questions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Why </a:t>
            </a:r>
            <a:r>
              <a:rPr lang="en-US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do British </a:t>
            </a:r>
            <a:r>
              <a:rPr lang="en-US" sz="1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organizations </a:t>
            </a:r>
            <a:r>
              <a:rPr lang="en-US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spend less per head </a:t>
            </a:r>
            <a:r>
              <a:rPr lang="en-US" sz="1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on </a:t>
            </a:r>
            <a:r>
              <a:rPr lang="en-US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training than German </a:t>
            </a:r>
            <a:r>
              <a:rPr lang="en-US" sz="1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organizations?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Why </a:t>
            </a:r>
            <a:r>
              <a:rPr lang="en-US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are new car purchasers reluctant to take </a:t>
            </a:r>
            <a:r>
              <a:rPr lang="en-US" sz="1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out </a:t>
            </a:r>
            <a:r>
              <a:rPr lang="en-US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extended warranties on their vehicles? </a:t>
            </a:r>
            <a:endParaRPr lang="en-US" sz="1600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Why </a:t>
            </a:r>
            <a:r>
              <a:rPr lang="en-US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do some </a:t>
            </a:r>
            <a:r>
              <a:rPr lang="en-US" sz="1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travelers </a:t>
            </a:r>
            <a:r>
              <a:rPr lang="en-US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still prefer to use </a:t>
            </a:r>
            <a:r>
              <a:rPr lang="en-US" sz="16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cross-channel </a:t>
            </a:r>
            <a:r>
              <a:rPr lang="en-US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ferries as opposed to the Channel Tunnel? </a:t>
            </a:r>
            <a:endParaRPr lang="en-US" sz="1600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go ‘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beyond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description and require analysis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for ‘</a:t>
            </a:r>
            <a:r>
              <a:rPr lang="en-US" sz="1800" u="sng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explanations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u="sng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relationships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u="sng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comparisons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u="sng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predictions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u="sng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generalizations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u="sng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theories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(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Phillips and Pugh, 2005:48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680"/>
            <a:ext cx="9144000" cy="6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687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intelligence gathering will play a part in your research, it is unlikely to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enough.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seeking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to explain phenomena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to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analyze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relationships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to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compare what is going on in different research settings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to predict outcomes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to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generalize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you will be working at the 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theoretical level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680"/>
            <a:ext cx="9144000" cy="6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580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1800" u="sng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Creswell (2002</a:t>
            </a:r>
            <a:r>
              <a:rPr lang="en-US" sz="1800" u="sng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)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talks of ‘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grand theories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’,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usually thought to be the province of the natural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scientists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e.g. Darwin and Newton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contrasts these with ‘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middle-range theories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’,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which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lack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 capacity to change the way in which we think about the world but are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nonetheless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of significance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Some </a:t>
            </a:r>
            <a:r>
              <a:rPr lang="en-US" sz="1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of the theories of human motivation well known to 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managers </a:t>
            </a:r>
            <a:r>
              <a:rPr lang="en-US" sz="18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would be in this category. </a:t>
            </a:r>
            <a:endParaRPr lang="en-US" sz="1800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us are concerned with ‘</a:t>
            </a:r>
            <a:r>
              <a:rPr lang="en-US" sz="18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substantive theories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that are restricted to a particular time, research setting, group or population or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problem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1680"/>
            <a:ext cx="9144000" cy="6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817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09800"/>
            <a:ext cx="8851141" cy="32170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1680"/>
            <a:ext cx="9144000" cy="61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595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a research proposal is a crucial part of the research process.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applying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research funding, or </a:t>
            </a:r>
            <a:r>
              <a:rPr lang="en-US" sz="2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if your proposal is going before an academic research committee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you will know that you will need to put a great deal of time into the preparation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proposal.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even if the official need for a proposal is not so vital it is still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that will repay very careful attention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9160"/>
            <a:ext cx="9144000" cy="56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02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The purposes of the research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proposal 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Organising your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ideas 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Convincing your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audience 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Contracting with your ‘client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6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03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researcher is undertaking the research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project as part of 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course of 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study,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most important attribute will be that </a:t>
            </a:r>
            <a:r>
              <a:rPr lang="en-US" sz="2000" u="sng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it meets the examining </a:t>
            </a:r>
            <a:r>
              <a:rPr lang="en-US" sz="2000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body’s </a:t>
            </a:r>
            <a:r>
              <a:rPr lang="en-US" sz="2000" u="sng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requirements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and, in particular, that </a:t>
            </a:r>
            <a:r>
              <a:rPr lang="en-US" sz="2000" u="sng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it is at the correct level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research topic must be something the researcher is 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capable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undertaking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 one that excites the 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researcher’s imagination.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Skills development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Genuine Interest in the Title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Financial &amp; Time Resources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researcher must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be reasonably certain of gaining access to any data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he/she might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need to collect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. </a:t>
            </a:r>
          </a:p>
          <a:p>
            <a:pPr lvl="1" algn="just">
              <a:buFont typeface="Wingdings" pitchFamily="2" charset="2"/>
              <a:buChar char="ü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799"/>
            <a:ext cx="9144000" cy="57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9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514350" lvl="1" indent="-514350" algn="just">
              <a:buClr>
                <a:schemeClr val="accent3"/>
              </a:buClr>
              <a:buSzPct val="95000"/>
              <a:buFont typeface="+mj-lt"/>
              <a:buAutoNum type="romanUcPeriod"/>
            </a:pPr>
            <a:r>
              <a:rPr lang="en-US" sz="20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Organising your ideas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the best way of clarifying our thoughts.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valuable purpose of the proposal.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will it clarify your thoughts but it will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to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ideas into a coherent statement of your research intent. </a:t>
            </a: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9160"/>
            <a:ext cx="9144000" cy="56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555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romanUcPeriod" startAt="2"/>
            </a:pPr>
            <a:r>
              <a:rPr lang="en-US" sz="2000" dirty="0">
                <a:solidFill>
                  <a:srgbClr val="C00000"/>
                </a:solidFill>
                <a:latin typeface="+mj-lt"/>
              </a:rPr>
              <a:t>Convincing your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audience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 coherent your ideas and exciting your research plan, it counts for little if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proposal reveals that what you are planning to do is simply not possible.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methods courses many tutors ask students to draft a research proposal.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discussed with a tutor.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What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usually happens is that this discussion is about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how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 proposed research can be amended so that something more modest in scope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is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attempted. </a:t>
            </a:r>
            <a:endParaRPr lang="en-US" sz="1800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Initially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work that is not achievable in the given timescale is proposed. </a:t>
            </a:r>
            <a:endParaRPr lang="en-US" sz="1800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student’s task is to amend their initial ideas and convince the module tutor that the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proposed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research is achievable within the time and other resources available.</a:t>
            </a:r>
            <a:endParaRPr lang="en-US" sz="20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9160"/>
            <a:ext cx="9144000" cy="56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941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romanUcPeriod" startAt="3"/>
            </a:pPr>
            <a:r>
              <a:rPr lang="en-US" sz="2000" dirty="0">
                <a:solidFill>
                  <a:srgbClr val="C00000"/>
                </a:solidFill>
                <a:latin typeface="+mj-lt"/>
              </a:rPr>
              <a:t>Contracting with your ‘client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’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 of your proposal by the client would be part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contract that existed between you.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with your proposal to your project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tutor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academic committee.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Acceptance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implies that your proposal is satisfactory.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this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obviously no guarantee of subsequent success, it is something of comfort to you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 that at least you started your research journey with an appropriate destination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journey plan.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for you to ensure that you do not get lost!</a:t>
            </a: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9160"/>
            <a:ext cx="9144000" cy="56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612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The content of the research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proposal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Title 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Background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+mj-lt"/>
              </a:rPr>
              <a:t>Research questions and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objectives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Method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Timescale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Resources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References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9160"/>
            <a:ext cx="9144000" cy="56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130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Criteria for evaluating research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proposals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+mj-lt"/>
              </a:rPr>
              <a:t>The extent to which the components of the proposal fit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together 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+mj-lt"/>
              </a:rPr>
              <a:t>The viability of the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proposal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+mj-lt"/>
              </a:rPr>
              <a:t>The absence of preconceived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ideas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9160"/>
            <a:ext cx="9144000" cy="56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991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686800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000" b="1" dirty="0" smtClean="0">
                <a:solidFill>
                  <a:srgbClr val="002060"/>
                </a:solidFill>
                <a:latin typeface="Freestyle Script" pitchFamily="66" charset="0"/>
                <a:cs typeface="Times New Roman" pitchFamily="18" charset="0"/>
              </a:rPr>
              <a:t>The End</a:t>
            </a:r>
            <a:endParaRPr lang="en-US" sz="9000" b="1" dirty="0">
              <a:solidFill>
                <a:srgbClr val="002060"/>
              </a:solidFill>
              <a:latin typeface="Freestyle Script" pitchFamily="66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48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For most 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topics,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is important that the issues within the research are capable of 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being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linked to theory (</a:t>
            </a:r>
            <a:r>
              <a:rPr lang="en-US" sz="1800" u="sng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Raimond, 1993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 startAt="3"/>
            </a:pPr>
            <a:endParaRPr 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 startAt="3"/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 the attributes of a good topic is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clearly </a:t>
            </a:r>
            <a:r>
              <a:rPr lang="en-US" sz="2000" u="sng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defined research questions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objectives</a:t>
            </a: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822960" lvl="1" indent="-457200" algn="just">
              <a:buFont typeface="Wingdings" pitchFamily="2" charset="2"/>
              <a:buChar char="ü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These will, along with a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good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knowledge of the literature, enable you to assess the extent to which your research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is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likely to provide fresh insights into the topic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marL="822960" lvl="1" indent="-457200" algn="just">
              <a:buFont typeface="Wingdings" pitchFamily="2" charset="2"/>
              <a:buChar char="ü"/>
            </a:pPr>
            <a:endParaRPr lang="en-US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 startAt="3"/>
            </a:pPr>
            <a:endParaRPr lang="en-US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799"/>
            <a:ext cx="9144000" cy="57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9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n-US" sz="2000" dirty="0">
                <a:latin typeface="+mj-lt"/>
                <a:cs typeface="Times New Roman" pitchFamily="18" charset="0"/>
              </a:rPr>
              <a:t>If you have already been given a research idea (</a:t>
            </a:r>
            <a:r>
              <a:rPr lang="en-US" sz="2000" u="sng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perhaps by an </a:t>
            </a:r>
            <a:r>
              <a:rPr lang="en-US" sz="2000" u="sng" dirty="0" smtClean="0">
                <a:solidFill>
                  <a:srgbClr val="00B050"/>
                </a:solidFill>
                <a:latin typeface="+mj-lt"/>
                <a:cs typeface="Times New Roman" pitchFamily="18" charset="0"/>
              </a:rPr>
              <a:t>organization</a:t>
            </a:r>
            <a:r>
              <a:rPr lang="en-US" sz="2000" dirty="0" smtClean="0">
                <a:latin typeface="+mj-lt"/>
                <a:cs typeface="Times New Roman" pitchFamily="18" charset="0"/>
              </a:rPr>
              <a:t>) </a:t>
            </a:r>
            <a:r>
              <a:rPr lang="en-US" sz="2000" dirty="0">
                <a:latin typeface="+mj-lt"/>
                <a:cs typeface="Times New Roman" pitchFamily="18" charset="0"/>
              </a:rPr>
              <a:t>you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will </a:t>
            </a:r>
            <a:r>
              <a:rPr lang="en-US" sz="2000" dirty="0">
                <a:latin typeface="+mj-lt"/>
                <a:cs typeface="Times New Roman" pitchFamily="18" charset="0"/>
              </a:rPr>
              <a:t>need to ensure that your questions and objectives relate clearly to the idea (</a:t>
            </a:r>
            <a:r>
              <a:rPr lang="en-US" sz="1800" u="sng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Kervin, 1999</a:t>
            </a:r>
            <a:r>
              <a:rPr lang="en-US" sz="2000" dirty="0" smtClean="0">
                <a:latin typeface="+mj-lt"/>
                <a:cs typeface="Times New Roman" pitchFamily="18" charset="0"/>
              </a:rPr>
              <a:t>). </a:t>
            </a:r>
          </a:p>
          <a:p>
            <a:pPr algn="just">
              <a:buFont typeface="Wingdings" pitchFamily="2" charset="2"/>
              <a:buChar char="ü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200" dirty="0">
                <a:latin typeface="+mj-lt"/>
                <a:cs typeface="Times New Roman" pitchFamily="18" charset="0"/>
              </a:rPr>
              <a:t>It is also important that your topic will have a </a:t>
            </a:r>
            <a:r>
              <a:rPr lang="en-US" sz="2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symmetry of potential outcomes</a:t>
            </a:r>
            <a:r>
              <a:rPr lang="en-US" sz="2200" dirty="0">
                <a:latin typeface="+mj-lt"/>
                <a:cs typeface="Times New Roman" pitchFamily="18" charset="0"/>
              </a:rPr>
              <a:t>: </a:t>
            </a:r>
            <a:endParaRPr lang="en-US" sz="2200" dirty="0" smtClean="0">
              <a:latin typeface="+mj-lt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The results </a:t>
            </a:r>
            <a:r>
              <a:rPr lang="en-US" sz="1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will be of similar value whatever 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the researcher finds </a:t>
            </a:r>
            <a:r>
              <a:rPr lang="en-US" sz="1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out (</a:t>
            </a:r>
            <a:r>
              <a:rPr lang="en-US" sz="1600" u="sng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Gill and Johnson, 2002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).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1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Whatever the outcome, the researcher 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needs to </a:t>
            </a:r>
            <a:r>
              <a:rPr lang="en-US" sz="1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ensure 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he/she has the </a:t>
            </a:r>
            <a:r>
              <a:rPr lang="en-US" sz="18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scope to write an interesting project report</a:t>
            </a: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endParaRPr lang="en-US" sz="18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799"/>
            <a:ext cx="9144000" cy="57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9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876800"/>
          </a:xfrm>
        </p:spPr>
        <p:txBody>
          <a:bodyPr/>
          <a:lstStyle/>
          <a:p>
            <a:pPr marL="457200" indent="-457200" algn="just">
              <a:buFont typeface="+mj-lt"/>
              <a:buAutoNum type="arabicPeriod" startAt="5"/>
            </a:pP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Finally, it is important to consider your career goals (</a:t>
            </a:r>
            <a:r>
              <a:rPr lang="en-US" sz="2000" u="sng" dirty="0">
                <a:solidFill>
                  <a:srgbClr val="00B050"/>
                </a:solidFill>
                <a:latin typeface="+mj-lt"/>
                <a:cs typeface="Times New Roman" pitchFamily="18" charset="0"/>
              </a:rPr>
              <a:t>Creswell, 2002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en-US" sz="2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If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you wish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to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become an expert in a particular subject area or industry sector, it is sensible to use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the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opportunity to develop this expertise.</a:t>
            </a:r>
            <a:endParaRPr lang="en-US" sz="18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799"/>
            <a:ext cx="9144000" cy="57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9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3343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799"/>
            <a:ext cx="9144000" cy="57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9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919</TotalTime>
  <Words>3872</Words>
  <Application>Microsoft Office PowerPoint</Application>
  <PresentationFormat>On-screen Show (4:3)</PresentationFormat>
  <Paragraphs>346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Calibri</vt:lpstr>
      <vt:lpstr>Constantia</vt:lpstr>
      <vt:lpstr>Freestyle Script</vt:lpstr>
      <vt:lpstr>Times New Roman</vt:lpstr>
      <vt:lpstr>Wingdings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</dc:creator>
  <cp:lastModifiedBy>A P</cp:lastModifiedBy>
  <cp:revision>98</cp:revision>
  <dcterms:created xsi:type="dcterms:W3CDTF">2006-08-16T00:00:00Z</dcterms:created>
  <dcterms:modified xsi:type="dcterms:W3CDTF">2019-02-23T15:55:36Z</dcterms:modified>
</cp:coreProperties>
</file>