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sldIdLst>
    <p:sldId id="256" r:id="rId2"/>
    <p:sldId id="257" r:id="rId3"/>
    <p:sldId id="259" r:id="rId4"/>
    <p:sldId id="258" r:id="rId5"/>
    <p:sldId id="295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96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2" r:id="rId39"/>
    <p:sldId id="293" r:id="rId40"/>
    <p:sldId id="294" r:id="rId41"/>
    <p:sldId id="301" r:id="rId42"/>
    <p:sldId id="297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330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AD3D910-2553-43AF-BF8B-A457896F4D4B}" type="datetimeFigureOut">
              <a:rPr lang="fa-IR" smtClean="0"/>
              <a:t>24/07/1439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AB1D71B-EB0D-4232-84E1-A0156584AFF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030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sz="1200" b="1" dirty="0" smtClean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paradigm</a:t>
            </a:r>
            <a:r>
              <a:rPr lang="en-US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fa-IR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پارادایم، الگو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B1D71B-EB0D-4232-84E1-A0156584AFF5}" type="slidenum">
              <a:rPr lang="fa-IR" smtClean="0"/>
              <a:t>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29385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sz="1200" b="1" dirty="0" smtClean="0">
                <a:solidFill>
                  <a:srgbClr val="C00000"/>
                </a:solidFill>
                <a:latin typeface="Calibri" pitchFamily="34" charset="0"/>
                <a:cs typeface="B Nazanin" panose="00000400000000000000" pitchFamily="2" charset="-78"/>
              </a:rPr>
              <a:t>Pragmatism</a:t>
            </a:r>
            <a:r>
              <a:rPr lang="en-US" sz="1200" b="1" dirty="0" smtClean="0">
                <a:solidFill>
                  <a:srgbClr val="C00000"/>
                </a:solidFill>
                <a:latin typeface="Times New Roman" pitchFamily="18" charset="0"/>
                <a:cs typeface="B Nazanin" panose="00000400000000000000" pitchFamily="2" charset="-78"/>
              </a:rPr>
              <a:t> =</a:t>
            </a:r>
            <a:r>
              <a:rPr lang="en-US" sz="1200" b="1" baseline="0" dirty="0" smtClean="0">
                <a:solidFill>
                  <a:srgbClr val="C00000"/>
                </a:solidFill>
                <a:latin typeface="Times New Roman" pitchFamily="18" charset="0"/>
                <a:cs typeface="B Nazanin" panose="00000400000000000000" pitchFamily="2" charset="-78"/>
              </a:rPr>
              <a:t> </a:t>
            </a:r>
            <a:r>
              <a:rPr lang="fa-IR" sz="1200" b="1" baseline="0" dirty="0" smtClean="0">
                <a:solidFill>
                  <a:srgbClr val="C00000"/>
                </a:solidFill>
                <a:latin typeface="Times New Roman" pitchFamily="18" charset="0"/>
                <a:cs typeface="B Nazanin" panose="00000400000000000000" pitchFamily="2" charset="-78"/>
              </a:rPr>
              <a:t>مصلحت گرایی، فسفه عملی</a:t>
            </a:r>
            <a:r>
              <a:rPr lang="en-US" sz="1200" b="1" baseline="0" dirty="0" smtClean="0">
                <a:solidFill>
                  <a:srgbClr val="C00000"/>
                </a:solidFill>
                <a:latin typeface="Times New Roman" pitchFamily="18" charset="0"/>
                <a:cs typeface="B Nazanin" panose="00000400000000000000" pitchFamily="2" charset="-78"/>
              </a:rPr>
              <a:t>	</a:t>
            </a:r>
            <a:r>
              <a:rPr lang="en-US" sz="1200" dirty="0" smtClean="0">
                <a:solidFill>
                  <a:srgbClr val="0070C0"/>
                </a:solidFill>
                <a:latin typeface="Times New Roman" pitchFamily="18" charset="0"/>
                <a:cs typeface="+mj-cs"/>
              </a:rPr>
              <a:t>ontology</a:t>
            </a:r>
            <a:r>
              <a:rPr lang="en-US" sz="1200" dirty="0" smtClean="0">
                <a:solidFill>
                  <a:srgbClr val="0070C0"/>
                </a:solidFill>
                <a:latin typeface="Times New Roman" pitchFamily="18" charset="0"/>
                <a:cs typeface="B Nazanin" panose="00000400000000000000" pitchFamily="2" charset="-78"/>
              </a:rPr>
              <a:t> = </a:t>
            </a:r>
            <a:r>
              <a:rPr lang="fa-IR" sz="1200" dirty="0" smtClean="0">
                <a:solidFill>
                  <a:srgbClr val="0070C0"/>
                </a:solidFill>
                <a:latin typeface="Times New Roman" pitchFamily="18" charset="0"/>
                <a:cs typeface="B Nazanin" panose="00000400000000000000" pitchFamily="2" charset="-78"/>
              </a:rPr>
              <a:t>هستی شناسی </a:t>
            </a:r>
            <a:r>
              <a:rPr lang="en-US" sz="1200" dirty="0" smtClean="0">
                <a:solidFill>
                  <a:srgbClr val="0070C0"/>
                </a:solidFill>
                <a:latin typeface="Times New Roman" pitchFamily="18" charset="0"/>
                <a:cs typeface="B Nazanin" panose="00000400000000000000" pitchFamily="2" charset="-78"/>
              </a:rPr>
              <a:t> 	axiology = </a:t>
            </a:r>
            <a:r>
              <a:rPr lang="fa-IR" sz="1200" dirty="0" smtClean="0">
                <a:solidFill>
                  <a:srgbClr val="0070C0"/>
                </a:solidFill>
                <a:latin typeface="Times New Roman" pitchFamily="18" charset="0"/>
                <a:cs typeface="B Nazanin" panose="00000400000000000000" pitchFamily="2" charset="-78"/>
              </a:rPr>
              <a:t>ارزش</a:t>
            </a:r>
            <a:r>
              <a:rPr lang="fa-IR" sz="1200" baseline="0" dirty="0" smtClean="0">
                <a:solidFill>
                  <a:srgbClr val="0070C0"/>
                </a:solidFill>
                <a:latin typeface="Times New Roman" pitchFamily="18" charset="0"/>
                <a:cs typeface="B Nazanin" panose="00000400000000000000" pitchFamily="2" charset="-78"/>
              </a:rPr>
              <a:t> شناسی</a:t>
            </a:r>
            <a:endParaRPr lang="fa-IR" dirty="0"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B1D71B-EB0D-4232-84E1-A0156584AFF5}" type="slidenum">
              <a:rPr lang="fa-IR" smtClean="0"/>
              <a:t>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72840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itchFamily="34" charset="0"/>
              </a:rPr>
              <a:t>Objectivism</a:t>
            </a:r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a-IR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مادی</a:t>
            </a:r>
            <a:r>
              <a:rPr lang="fa-IR" sz="1200" b="1" baseline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گرایی	</a:t>
            </a:r>
            <a:r>
              <a:rPr lang="en-US" sz="1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Subjectivism</a:t>
            </a:r>
            <a:r>
              <a:rPr lang="en-US" sz="1200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 =</a:t>
            </a:r>
            <a:r>
              <a:rPr lang="en-US" sz="1200" baseline="0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fa-IR" sz="1200" baseline="0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ذهن گرایی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B1D71B-EB0D-4232-84E1-A0156584AFF5}" type="slidenum">
              <a:rPr lang="fa-IR" smtClean="0"/>
              <a:t>9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506363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sz="1200" b="1" dirty="0" smtClean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Social Constructionism = </a:t>
            </a:r>
            <a:r>
              <a:rPr lang="fa-IR" sz="1200" b="1" dirty="0" smtClean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ساختار گرایی اجتماعی	</a:t>
            </a:r>
            <a:r>
              <a:rPr lang="en-US" sz="1200" b="1" dirty="0" smtClean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interpretivist</a:t>
            </a:r>
            <a:r>
              <a:rPr lang="en-US" sz="1200" dirty="0" smtClean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1200" b="1" dirty="0" smtClean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philosophy</a:t>
            </a:r>
            <a:r>
              <a:rPr lang="en-US" sz="1200" dirty="0" smtClean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 = </a:t>
            </a:r>
            <a:r>
              <a:rPr lang="fa-IR" sz="1200" dirty="0" smtClean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فلسفه تفسیرگرایی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B1D71B-EB0D-4232-84E1-A0156584AFF5}" type="slidenum">
              <a:rPr lang="fa-IR" smtClean="0"/>
              <a:t>10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828862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sz="1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Epistemology</a:t>
            </a:r>
            <a:r>
              <a:rPr lang="en-US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fa-IR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معرفت شناسی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B1D71B-EB0D-4232-84E1-A0156584AFF5}" type="slidenum">
              <a:rPr lang="fa-IR" smtClean="0"/>
              <a:t>13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403405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sz="12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Positivism = </a:t>
            </a:r>
            <a:r>
              <a:rPr lang="fa-IR" sz="12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فلسفه</a:t>
            </a:r>
            <a:r>
              <a:rPr lang="fa-IR" sz="1200" b="1" baseline="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عملی و مثبت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B1D71B-EB0D-4232-84E1-A0156584AFF5}" type="slidenum">
              <a:rPr lang="fa-IR" smtClean="0"/>
              <a:t>14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578762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sz="1200" b="1" dirty="0" err="1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Interpretivism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B1D71B-EB0D-4232-84E1-A0156584AFF5}" type="slidenum">
              <a:rPr lang="fa-IR" smtClean="0"/>
              <a:t>19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017704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Phenomenology = </a:t>
            </a:r>
            <a:r>
              <a:rPr lang="fa-IR" sz="1200" b="1" dirty="0" smtClean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پدیده شناسی</a:t>
            </a:r>
            <a:r>
              <a:rPr lang="en-US" sz="1200" b="1" dirty="0" smtClean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 	</a:t>
            </a:r>
            <a:r>
              <a:rPr lang="en-US" sz="2400" b="1" dirty="0" smtClean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Symbolic interactionism</a:t>
            </a:r>
            <a:r>
              <a:rPr lang="en-US" sz="1200" b="0" baseline="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sz="1200" b="0" baseline="0" dirty="0" smtClean="0">
                <a:solidFill>
                  <a:schemeClr val="tx1"/>
                </a:solidFill>
                <a:latin typeface="+mn-lt"/>
                <a:cs typeface="+mn-cs"/>
              </a:rPr>
              <a:t>= </a:t>
            </a:r>
            <a:r>
              <a:rPr lang="fa-IR" sz="1200" b="0" baseline="0" dirty="0" smtClean="0">
                <a:solidFill>
                  <a:schemeClr val="tx1"/>
                </a:solidFill>
                <a:latin typeface="+mn-lt"/>
                <a:cs typeface="+mn-cs"/>
              </a:rPr>
              <a:t>کنش متقابل نمادین</a:t>
            </a:r>
            <a:endParaRPr lang="en-US" sz="2400" b="1" dirty="0" smtClean="0">
              <a:solidFill>
                <a:srgbClr val="C00000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B1D71B-EB0D-4232-84E1-A0156584AFF5}" type="slidenum">
              <a:rPr lang="fa-IR" smtClean="0"/>
              <a:t>20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393491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Axiology = </a:t>
            </a:r>
            <a:r>
              <a:rPr lang="fa-IR" dirty="0" smtClean="0"/>
              <a:t>علم ارزش ها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B1D71B-EB0D-4232-84E1-A0156584AFF5}" type="slidenum">
              <a:rPr lang="fa-IR" smtClean="0"/>
              <a:t>21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83562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299552"/>
            <a:ext cx="4292395" cy="1101248"/>
          </a:xfrm>
        </p:spPr>
        <p:txBody>
          <a:bodyPr/>
          <a:lstStyle/>
          <a:p>
            <a:pPr algn="ctr"/>
            <a:r>
              <a:rPr lang="en-US" dirty="0" smtClean="0"/>
              <a:t>Instructor </a:t>
            </a:r>
          </a:p>
          <a:p>
            <a:pPr algn="ctr"/>
            <a:r>
              <a:rPr lang="en-US" b="1" dirty="0" smtClean="0"/>
              <a:t>Morteza Maleki, </a:t>
            </a:r>
            <a:r>
              <a:rPr lang="en-US" sz="1800" b="1" dirty="0" smtClean="0"/>
              <a:t>PhD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4819650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650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7772401" cy="48006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Remenyi et al. (1998:35) stress the necessity to study ‘</a:t>
            </a:r>
            <a:r>
              <a:rPr lang="en-US" sz="2000" u="sng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the details of the situation </a:t>
            </a:r>
            <a:r>
              <a:rPr lang="en-US" sz="2000" u="sng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to </a:t>
            </a:r>
            <a:r>
              <a:rPr lang="en-US" sz="2000" u="sng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understand the reality or perhaps a reality working behind them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’.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Social Constructionism</a:t>
            </a:r>
            <a:r>
              <a:rPr lang="en-US" sz="1800" b="1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,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which</a:t>
            </a:r>
            <a:r>
              <a:rPr lang="en-US" sz="1800" b="1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follows from the </a:t>
            </a:r>
            <a:r>
              <a:rPr lang="en-US" sz="1800" b="1" dirty="0" smtClean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interpretivist</a:t>
            </a:r>
            <a:r>
              <a:rPr lang="en-US" sz="1800" dirty="0" smtClean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philosophy</a:t>
            </a:r>
            <a:r>
              <a:rPr lang="en-US" sz="1800" dirty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that it is necessary to explore the subjective meanings motivating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the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actions of social actors in order for the researcher to be able to understand these actions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. </a:t>
            </a:r>
          </a:p>
          <a:p>
            <a:pPr lvl="1" algn="just">
              <a:buFont typeface="Wingdings" panose="05000000000000000000" pitchFamily="2" charset="2"/>
              <a:buChar char="ü"/>
            </a:pPr>
            <a:endParaRPr lang="en-US" sz="800" dirty="0" smtClean="0">
              <a:solidFill>
                <a:srgbClr val="7030A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000" u="sng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For instance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 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customers 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perceive different situations in varying ways as a consequence of their own view 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world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17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These </a:t>
            </a:r>
            <a:r>
              <a:rPr lang="en-US" sz="1700" dirty="0">
                <a:solidFill>
                  <a:srgbClr val="7030A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different interpretations are likely to affect their actions and the </a:t>
            </a:r>
            <a:r>
              <a:rPr lang="en-US" sz="17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nature </a:t>
            </a:r>
            <a:r>
              <a:rPr lang="en-US" sz="1700" dirty="0">
                <a:solidFill>
                  <a:srgbClr val="7030A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of their social interaction with others</a:t>
            </a:r>
            <a:r>
              <a:rPr lang="en-US" sz="17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700" dirty="0">
              <a:solidFill>
                <a:srgbClr val="7030A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15340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1" y="1009650"/>
            <a:ext cx="7239000" cy="777240"/>
          </a:xfrm>
        </p:spPr>
        <p:txBody>
          <a:bodyPr>
            <a:noAutofit/>
          </a:bodyPr>
          <a:lstStyle/>
          <a:p>
            <a:pPr algn="ctr"/>
            <a:r>
              <a:rPr lang="en-US" sz="2400" b="0" dirty="0" smtClean="0"/>
              <a:t>Ontology</a:t>
            </a:r>
            <a:br>
              <a:rPr lang="en-US" sz="2400" b="0" dirty="0" smtClean="0"/>
            </a:br>
            <a:r>
              <a:rPr lang="en-US" sz="1400" b="0" dirty="0"/>
              <a:t>what assumptions do we </a:t>
            </a:r>
            <a:r>
              <a:rPr lang="en-US" sz="1400" b="0" dirty="0" smtClean="0"/>
              <a:t>make </a:t>
            </a:r>
            <a:r>
              <a:rPr lang="en-US" sz="1400" b="0" dirty="0"/>
              <a:t>about the way in which the world works?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955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7772401" cy="48006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2200" u="sng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Smircich</a:t>
            </a:r>
            <a:r>
              <a:rPr lang="en-US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(1983) noted that </a:t>
            </a:r>
            <a:r>
              <a:rPr lang="en-US" sz="2200" dirty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objectivists</a:t>
            </a: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would tend to view the culture of an 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organization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as something that the 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organization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en-US" sz="22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has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’. </a:t>
            </a:r>
            <a:endParaRPr lang="en-US" sz="2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YET, the </a:t>
            </a:r>
            <a:r>
              <a:rPr lang="en-US" sz="2200" dirty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subjectivist’s</a:t>
            </a: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view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would be that culture is something that the 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organization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en-US" sz="22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is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’ as a result as a process of 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continuing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social enactment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15340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009650"/>
            <a:ext cx="7239000" cy="777875"/>
          </a:xfrm>
        </p:spPr>
        <p:txBody>
          <a:bodyPr>
            <a:noAutofit/>
          </a:bodyPr>
          <a:lstStyle/>
          <a:p>
            <a:pPr algn="ctr"/>
            <a:r>
              <a:rPr lang="en-US" sz="2400" b="0" dirty="0" smtClean="0"/>
              <a:t>Ontology</a:t>
            </a:r>
            <a:br>
              <a:rPr lang="en-US" sz="2400" b="0" dirty="0" smtClean="0"/>
            </a:br>
            <a:r>
              <a:rPr lang="en-US" sz="1400" b="0" dirty="0"/>
              <a:t>what assumptions do we </a:t>
            </a:r>
            <a:r>
              <a:rPr lang="en-US" sz="1400" b="0" dirty="0" smtClean="0"/>
              <a:t>make </a:t>
            </a:r>
            <a:r>
              <a:rPr lang="en-US" sz="1400" b="0" dirty="0"/>
              <a:t>about the way in which the world works?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955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7772401" cy="48006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Management theory and practice has </a:t>
            </a:r>
            <a:r>
              <a:rPr lang="en-US" sz="2200" dirty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leaned towards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treating organization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culture as a variable, something that the 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organization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en-US" sz="22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has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’: </a:t>
            </a:r>
            <a:endParaRPr lang="en-US" sz="2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Something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that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can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be manipulated, changed in order to produce the sort of state desired by managers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. </a:t>
            </a:r>
          </a:p>
          <a:p>
            <a:pPr lvl="1" algn="just"/>
            <a:endParaRPr lang="en-US" sz="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subjectivist viewpoint, however,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argue that </a:t>
            </a:r>
            <a:r>
              <a:rPr lang="en-US" sz="2000" u="sng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culture is </a:t>
            </a:r>
            <a:r>
              <a:rPr lang="en-US" sz="2000" u="sng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something </a:t>
            </a:r>
            <a:r>
              <a:rPr lang="en-US" sz="2000" u="sng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that is created and re-created through a complex array of phenomena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which 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include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social interactions and physical factors such as office layout to which individuals attach 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certain meanings,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rituals and myths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It is the meanings that are attached to these phenomena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by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social actors within the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organization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that need to be understood in order for the culture to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be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understood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. </a:t>
            </a:r>
            <a:endParaRPr lang="en-US" sz="1800" dirty="0">
              <a:solidFill>
                <a:srgbClr val="7030A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15340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009650"/>
            <a:ext cx="7239000" cy="777875"/>
          </a:xfrm>
        </p:spPr>
        <p:txBody>
          <a:bodyPr>
            <a:noAutofit/>
          </a:bodyPr>
          <a:lstStyle/>
          <a:p>
            <a:pPr algn="ctr"/>
            <a:r>
              <a:rPr lang="en-US" sz="2400" b="0" dirty="0" smtClean="0"/>
              <a:t>Ontology</a:t>
            </a:r>
            <a:br>
              <a:rPr lang="en-US" sz="2400" b="0" dirty="0" smtClean="0"/>
            </a:br>
            <a:r>
              <a:rPr lang="en-US" sz="1400" b="0" dirty="0"/>
              <a:t>what assumptions do we </a:t>
            </a:r>
            <a:r>
              <a:rPr lang="en-US" sz="1400" b="0" dirty="0" smtClean="0"/>
              <a:t>make </a:t>
            </a:r>
            <a:r>
              <a:rPr lang="en-US" sz="1400" b="0" dirty="0"/>
              <a:t>about the way in which the world works?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955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7772401" cy="4800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Epistemology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concerns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what constitutes acceptable knowledge in a field of 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study, which is of three types: </a:t>
            </a:r>
          </a:p>
          <a:p>
            <a:pPr marL="749808" lvl="1" indent="-457200" algn="just">
              <a:buFont typeface="+mj-lt"/>
              <a:buAutoNum type="arabicPeriod"/>
            </a:pPr>
            <a:r>
              <a:rPr lang="en-US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Positivism</a:t>
            </a:r>
          </a:p>
          <a:p>
            <a:pPr marL="749808" lvl="1" indent="-457200" algn="just">
              <a:buFont typeface="+mj-lt"/>
              <a:buAutoNum type="arabicPeriod"/>
            </a:pPr>
            <a:r>
              <a:rPr lang="en-US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Realism </a:t>
            </a:r>
          </a:p>
          <a:p>
            <a:pPr marL="749808" lvl="1" indent="-457200" algn="just">
              <a:buFont typeface="+mj-lt"/>
              <a:buAutoNum type="arabicPeriod"/>
            </a:pPr>
            <a:r>
              <a:rPr lang="en-US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Interpretivism </a:t>
            </a:r>
            <a:endParaRPr lang="en-US" sz="21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15340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1" y="1009650"/>
            <a:ext cx="7239000" cy="777240"/>
          </a:xfrm>
        </p:spPr>
        <p:txBody>
          <a:bodyPr>
            <a:noAutofit/>
          </a:bodyPr>
          <a:lstStyle/>
          <a:p>
            <a:pPr algn="ctr"/>
            <a:r>
              <a:rPr lang="en-US" sz="2400" b="0" dirty="0" smtClean="0"/>
              <a:t>Epistemology</a:t>
            </a:r>
            <a:br>
              <a:rPr lang="en-US" sz="2400" b="0" dirty="0" smtClean="0"/>
            </a:br>
            <a:r>
              <a:rPr lang="en-US" sz="1400" b="0" dirty="0"/>
              <a:t>what is acceptable </a:t>
            </a:r>
            <a:r>
              <a:rPr lang="en-US" sz="1400" b="0" dirty="0" smtClean="0"/>
              <a:t>knowledge </a:t>
            </a:r>
            <a:r>
              <a:rPr lang="en-US" sz="1400" b="0" dirty="0"/>
              <a:t>in a particular field of study?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955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7772401" cy="4800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Positivism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positivists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prefer ‘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working with an </a:t>
            </a:r>
            <a:r>
              <a:rPr lang="en-US" sz="200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observable 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social reality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and that 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the end product of such research can be law-like </a:t>
            </a:r>
            <a:r>
              <a:rPr lang="en-US" sz="200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generalizations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similar to those produced by the physical and natural scientists’ (</a:t>
            </a:r>
            <a:r>
              <a:rPr lang="en-US" sz="2000" u="sng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Remenyi </a:t>
            </a:r>
            <a:r>
              <a:rPr lang="en-US" sz="2000" i="1" u="sng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et al</a:t>
            </a:r>
            <a:r>
              <a:rPr lang="en-US" sz="2000" u="sng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. 1998:32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).  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Only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phenomena that you can observe will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lead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to the production of credible data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. </a:t>
            </a:r>
          </a:p>
          <a:p>
            <a:pPr lvl="1" algn="just"/>
            <a:endParaRPr lang="en-US" sz="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 generate a research strategy to collect these 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data,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you are likely to use existing theory to develop hypotheses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These hypotheses will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be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tested and confirmed, in whole or part, or refuted, leading to the further development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of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theory which then may be tested by further research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.</a:t>
            </a:r>
          </a:p>
          <a:p>
            <a:pPr lvl="1" algn="just"/>
            <a:endParaRPr lang="en-US" sz="1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15340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009650"/>
            <a:ext cx="7239000" cy="777875"/>
          </a:xfrm>
        </p:spPr>
        <p:txBody>
          <a:bodyPr>
            <a:noAutofit/>
          </a:bodyPr>
          <a:lstStyle/>
          <a:p>
            <a:pPr algn="ctr"/>
            <a:r>
              <a:rPr lang="en-US" sz="2400" b="0" dirty="0" smtClean="0"/>
              <a:t>Epistemology</a:t>
            </a:r>
            <a:br>
              <a:rPr lang="en-US" sz="2400" b="0" dirty="0" smtClean="0"/>
            </a:br>
            <a:r>
              <a:rPr lang="en-US" sz="1400" b="0" dirty="0"/>
              <a:t>what is acceptable </a:t>
            </a:r>
            <a:r>
              <a:rPr lang="en-US" sz="1400" b="0" dirty="0" smtClean="0"/>
              <a:t>knowledge </a:t>
            </a:r>
            <a:r>
              <a:rPr lang="en-US" sz="1400" b="0" dirty="0"/>
              <a:t>in a particular field of study?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955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7772401" cy="39624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 positivist approach,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research is undertaken, as far as possible, </a:t>
            </a:r>
            <a:r>
              <a:rPr lang="en-US" sz="2000" u="sng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in a value-free way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The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researcher is independent of and neither affects nor is affected by the subject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of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the research’ (Remenyi </a:t>
            </a:r>
            <a:r>
              <a:rPr lang="en-US" sz="1800" i="1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et al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. 1998:33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). </a:t>
            </a:r>
          </a:p>
          <a:p>
            <a:pPr lvl="1" algn="just"/>
            <a:endParaRPr lang="en-US" sz="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will be likely to use a </a:t>
            </a:r>
            <a:r>
              <a:rPr lang="en-US" sz="2000" dirty="0" smtClean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highly </a:t>
            </a:r>
            <a:r>
              <a:rPr lang="en-US" sz="2000" dirty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structured methodology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in order to facilitate replication (</a:t>
            </a:r>
            <a:r>
              <a:rPr lang="en-US" sz="2000" u="sng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Gill and Johnson 2002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/>
            <a:endParaRPr lang="en-US" sz="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emphasis will be on </a:t>
            </a:r>
            <a:r>
              <a:rPr lang="en-US" sz="2000" dirty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quantifiable observations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that lend themselves 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000" dirty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statistical analysis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15340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009650"/>
            <a:ext cx="7239000" cy="777875"/>
          </a:xfrm>
        </p:spPr>
        <p:txBody>
          <a:bodyPr>
            <a:noAutofit/>
          </a:bodyPr>
          <a:lstStyle/>
          <a:p>
            <a:pPr algn="ctr"/>
            <a:r>
              <a:rPr lang="en-US" sz="2400" b="0" dirty="0" smtClean="0"/>
              <a:t>Epistemology</a:t>
            </a:r>
            <a:br>
              <a:rPr lang="en-US" sz="2400" b="0" dirty="0" smtClean="0"/>
            </a:br>
            <a:r>
              <a:rPr lang="en-US" sz="1400" b="0" dirty="0"/>
              <a:t>what is acceptable </a:t>
            </a:r>
            <a:r>
              <a:rPr lang="en-US" sz="1400" b="0" dirty="0" smtClean="0"/>
              <a:t>knowledge </a:t>
            </a:r>
            <a:r>
              <a:rPr lang="en-US" sz="1400" b="0" dirty="0"/>
              <a:t>in a particular field of study?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955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7772401" cy="4800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Realism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This approach posits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that what the senses show us as reality is the truth: that 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objects have an </a:t>
            </a:r>
            <a:r>
              <a:rPr lang="en-US" sz="200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existence 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independent of the human mind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There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is a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reality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quite independent of the mind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. </a:t>
            </a:r>
          </a:p>
          <a:p>
            <a:pPr lvl="1" algn="just"/>
            <a:endParaRPr lang="en-US" sz="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 this sense, realism is opposed to </a:t>
            </a:r>
            <a:r>
              <a:rPr lang="en-US" sz="2000" dirty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idealism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the 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theory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that only the mind and its contents exist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en-US" sz="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15340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009650"/>
            <a:ext cx="7239000" cy="777875"/>
          </a:xfrm>
        </p:spPr>
        <p:txBody>
          <a:bodyPr>
            <a:noAutofit/>
          </a:bodyPr>
          <a:lstStyle/>
          <a:p>
            <a:pPr algn="ctr"/>
            <a:r>
              <a:rPr lang="en-US" sz="2400" b="0" dirty="0" smtClean="0"/>
              <a:t>Epistemology</a:t>
            </a:r>
            <a:br>
              <a:rPr lang="en-US" sz="2400" b="0" dirty="0" smtClean="0"/>
            </a:br>
            <a:r>
              <a:rPr lang="en-US" sz="1400" b="0" dirty="0"/>
              <a:t>what is acceptable </a:t>
            </a:r>
            <a:r>
              <a:rPr lang="en-US" sz="1400" b="0" dirty="0" smtClean="0"/>
              <a:t>knowledge </a:t>
            </a:r>
            <a:r>
              <a:rPr lang="en-US" sz="1400" b="0" dirty="0"/>
              <a:t>in a particular field of study?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955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7772401" cy="4800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There are two types of realism </a:t>
            </a:r>
          </a:p>
          <a:p>
            <a:pPr marL="635508" lvl="1" indent="-342900" algn="just">
              <a:buFont typeface="+mj-lt"/>
              <a:buAutoNum type="arabicPeriod"/>
            </a:pPr>
            <a:r>
              <a:rPr lang="en-US" sz="2400" b="1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Direct Realism </a:t>
            </a:r>
            <a:endParaRPr lang="en-US" sz="2400" b="1" dirty="0" smtClean="0">
              <a:solidFill>
                <a:srgbClr val="C00000"/>
              </a:solidFill>
              <a:latin typeface="Calibri" pitchFamily="34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ü"/>
            </a:pPr>
            <a:r>
              <a:rPr lang="en-US" sz="20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Direct realism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says that what you see is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what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you get: what we experience through our senses portrays the world accurately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 algn="just"/>
            <a:endParaRPr lang="en-US" sz="1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35508" lvl="1" indent="-342900" algn="just">
              <a:buFont typeface="+mj-lt"/>
              <a:buAutoNum type="arabicPeriod"/>
            </a:pPr>
            <a:r>
              <a:rPr lang="en-US" sz="2400" b="1" dirty="0" smtClean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Critical </a:t>
            </a:r>
            <a:r>
              <a:rPr lang="en-US" sz="2400" b="1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Realism </a:t>
            </a:r>
            <a:endParaRPr lang="en-US" sz="2400" b="1" dirty="0" smtClean="0">
              <a:solidFill>
                <a:srgbClr val="C00000"/>
              </a:solidFill>
              <a:latin typeface="Calibri" pitchFamily="34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ü"/>
            </a:pPr>
            <a:r>
              <a:rPr lang="en-US" sz="20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Critical realism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argues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that what we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experience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are sensations, the images of the things in the real world, not the things directly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Critical realists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point out how often our senses deceive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us. </a:t>
            </a:r>
            <a:endParaRPr lang="en-US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15340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009650"/>
            <a:ext cx="7239000" cy="777875"/>
          </a:xfrm>
        </p:spPr>
        <p:txBody>
          <a:bodyPr>
            <a:noAutofit/>
          </a:bodyPr>
          <a:lstStyle/>
          <a:p>
            <a:pPr algn="ctr"/>
            <a:r>
              <a:rPr lang="en-US" sz="2400" b="0" dirty="0" smtClean="0"/>
              <a:t>Epistemology</a:t>
            </a:r>
            <a:br>
              <a:rPr lang="en-US" sz="2400" b="0" dirty="0" smtClean="0"/>
            </a:br>
            <a:r>
              <a:rPr lang="en-US" sz="1400" b="0" dirty="0"/>
              <a:t>what is acceptable </a:t>
            </a:r>
            <a:r>
              <a:rPr lang="en-US" sz="1400" b="0" dirty="0" smtClean="0"/>
              <a:t>knowledge </a:t>
            </a:r>
            <a:r>
              <a:rPr lang="en-US" sz="1400" b="0" dirty="0"/>
              <a:t>in a particular field of study?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955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7772401" cy="4800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dirty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Critical realism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claims that there are two steps to experiencing the world. </a:t>
            </a:r>
            <a:endParaRPr lang="en-US" sz="2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35508" lvl="1" indent="-342900" algn="just">
              <a:buFont typeface="+mj-lt"/>
              <a:buAutoNum type="arabicParenR"/>
            </a:pP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There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is the thing itself and the sensations it conveys. </a:t>
            </a:r>
            <a:endParaRPr lang="en-US" sz="1800" dirty="0" smtClean="0">
              <a:solidFill>
                <a:srgbClr val="7030A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635508" lvl="1" indent="-342900" algn="just">
              <a:buFont typeface="+mj-lt"/>
              <a:buAutoNum type="arabicParenR"/>
            </a:pP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There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is the mental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processing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that goes on sometime after that sensation meets our senses. </a:t>
            </a:r>
            <a:endParaRPr lang="en-US" sz="1800" dirty="0" smtClean="0">
              <a:solidFill>
                <a:srgbClr val="7030A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lvl="1" algn="just"/>
            <a:endParaRPr lang="en-US" sz="21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000" dirty="0" smtClean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Direct </a:t>
            </a:r>
            <a:r>
              <a:rPr lang="en-US" sz="2000" dirty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realism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says 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that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first step is enough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15340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009650"/>
            <a:ext cx="7239000" cy="777875"/>
          </a:xfrm>
        </p:spPr>
        <p:txBody>
          <a:bodyPr>
            <a:noAutofit/>
          </a:bodyPr>
          <a:lstStyle/>
          <a:p>
            <a:pPr algn="ctr"/>
            <a:r>
              <a:rPr lang="en-US" sz="2400" b="0" dirty="0" smtClean="0"/>
              <a:t>Epistemology</a:t>
            </a:r>
            <a:br>
              <a:rPr lang="en-US" sz="2400" b="0" dirty="0" smtClean="0"/>
            </a:br>
            <a:r>
              <a:rPr lang="en-US" sz="1400" b="0" dirty="0"/>
              <a:t>what is acceptable </a:t>
            </a:r>
            <a:r>
              <a:rPr lang="en-US" sz="1400" b="0" dirty="0" smtClean="0"/>
              <a:t>knowledge </a:t>
            </a:r>
            <a:r>
              <a:rPr lang="en-US" sz="1400" b="0" dirty="0"/>
              <a:t>in a particular field of study?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955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7772401" cy="4800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Interpretivism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b="1" dirty="0">
                <a:latin typeface="Calibri" pitchFamily="34" charset="0"/>
                <a:cs typeface="Calibri" pitchFamily="34" charset="0"/>
              </a:rPr>
              <a:t>Interpretivism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advocates that it is necessary for the researcher to understand 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differences 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 humans in our role as social actors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This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emphasizes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the difference between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conducting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research among people rather than objects such as trucks and computers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.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15340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009650"/>
            <a:ext cx="7239000" cy="777875"/>
          </a:xfrm>
        </p:spPr>
        <p:txBody>
          <a:bodyPr>
            <a:noAutofit/>
          </a:bodyPr>
          <a:lstStyle/>
          <a:p>
            <a:pPr algn="ctr"/>
            <a:r>
              <a:rPr lang="en-US" sz="2400" b="0" dirty="0" smtClean="0"/>
              <a:t>Epistemology</a:t>
            </a:r>
            <a:br>
              <a:rPr lang="en-US" sz="2400" b="0" dirty="0" smtClean="0"/>
            </a:br>
            <a:r>
              <a:rPr lang="en-US" sz="1400" b="0" dirty="0"/>
              <a:t>what is acceptable </a:t>
            </a:r>
            <a:r>
              <a:rPr lang="en-US" sz="1400" b="0" dirty="0" smtClean="0"/>
              <a:t>knowledge </a:t>
            </a:r>
            <a:r>
              <a:rPr lang="en-US" sz="1400" b="0" dirty="0"/>
              <a:t>in a particular field of study?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955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9" y="63450"/>
            <a:ext cx="5181601" cy="671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990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7772401" cy="4800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heritage of this strand of interpretivism comes from two intellectual traditions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749808" lvl="1" indent="-457200" algn="just">
              <a:buFont typeface="+mj-lt"/>
              <a:buAutoNum type="arabicPeriod"/>
            </a:pPr>
            <a:r>
              <a:rPr lang="en-US" sz="2000" dirty="0" smtClean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Phenomenology </a:t>
            </a:r>
          </a:p>
          <a:p>
            <a:pPr marL="292608" lvl="1" indent="0" algn="just">
              <a:buNone/>
            </a:pP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refers to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way in which we as humans make sense of the world around us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292608" lvl="1" indent="0" algn="just">
              <a:buNone/>
            </a:pPr>
            <a:endParaRPr lang="en-US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9808" lvl="1" indent="-457200" algn="just">
              <a:buFont typeface="+mj-lt"/>
              <a:buAutoNum type="arabicPeriod" startAt="2"/>
            </a:pPr>
            <a:r>
              <a:rPr lang="en-US" sz="2000" dirty="0" smtClean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Symbolic interactionism</a:t>
            </a:r>
          </a:p>
          <a:p>
            <a:pPr marL="292608" lvl="1" indent="0" algn="just">
              <a:buNone/>
            </a:pP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Here,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we are in a continual process of interpreting the social world around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us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We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interpret the actions of others with whom we interact and this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interpretation leads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to adjustment of our own meanings and actions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. </a:t>
            </a:r>
            <a:endParaRPr lang="en-US" sz="2000" dirty="0">
              <a:solidFill>
                <a:srgbClr val="7030A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15340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009650"/>
            <a:ext cx="7239000" cy="777875"/>
          </a:xfrm>
        </p:spPr>
        <p:txBody>
          <a:bodyPr>
            <a:noAutofit/>
          </a:bodyPr>
          <a:lstStyle/>
          <a:p>
            <a:pPr algn="ctr"/>
            <a:r>
              <a:rPr lang="en-US" sz="2400" b="0" dirty="0" smtClean="0"/>
              <a:t>Epistemology</a:t>
            </a:r>
            <a:br>
              <a:rPr lang="en-US" sz="2400" b="0" dirty="0" smtClean="0"/>
            </a:br>
            <a:r>
              <a:rPr lang="en-US" sz="1400" b="0" dirty="0"/>
              <a:t>what is acceptable </a:t>
            </a:r>
            <a:r>
              <a:rPr lang="en-US" sz="1400" b="0" dirty="0" smtClean="0"/>
              <a:t>knowledge </a:t>
            </a:r>
            <a:r>
              <a:rPr lang="en-US" sz="1400" b="0" dirty="0"/>
              <a:t>in a particular field of study?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955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7772401" cy="48006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Axiology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 a branch of philosophy that studies 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judgments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about value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The role that your own values play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in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all stages of the research process is of great importance if you wish your research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results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to be credible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. </a:t>
            </a:r>
          </a:p>
          <a:p>
            <a:pPr lvl="1" algn="just"/>
            <a:endParaRPr lang="en-US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Heron (1996) argues that our values are the guiding reason of all human action. </a:t>
            </a:r>
            <a:endParaRPr lang="en-US" sz="2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ü"/>
            </a:pP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Researchers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demonstrate axiological skill by being able to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articulate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their values as a basis for making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judgments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about what research they are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conducting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and how they go about doing it.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15340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1" y="1009650"/>
            <a:ext cx="7239000" cy="777240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Axiology </a:t>
            </a:r>
            <a:br>
              <a:rPr lang="en-US" sz="2400" dirty="0" smtClean="0"/>
            </a:br>
            <a:r>
              <a:rPr lang="en-US" sz="1400" b="0" dirty="0"/>
              <a:t>what roles do our values </a:t>
            </a:r>
            <a:r>
              <a:rPr lang="en-US" sz="1400" b="0" dirty="0" smtClean="0"/>
              <a:t>play </a:t>
            </a:r>
            <a:r>
              <a:rPr lang="en-US" sz="1400" b="0" dirty="0"/>
              <a:t>in our research choices?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955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7772401" cy="48006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There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possibility of writing your own statement of personal values in relation to the topic 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are studying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This may be more evidently applicable to some research topics than others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. </a:t>
            </a:r>
          </a:p>
          <a:p>
            <a:pPr lvl="1" algn="just"/>
            <a:endParaRPr lang="en-US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For instance, those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topics concerned with </a:t>
            </a:r>
            <a:r>
              <a:rPr lang="en-US" sz="2000" dirty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personal career </a:t>
            </a:r>
            <a:r>
              <a:rPr lang="en-US" sz="2000" dirty="0" smtClean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development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may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obvious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candidates for this process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15340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009650"/>
            <a:ext cx="7239000" cy="777875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Axiology </a:t>
            </a:r>
            <a:br>
              <a:rPr lang="en-US" sz="2400" dirty="0" smtClean="0"/>
            </a:br>
            <a:r>
              <a:rPr lang="en-US" sz="1400" b="0" dirty="0"/>
              <a:t>what roles do our values </a:t>
            </a:r>
            <a:r>
              <a:rPr lang="en-US" sz="1400" b="0" dirty="0" smtClean="0"/>
              <a:t>play </a:t>
            </a:r>
            <a:r>
              <a:rPr lang="en-US" sz="1400" b="0" dirty="0"/>
              <a:t>in our research choices?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955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7772401" cy="48006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statement of values may be of use both to 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you as the researcher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those </a:t>
            </a:r>
            <a:r>
              <a:rPr lang="en-US" sz="200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parties 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with whom you have contact in your research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749808" lvl="1" indent="-457200" algn="just">
              <a:buFont typeface="+mj-lt"/>
              <a:buAutoNum type="arabicPeriod"/>
            </a:pP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The use to you would be a result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of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your ‘</a:t>
            </a:r>
            <a:r>
              <a:rPr lang="en-US" sz="1800" dirty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being honest with yourself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’ about quite what your values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are, which might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heighten your awareness of value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judgements </a:t>
            </a:r>
          </a:p>
          <a:p>
            <a:pPr marL="749808" lvl="1" indent="-457200" algn="just">
              <a:buFont typeface="+mj-lt"/>
              <a:buAutoNum type="arabicPeriod"/>
            </a:pP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Other relevant parties connected with your research may include </a:t>
            </a:r>
            <a:r>
              <a:rPr lang="en-US" sz="1800" dirty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any fellow researchers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, </a:t>
            </a:r>
            <a:r>
              <a:rPr lang="en-US" sz="1800" dirty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your supervisor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 and </a:t>
            </a:r>
            <a:r>
              <a:rPr lang="en-US" sz="1800" dirty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the university research ethics committee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. </a:t>
            </a:r>
          </a:p>
          <a:p>
            <a:pPr marL="749808" lvl="1" indent="-457200" algn="just">
              <a:buFont typeface="+mj-lt"/>
              <a:buAutoNum type="arabicPeriod"/>
            </a:pPr>
            <a:endParaRPr lang="en-US" sz="1800" dirty="0">
              <a:solidFill>
                <a:srgbClr val="7030A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749808" lvl="1" indent="-457200" algn="just">
              <a:buFont typeface="+mj-lt"/>
              <a:buAutoNum type="arabicPeriod"/>
            </a:pPr>
            <a:endParaRPr lang="en-US" sz="1800" dirty="0" smtClean="0">
              <a:solidFill>
                <a:srgbClr val="7030A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292608" lvl="1" indent="0" algn="ctr">
              <a:buNone/>
            </a:pPr>
            <a:r>
              <a:rPr lang="en-US" sz="1900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Being clear about your own value position may </a:t>
            </a:r>
            <a:r>
              <a:rPr lang="en-US" sz="190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help </a:t>
            </a:r>
            <a:r>
              <a:rPr lang="en-US" sz="1900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you in deciding what is appropriate ethically and arguing your position in the event </a:t>
            </a:r>
            <a:r>
              <a:rPr lang="en-US" sz="190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of </a:t>
            </a:r>
            <a:r>
              <a:rPr lang="en-US" sz="1900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queries about decisions you have made</a:t>
            </a:r>
            <a:r>
              <a:rPr lang="en-US" sz="190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. </a:t>
            </a:r>
          </a:p>
          <a:p>
            <a:pPr lvl="1" algn="just"/>
            <a:endParaRPr lang="en-US" sz="21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15340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009650"/>
            <a:ext cx="7239000" cy="777875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Axiology </a:t>
            </a:r>
            <a:br>
              <a:rPr lang="en-US" sz="2400" dirty="0" smtClean="0"/>
            </a:br>
            <a:r>
              <a:rPr lang="en-US" sz="1400" b="0" dirty="0"/>
              <a:t>what roles do our values </a:t>
            </a:r>
            <a:r>
              <a:rPr lang="en-US" sz="1400" b="0" dirty="0" smtClean="0"/>
              <a:t>play </a:t>
            </a:r>
            <a:r>
              <a:rPr lang="en-US" sz="1400" b="0" dirty="0"/>
              <a:t>in our research choices?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955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15340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48" y="990601"/>
            <a:ext cx="8138653" cy="586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267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7772401" cy="48006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200" dirty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paradigm</a:t>
            </a: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 a way of examining social 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phenomena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from which particular understandings of these phenomena can be gained 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explanations attempted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15340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1" y="1009650"/>
            <a:ext cx="7239000" cy="777240"/>
          </a:xfrm>
        </p:spPr>
        <p:txBody>
          <a:bodyPr>
            <a:noAutofit/>
          </a:bodyPr>
          <a:lstStyle/>
          <a:p>
            <a:pPr algn="ctr"/>
            <a:r>
              <a:rPr lang="en-US" sz="2400" b="0" dirty="0"/>
              <a:t>Research paradigms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200401"/>
            <a:ext cx="6705600" cy="3657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55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7772401" cy="48006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Radical </a:t>
            </a:r>
            <a:r>
              <a:rPr lang="en-US" sz="2200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change</a:t>
            </a: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relates to a 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judgement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about the way 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organizational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affairs should be conducted and suggests </a:t>
            </a:r>
            <a:r>
              <a:rPr lang="en-US" sz="2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ways</a:t>
            </a:r>
            <a:r>
              <a:rPr lang="en-US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which </a:t>
            </a:r>
            <a:r>
              <a:rPr lang="en-US" sz="2000" u="sng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these affairs may be conducted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order to make </a:t>
            </a:r>
            <a:r>
              <a:rPr lang="en-US" sz="2000" u="sng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fundamental changes to the </a:t>
            </a:r>
            <a:r>
              <a:rPr lang="en-US" sz="2000" u="sng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normal </a:t>
            </a:r>
            <a:r>
              <a:rPr lang="en-US" sz="2000" u="sng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order of things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n-US" sz="2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Regulation</a:t>
            </a: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seeks to explain the way in which 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organizational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affairs are regulated and 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offer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suggestions as to </a:t>
            </a:r>
            <a:r>
              <a:rPr lang="en-US" sz="2000" u="sng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they may be improved within the framework of the way things </a:t>
            </a:r>
            <a:r>
              <a:rPr lang="en-US" sz="2000" u="sng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 </a:t>
            </a:r>
            <a:r>
              <a:rPr lang="en-US" sz="2000" u="sng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done at present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15340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009650"/>
            <a:ext cx="7239000" cy="777875"/>
          </a:xfrm>
        </p:spPr>
        <p:txBody>
          <a:bodyPr>
            <a:noAutofit/>
          </a:bodyPr>
          <a:lstStyle/>
          <a:p>
            <a:pPr algn="ctr"/>
            <a:r>
              <a:rPr lang="en-US" sz="2400" b="0" dirty="0"/>
              <a:t>Research paradigms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55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7772401" cy="4800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dirty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Burrell and Morgan (1982)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note that the purposes of the four paradigms are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806958" lvl="1" indent="-514350" algn="just">
              <a:buFont typeface="+mj-lt"/>
              <a:buAutoNum type="romanUcPeriod"/>
            </a:pP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To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help researchers clarify their assumptions about their view of the nature of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science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and society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; </a:t>
            </a:r>
          </a:p>
          <a:p>
            <a:pPr marL="806958" lvl="1" indent="-514350" algn="just">
              <a:buFont typeface="+mj-lt"/>
              <a:buAutoNum type="romanUcPeriod"/>
            </a:pP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To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offer a useful way of understanding the way in which other researchers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approach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their work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; </a:t>
            </a:r>
          </a:p>
          <a:p>
            <a:pPr marL="806958" lvl="1" indent="-514350" algn="just">
              <a:buFont typeface="+mj-lt"/>
              <a:buAutoNum type="romanUcPeriod"/>
            </a:pP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To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help researchers plot their own route through their research; </a:t>
            </a:r>
            <a:endParaRPr lang="en-US" sz="1800" dirty="0" smtClean="0">
              <a:solidFill>
                <a:srgbClr val="7030A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806958" lvl="1" indent="-514350" algn="just">
              <a:buFont typeface="+mj-lt"/>
              <a:buAutoNum type="romanUcPeriod"/>
            </a:pP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To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understand where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it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is possible to go and where they are going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. </a:t>
            </a:r>
            <a:endParaRPr lang="en-US" sz="2000" dirty="0">
              <a:solidFill>
                <a:srgbClr val="7030A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15340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009650"/>
            <a:ext cx="7239000" cy="777875"/>
          </a:xfrm>
        </p:spPr>
        <p:txBody>
          <a:bodyPr>
            <a:noAutofit/>
          </a:bodyPr>
          <a:lstStyle/>
          <a:p>
            <a:pPr algn="ctr"/>
            <a:r>
              <a:rPr lang="en-US" sz="2400" b="0" dirty="0"/>
              <a:t>Research paradigms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55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7772401" cy="4800600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romanUcPeriod"/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Functionalist Paradigm </a:t>
            </a:r>
          </a:p>
          <a:p>
            <a:pPr marL="292608" lvl="1" indent="0" algn="just">
              <a:buNone/>
            </a:pP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 located on the objectivist and regulatory dimensions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It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is regulatory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in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that you will probably be more concerned with a rational explanation of why a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particular organizational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problem is occurring and developing a set of recommendations set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within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the current structure of the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organization's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current management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. </a:t>
            </a:r>
          </a:p>
          <a:p>
            <a:pPr lvl="2" algn="just"/>
            <a:endParaRPr lang="en-US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 often problem-oriented in approach, concerned to provide 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practical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solutions to practical 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problems (</a:t>
            </a:r>
            <a:r>
              <a:rPr lang="en-US" sz="1800" u="sng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Burrell and </a:t>
            </a:r>
            <a:r>
              <a:rPr lang="en-US" sz="1800" u="sng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Morgan, 1982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For instance, an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evaluation study of a communication strategy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to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assess its effectiveness and make recommendations as to the way in which it may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be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made more effective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. </a:t>
            </a:r>
            <a:endParaRPr lang="en-US" sz="1800" dirty="0">
              <a:solidFill>
                <a:srgbClr val="7030A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15340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009650"/>
            <a:ext cx="7239000" cy="777875"/>
          </a:xfrm>
        </p:spPr>
        <p:txBody>
          <a:bodyPr>
            <a:noAutofit/>
          </a:bodyPr>
          <a:lstStyle/>
          <a:p>
            <a:pPr algn="ctr"/>
            <a:r>
              <a:rPr lang="en-US" sz="2400" b="0" dirty="0"/>
              <a:t>Research paradigms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55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7772401" cy="4800600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romanUcPeriod" startAt="2"/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Interpretive Paradigm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philosophical position to which this refers (</a:t>
            </a:r>
            <a:r>
              <a:rPr lang="en-US" sz="1800" u="sng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interpretivism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is the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way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we as humans attempt to make sense of the world around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us.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The concern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you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would have working within this paradigm would be to understand </a:t>
            </a:r>
            <a:r>
              <a:rPr lang="en-US" sz="1800" u="sng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the </a:t>
            </a:r>
            <a:r>
              <a:rPr lang="en-US" sz="1800" u="sng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fundamental </a:t>
            </a:r>
            <a:r>
              <a:rPr lang="en-US" sz="1800" u="sng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meanings attached to </a:t>
            </a:r>
            <a:r>
              <a:rPr lang="en-US" sz="1800" u="sng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organizational </a:t>
            </a:r>
            <a:r>
              <a:rPr lang="en-US" sz="1800" u="sng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life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. </a:t>
            </a:r>
          </a:p>
          <a:p>
            <a:pPr lvl="2" algn="just">
              <a:buFont typeface="Wingdings" panose="05000000000000000000" pitchFamily="2" charset="2"/>
              <a:buChar char="ü"/>
            </a:pPr>
            <a:endParaRPr lang="en-US" sz="17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Far from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emphasizing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rationality, it may be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that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principal concern you have here is </a:t>
            </a:r>
            <a:r>
              <a:rPr lang="en-US" sz="2000" dirty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discovering irrationalities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 algn="just">
              <a:buFont typeface="Wingdings" panose="05000000000000000000" pitchFamily="2" charset="2"/>
              <a:buChar char="ü"/>
            </a:pPr>
            <a:endParaRPr lang="en-US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Burrell and Morgan (1982)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note that everyday life is accorded the status of a 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miraculous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achievement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Your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concern here would not be to achieve change in the order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of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things, it would be to understand and explain what is going on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. </a:t>
            </a:r>
            <a:endParaRPr lang="en-US" sz="1800" dirty="0">
              <a:solidFill>
                <a:srgbClr val="7030A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15340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009650"/>
            <a:ext cx="7239000" cy="777875"/>
          </a:xfrm>
        </p:spPr>
        <p:txBody>
          <a:bodyPr>
            <a:noAutofit/>
          </a:bodyPr>
          <a:lstStyle/>
          <a:p>
            <a:pPr algn="ctr"/>
            <a:r>
              <a:rPr lang="en-US" sz="2400" b="0" dirty="0"/>
              <a:t>Research paradigms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55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15340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09738"/>
            <a:ext cx="8153401" cy="343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627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7772401" cy="4800600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romanUcPeriod" startAt="3"/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Radical </a:t>
            </a:r>
            <a:r>
              <a:rPr lang="en-US" sz="2400" b="1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H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umanist </a:t>
            </a:r>
            <a:r>
              <a:rPr lang="en-US" sz="2400" b="1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P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aradigm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radical change 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dimension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adopts a critical perspective on 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organizational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life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Working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within this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paradigm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you would be concerned with changing the status quo, or in </a:t>
            </a:r>
            <a:r>
              <a:rPr lang="en-US" sz="1800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Burrell and </a:t>
            </a:r>
            <a:r>
              <a:rPr lang="en-US" sz="180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Morgan’s </a:t>
            </a:r>
            <a:r>
              <a:rPr lang="en-US" sz="1800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(1979:32)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words ‘</a:t>
            </a:r>
            <a:r>
              <a:rPr lang="en-US" sz="1800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to articulate ways in which humans can transcend the spiritual </a:t>
            </a:r>
            <a:r>
              <a:rPr lang="en-US" sz="180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bonds </a:t>
            </a:r>
            <a:r>
              <a:rPr lang="en-US" sz="1800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and fetters which tie them into existing social patterns and thus </a:t>
            </a:r>
            <a:r>
              <a:rPr lang="en-US" sz="180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realize </a:t>
            </a:r>
            <a:r>
              <a:rPr lang="en-US" sz="1800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their full </a:t>
            </a:r>
            <a:r>
              <a:rPr lang="en-US" sz="180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potential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’. </a:t>
            </a:r>
          </a:p>
          <a:p>
            <a:pPr lvl="2" algn="just"/>
            <a:endParaRPr lang="en-US" sz="1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/>
            <a:endParaRPr lang="en-US" sz="1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15340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009650"/>
            <a:ext cx="7239000" cy="777875"/>
          </a:xfrm>
        </p:spPr>
        <p:txBody>
          <a:bodyPr>
            <a:noAutofit/>
          </a:bodyPr>
          <a:lstStyle/>
          <a:p>
            <a:pPr algn="ctr"/>
            <a:r>
              <a:rPr lang="en-US" sz="2400" b="0" dirty="0"/>
              <a:t>Research paradigms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55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7772401" cy="48006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romanUcPeriod" startAt="4"/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</a:rPr>
              <a:t>Radical </a:t>
            </a:r>
            <a:r>
              <a:rPr lang="en-US" sz="2400" b="1" dirty="0">
                <a:solidFill>
                  <a:srgbClr val="FF0000"/>
                </a:solidFill>
                <a:latin typeface="Calibri" pitchFamily="34" charset="0"/>
              </a:rPr>
              <a:t>S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</a:rPr>
              <a:t>tructuralist Paradigm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Here your concern would be to approach your research with a view to achieving </a:t>
            </a:r>
            <a:r>
              <a:rPr lang="en-US" sz="2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fundamental </a:t>
            </a:r>
            <a:r>
              <a:rPr lang="en-US" sz="2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change based upon an analysis of such </a:t>
            </a:r>
            <a:r>
              <a:rPr lang="en-US" sz="2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organizational </a:t>
            </a:r>
            <a:r>
              <a:rPr lang="en-US" sz="2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phenomena as power </a:t>
            </a:r>
            <a:r>
              <a:rPr lang="en-US" sz="2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relationships </a:t>
            </a:r>
            <a:r>
              <a:rPr lang="en-US" sz="2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and patterns of conflict</a:t>
            </a:r>
            <a:r>
              <a:rPr lang="en-US" sz="2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It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is involved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with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structural patterns with work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organizations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such as hierarchies and reporting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relationships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and the extent to which these may produce dysfunctionalities.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15340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009650"/>
            <a:ext cx="7239000" cy="777875"/>
          </a:xfrm>
        </p:spPr>
        <p:txBody>
          <a:bodyPr>
            <a:noAutofit/>
          </a:bodyPr>
          <a:lstStyle/>
          <a:p>
            <a:pPr algn="ctr"/>
            <a:r>
              <a:rPr lang="en-US" sz="2400" b="0" dirty="0"/>
              <a:t>Research </a:t>
            </a:r>
            <a:r>
              <a:rPr lang="en-US" sz="2400" b="0" dirty="0" smtClean="0"/>
              <a:t>paradigms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55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7772401" cy="4800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b="1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Research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Approaches</a:t>
            </a:r>
          </a:p>
          <a:p>
            <a:pPr marL="450850" lvl="1" algn="just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extent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 which you are clear about the theory at the beginning of your research raises an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important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question concerning the design of your research project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This is whether </a:t>
            </a:r>
            <a:r>
              <a:rPr lang="en-US" sz="1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your </a:t>
            </a:r>
            <a:r>
              <a:rPr lang="en-US" sz="1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research should use the </a:t>
            </a:r>
            <a:r>
              <a:rPr lang="en-US" sz="1800" dirty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deductive approach</a:t>
            </a:r>
            <a:r>
              <a:rPr lang="en-US" sz="1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in which </a:t>
            </a:r>
            <a:r>
              <a:rPr lang="en-US" sz="1800" u="sng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you develop a theory and </a:t>
            </a:r>
            <a:r>
              <a:rPr lang="en-US" sz="1800" u="sng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hypotheses </a:t>
            </a:r>
            <a:r>
              <a:rPr lang="en-US" sz="1800" u="sng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and design a research strategy to test the hypothesis</a:t>
            </a:r>
            <a:r>
              <a:rPr lang="en-US" sz="1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or the </a:t>
            </a:r>
            <a:r>
              <a:rPr lang="en-US" sz="1800" dirty="0" smtClean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inductive </a:t>
            </a:r>
            <a:r>
              <a:rPr lang="en-US" sz="1800" dirty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approach</a:t>
            </a:r>
            <a:r>
              <a:rPr lang="en-US" sz="1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in which </a:t>
            </a:r>
            <a:r>
              <a:rPr lang="en-US" sz="1800" u="sng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you would collect data and develop theory as a result of your </a:t>
            </a:r>
            <a:r>
              <a:rPr lang="en-US" sz="1800" u="sng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data </a:t>
            </a:r>
            <a:r>
              <a:rPr lang="en-US" sz="1800" u="sng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analysis</a:t>
            </a:r>
            <a:r>
              <a:rPr lang="en-US" sz="1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2" algn="just"/>
            <a:endParaRPr lang="en-US" sz="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Insofar as it is useful to attach these </a:t>
            </a:r>
            <a:r>
              <a:rPr lang="en-US" sz="2200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research approaches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 the 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different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research philosophies, </a:t>
            </a:r>
            <a:r>
              <a:rPr lang="en-US" sz="2000" u="sng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deduction owes more to positivism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u="sng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induction to </a:t>
            </a:r>
            <a:r>
              <a:rPr lang="en-US" sz="2000" u="sng" dirty="0" err="1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interpretivism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15340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009650"/>
            <a:ext cx="7239000" cy="777875"/>
          </a:xfrm>
        </p:spPr>
        <p:txBody>
          <a:bodyPr>
            <a:noAutofit/>
          </a:bodyPr>
          <a:lstStyle/>
          <a:p>
            <a:pPr algn="ctr"/>
            <a:r>
              <a:rPr lang="en-US" sz="2400" b="0" dirty="0"/>
              <a:t>Research </a:t>
            </a:r>
            <a:r>
              <a:rPr lang="en-US" sz="2400" b="0" dirty="0" smtClean="0"/>
              <a:t>approaches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55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7772401" cy="4800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b="1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Deduction: T</a:t>
            </a:r>
            <a:r>
              <a:rPr lang="en-US" sz="2400" b="1" dirty="0" smtClean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esting </a:t>
            </a:r>
            <a:r>
              <a:rPr lang="en-US" sz="2400" b="1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T</a:t>
            </a:r>
            <a:r>
              <a:rPr lang="en-US" sz="2400" b="1" dirty="0" smtClean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heory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Deduction involves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development of a theory that is subjected to a rigorous test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2" algn="just">
              <a:buFont typeface="Wingdings" panose="05000000000000000000" pitchFamily="2" charset="2"/>
              <a:buChar char="ü"/>
            </a:pPr>
            <a:endParaRPr lang="en-US" sz="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It is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dominant research approach in the </a:t>
            </a:r>
            <a:r>
              <a:rPr lang="en-US" sz="2200" dirty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natural sciences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where </a:t>
            </a:r>
            <a:r>
              <a:rPr lang="en-US" sz="2000" u="sng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laws present the basis </a:t>
            </a:r>
            <a:r>
              <a:rPr lang="en-US" sz="2000" u="sng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of </a:t>
            </a:r>
            <a:r>
              <a:rPr lang="en-US" sz="2000" u="sng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explanation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u="sng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allow the anticipation of phenomena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u="sng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predict their occurrence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therefore </a:t>
            </a:r>
            <a:r>
              <a:rPr lang="en-US" sz="2000" u="sng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permit them to be controlled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(Collis and Hussey 2003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endParaRPr lang="en-US" sz="2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15340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009650"/>
            <a:ext cx="7239000" cy="777875"/>
          </a:xfrm>
        </p:spPr>
        <p:txBody>
          <a:bodyPr>
            <a:noAutofit/>
          </a:bodyPr>
          <a:lstStyle/>
          <a:p>
            <a:pPr algn="ctr"/>
            <a:r>
              <a:rPr lang="en-US" sz="2400" b="0" dirty="0"/>
              <a:t>Research approaches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55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7772401" cy="4800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200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Robson (2002) lists five sequential stages through which deductive research </a:t>
            </a:r>
            <a:r>
              <a:rPr lang="en-US" sz="220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will </a:t>
            </a:r>
            <a:r>
              <a:rPr lang="en-US" sz="2200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progress</a:t>
            </a:r>
            <a:r>
              <a:rPr lang="en-US" sz="220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: </a:t>
            </a:r>
          </a:p>
          <a:p>
            <a:pPr marL="749808" lvl="1" indent="-457200" algn="just">
              <a:buFont typeface="+mj-lt"/>
              <a:buAutoNum type="arabicPeriod"/>
            </a:pP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Deducing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200" b="1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hypothesis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800" u="sng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a testable proposition about the relationship between two </a:t>
            </a:r>
            <a:r>
              <a:rPr lang="en-US" sz="1800" u="sng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or </a:t>
            </a:r>
            <a:r>
              <a:rPr lang="en-US" sz="1800" u="sng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more concepts or variables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from the theory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749808" lvl="1" indent="-457200" algn="just">
              <a:buFont typeface="+mj-lt"/>
              <a:buAutoNum type="arabicPeriod"/>
            </a:pPr>
            <a:endParaRPr lang="en-US" sz="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9808" lvl="1" indent="-457200" algn="just">
              <a:buFont typeface="+mj-lt"/>
              <a:buAutoNum type="arabicPeriod"/>
            </a:pP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Expressing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hypothesis in operational terms (</a:t>
            </a:r>
            <a:r>
              <a:rPr lang="en-US" sz="1800" u="sng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that is, indicating exactly how </a:t>
            </a:r>
            <a:r>
              <a:rPr lang="en-US" sz="1800" u="sng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the </a:t>
            </a:r>
            <a:r>
              <a:rPr lang="en-US" sz="1800" u="sng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concepts or variables are to be measured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), which propose a relationship between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two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specific concepts or variables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en-US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15340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009650"/>
            <a:ext cx="7239000" cy="777875"/>
          </a:xfrm>
        </p:spPr>
        <p:txBody>
          <a:bodyPr>
            <a:noAutofit/>
          </a:bodyPr>
          <a:lstStyle/>
          <a:p>
            <a:pPr algn="ctr"/>
            <a:r>
              <a:rPr lang="en-US" sz="2400" b="0" dirty="0"/>
              <a:t>Research approaches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55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7772401" cy="4343400"/>
          </a:xfrm>
        </p:spPr>
        <p:txBody>
          <a:bodyPr>
            <a:normAutofit/>
          </a:bodyPr>
          <a:lstStyle/>
          <a:p>
            <a:pPr marL="450850" lvl="1" indent="-341313" algn="just">
              <a:buFont typeface="+mj-lt"/>
              <a:buAutoNum type="arabicPeriod" startAt="3"/>
            </a:pP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Testing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this operational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hypothesis</a:t>
            </a:r>
          </a:p>
          <a:p>
            <a:pPr marL="749808" lvl="1" indent="-457200" algn="just">
              <a:buFont typeface="+mj-lt"/>
              <a:buAutoNum type="arabicPeriod" startAt="3"/>
            </a:pPr>
            <a:endParaRPr lang="en-US" sz="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0850" lvl="1" indent="-341313" algn="just">
              <a:buFont typeface="+mj-lt"/>
              <a:buAutoNum type="arabicPeriod" startAt="3"/>
            </a:pP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Examining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specific outcome of the inquiry (</a:t>
            </a:r>
            <a:r>
              <a:rPr lang="en-US" sz="1800" u="sng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it will either tend to confirm the </a:t>
            </a:r>
            <a:r>
              <a:rPr lang="en-US" sz="1800" u="sng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theory </a:t>
            </a:r>
            <a:r>
              <a:rPr lang="en-US" sz="1800" u="sng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or indicate the need for its modification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pPr marL="749808" lvl="1" indent="-457200" algn="just">
              <a:buFont typeface="+mj-lt"/>
              <a:buAutoNum type="arabicPeriod" startAt="3"/>
            </a:pPr>
            <a:endParaRPr lang="en-US" sz="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0850" lvl="1" indent="-341313" algn="just">
              <a:buFont typeface="+mj-lt"/>
              <a:buAutoNum type="arabicPeriod" startAt="3"/>
            </a:pP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necessary, modifying the theory in the light of the findings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749808" lvl="1" indent="-457200" algn="just">
              <a:buFont typeface="+mj-lt"/>
              <a:buAutoNum type="arabicPeriod" startAt="3"/>
            </a:pPr>
            <a:endParaRPr lang="en-US" sz="2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88620" indent="-342900" algn="just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An attempt is then made to verify the revised theory by going back to the first step </a:t>
            </a:r>
            <a:r>
              <a:rPr lang="en-US" sz="200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and 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repeating the whole cycle</a:t>
            </a:r>
            <a:r>
              <a:rPr lang="en-US" sz="200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. </a:t>
            </a:r>
            <a:endParaRPr lang="en-US" sz="2000" dirty="0">
              <a:solidFill>
                <a:srgbClr val="00206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15340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009650"/>
            <a:ext cx="7239000" cy="777875"/>
          </a:xfrm>
        </p:spPr>
        <p:txBody>
          <a:bodyPr>
            <a:noAutofit/>
          </a:bodyPr>
          <a:lstStyle/>
          <a:p>
            <a:pPr algn="ctr"/>
            <a:r>
              <a:rPr lang="en-US" sz="2400" b="0" dirty="0"/>
              <a:t>Research approaches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55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7772401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Characteristics of Deduction </a:t>
            </a:r>
          </a:p>
          <a:p>
            <a:pPr marL="749300" lvl="1" indent="-457200" algn="just">
              <a:buFont typeface="+mj-lt"/>
              <a:buAutoNum type="arabicParenR"/>
            </a:pP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First, there is the search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1800" dirty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explain causal relationships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between variables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635000" lvl="1" indent="-342900" algn="just">
              <a:buFont typeface="Wingdings" panose="05000000000000000000" pitchFamily="2" charset="2"/>
              <a:buChar char="ü"/>
            </a:pPr>
            <a:endParaRPr lang="en-US" sz="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9300" lvl="1" indent="-457200" algn="just">
              <a:buFont typeface="+mj-lt"/>
              <a:buAutoNum type="arabicParenR" startAt="2"/>
            </a:pP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 test this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hypothesis,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utilize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another characteristic, the collection of </a:t>
            </a:r>
            <a:r>
              <a:rPr lang="en-US" sz="2000" dirty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quantitative data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984250" lvl="2" algn="just">
              <a:buFont typeface="Wingdings" panose="05000000000000000000" pitchFamily="2" charset="2"/>
              <a:buChar char="ü"/>
            </a:pP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Therefore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you would need to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employ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a further important characteristic of deduction approach, </a:t>
            </a:r>
            <a:r>
              <a:rPr lang="en-US" sz="1800" dirty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controls to allow the testing </a:t>
            </a:r>
            <a:r>
              <a:rPr lang="en-US" sz="1800" dirty="0" smtClean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of </a:t>
            </a:r>
            <a:r>
              <a:rPr lang="en-US" sz="1800" dirty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hypotheses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. </a:t>
            </a:r>
          </a:p>
          <a:p>
            <a:pPr marL="984250" lvl="2" algn="just">
              <a:buFont typeface="Wingdings" panose="05000000000000000000" pitchFamily="2" charset="2"/>
              <a:buChar char="ü"/>
            </a:pPr>
            <a:endParaRPr lang="en-US" sz="800" dirty="0" smtClean="0">
              <a:solidFill>
                <a:srgbClr val="7030A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749300" lvl="1" indent="-457200" algn="just">
              <a:buFont typeface="+mj-lt"/>
              <a:buAutoNum type="arabicPeriod" startAt="3"/>
            </a:pP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Your research would use a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highly </a:t>
            </a:r>
            <a:r>
              <a:rPr lang="en-US" sz="2000" dirty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structured methodology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 facilitate replication (</a:t>
            </a:r>
            <a:r>
              <a:rPr lang="en-US" sz="1800" u="sng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Gill and </a:t>
            </a:r>
            <a:r>
              <a:rPr lang="en-US" sz="1800" u="sng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Johnson, </a:t>
            </a:r>
            <a:r>
              <a:rPr lang="en-US" sz="1800" u="sng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2002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lvl="1" algn="just"/>
            <a:endParaRPr lang="en-US" sz="21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15340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009650"/>
            <a:ext cx="7239000" cy="777875"/>
          </a:xfrm>
        </p:spPr>
        <p:txBody>
          <a:bodyPr>
            <a:noAutofit/>
          </a:bodyPr>
          <a:lstStyle/>
          <a:p>
            <a:pPr algn="ctr"/>
            <a:r>
              <a:rPr lang="en-US" sz="2400" b="0" dirty="0"/>
              <a:t>Research approaches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55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7772401" cy="4800600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arenR" startAt="4"/>
            </a:pP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 order to pursue the principle of scientific 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rigor,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deduction dictates that </a:t>
            </a:r>
            <a:r>
              <a:rPr lang="en-US" sz="2000" u="sng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the </a:t>
            </a:r>
            <a:r>
              <a:rPr lang="en-US" sz="2000" u="sng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researcher should be independent of what is being observed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 algn="just"/>
            <a:endParaRPr lang="en-US" sz="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arenR" startAt="5"/>
            </a:pP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 additional important characteristic of deduction is that concepts need to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en-US" sz="2000" dirty="0" smtClean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operationalized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 a way that enables facts to be measured quantitatively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 algn="just"/>
            <a:endParaRPr lang="en-US" sz="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arenR" startAt="6"/>
            </a:pP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Here, the principle of </a:t>
            </a:r>
            <a:r>
              <a:rPr lang="en-US" sz="2000" dirty="0" smtClean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reductionism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 applied; 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This holds that problems as a whole are better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understood when they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are reduced to the simplest possible elements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. </a:t>
            </a:r>
          </a:p>
          <a:p>
            <a:pPr lvl="1" algn="just">
              <a:buFont typeface="Wingdings" pitchFamily="2" charset="2"/>
              <a:buChar char="ü"/>
            </a:pPr>
            <a:endParaRPr lang="en-US" sz="800" dirty="0" smtClean="0">
              <a:solidFill>
                <a:srgbClr val="7030A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arenR" startAt="7"/>
            </a:pP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final characteristic of deduction is </a:t>
            </a:r>
            <a:r>
              <a:rPr lang="en-US" sz="20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generalization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In order to be able to generalize statistically about regularities in human social behavior it is necessary to select samples of sufficient numerical size.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15340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009650"/>
            <a:ext cx="7239000" cy="777875"/>
          </a:xfrm>
        </p:spPr>
        <p:txBody>
          <a:bodyPr>
            <a:noAutofit/>
          </a:bodyPr>
          <a:lstStyle/>
          <a:p>
            <a:pPr algn="ctr"/>
            <a:r>
              <a:rPr lang="en-US" sz="2400" b="0" dirty="0"/>
              <a:t>Research approaches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55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7772401" cy="4800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Induction: Building Theory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emergence of the social sciences in the 20th century led social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science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researchers to be wary of deduction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 algn="just"/>
            <a:endParaRPr lang="en-US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They were </a:t>
            </a:r>
            <a:r>
              <a:rPr lang="en-US" sz="2000" dirty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critical</a:t>
            </a:r>
            <a:r>
              <a:rPr lang="en-US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of an approach that enabled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cause–effect link to be made between particular variables </a:t>
            </a:r>
            <a:r>
              <a:rPr lang="en-US" sz="1800" u="sng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without an understanding </a:t>
            </a:r>
            <a:r>
              <a:rPr lang="en-US" sz="1800" u="sng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of </a:t>
            </a:r>
            <a:r>
              <a:rPr lang="en-US" sz="1800" u="sng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the way in which humans interpreted their social world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Developing such an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understanding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is, of course, the strength of an inductive approach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. </a:t>
            </a:r>
          </a:p>
          <a:p>
            <a:pPr lvl="2" algn="just"/>
            <a:endParaRPr lang="en-US" sz="1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Followers of induction would also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criticize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deduction because of </a:t>
            </a:r>
            <a:r>
              <a:rPr lang="en-US" sz="1800" u="sng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its tendency to </a:t>
            </a:r>
            <a:r>
              <a:rPr lang="en-US" sz="1800" u="sng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construct </a:t>
            </a:r>
            <a:r>
              <a:rPr lang="en-US" sz="1800" u="sng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a rigid methodology that does not permit alternative explanations of what is </a:t>
            </a:r>
            <a:r>
              <a:rPr lang="en-US" sz="1800" u="sng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going on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1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15340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009650"/>
            <a:ext cx="7239000" cy="777875"/>
          </a:xfrm>
        </p:spPr>
        <p:txBody>
          <a:bodyPr>
            <a:noAutofit/>
          </a:bodyPr>
          <a:lstStyle/>
          <a:p>
            <a:pPr algn="ctr"/>
            <a:r>
              <a:rPr lang="en-US" sz="2400" b="0" dirty="0"/>
              <a:t>Research approaches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55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7772401" cy="4800600"/>
          </a:xfrm>
        </p:spPr>
        <p:txBody>
          <a:bodyPr>
            <a:normAutofit/>
          </a:bodyPr>
          <a:lstStyle/>
          <a:p>
            <a:pPr marL="228600" lvl="1" algn="just">
              <a:buFont typeface="Wingdings" panose="05000000000000000000" pitchFamily="2" charset="2"/>
              <a:buChar char="ü"/>
            </a:pPr>
            <a:r>
              <a:rPr lang="en-US" sz="2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Research using an </a:t>
            </a:r>
            <a:r>
              <a:rPr lang="en-US" sz="2100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inductive</a:t>
            </a:r>
            <a:r>
              <a:rPr lang="en-US" sz="21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approach</a:t>
            </a:r>
            <a:r>
              <a:rPr lang="en-US" sz="21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 likely to be particularly 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concerned with </a:t>
            </a:r>
            <a:r>
              <a:rPr lang="en-US" sz="200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the </a:t>
            </a:r>
            <a:r>
              <a:rPr lang="en-US" sz="2000" dirty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context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 in which such events were taking place</a:t>
            </a:r>
            <a:r>
              <a:rPr lang="en-US" sz="2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en-US" sz="17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Therefore, the study of a small sample </a:t>
            </a:r>
            <a:r>
              <a:rPr lang="en-US" sz="17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of </a:t>
            </a:r>
            <a:r>
              <a:rPr lang="en-US" sz="17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subjects might be more appropriate than a large number as with the deductive approach</a:t>
            </a:r>
            <a:r>
              <a:rPr lang="en-US" sz="17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. </a:t>
            </a:r>
          </a:p>
          <a:p>
            <a:pPr lvl="2" algn="just"/>
            <a:endParaRPr lang="en-US" sz="17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1" indent="-342900" algn="just"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Researchers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 this tradition are more likely to work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sz="2000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qualitative</a:t>
            </a:r>
            <a:r>
              <a:rPr lang="en-US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data</a:t>
            </a:r>
            <a:r>
              <a:rPr lang="en-US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to use a variety of methods to collect these data</a:t>
            </a:r>
            <a:r>
              <a:rPr lang="en-US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 order to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establish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different views of phenomena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Easterby-Smith </a:t>
            </a:r>
            <a:r>
              <a:rPr lang="en-US" sz="16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 al</a:t>
            </a:r>
            <a:r>
              <a:rPr lang="en-US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2008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endParaRPr lang="en-US" sz="21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15340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009650"/>
            <a:ext cx="7239000" cy="777875"/>
          </a:xfrm>
        </p:spPr>
        <p:txBody>
          <a:bodyPr>
            <a:noAutofit/>
          </a:bodyPr>
          <a:lstStyle/>
          <a:p>
            <a:pPr algn="ctr"/>
            <a:r>
              <a:rPr lang="en-US" sz="2400" b="0" dirty="0"/>
              <a:t>Research approaches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55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28774"/>
            <a:ext cx="7772401" cy="5076825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Questions of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research methods are of secondary importance to questions of which </a:t>
            </a:r>
            <a:r>
              <a:rPr lang="en-US" sz="2000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paradigm</a:t>
            </a:r>
            <a:r>
              <a:rPr lang="en-US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 applicable 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your 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research (</a:t>
            </a:r>
            <a:r>
              <a:rPr lang="en-US" sz="2000" u="sng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Guba and </a:t>
            </a:r>
            <a:r>
              <a:rPr lang="en-US" sz="2000" u="sng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Lincoln, 1994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Paradigm is the </a:t>
            </a:r>
            <a:r>
              <a:rPr lang="en-US" sz="1800" u="sng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basic belief system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 or </a:t>
            </a:r>
            <a:r>
              <a:rPr lang="en-US" sz="1800" u="sng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world view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 that </a:t>
            </a:r>
            <a:r>
              <a:rPr lang="en-US" sz="1800" u="sng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guides the investigation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, not only in choices of method but in ontologically and epistemologically fundamental ways. </a:t>
            </a:r>
          </a:p>
          <a:p>
            <a:pPr algn="just"/>
            <a:endParaRPr lang="en-US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15340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009650"/>
            <a:ext cx="3152775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488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7772401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b="1" dirty="0">
                <a:solidFill>
                  <a:srgbClr val="C00000"/>
                </a:solidFill>
                <a:latin typeface="Calibri" pitchFamily="34" charset="0"/>
              </a:rPr>
              <a:t>Why is the choice that I make </a:t>
            </a:r>
            <a:r>
              <a:rPr lang="en-US" sz="2000" b="1" dirty="0" smtClean="0">
                <a:solidFill>
                  <a:srgbClr val="C00000"/>
                </a:solidFill>
                <a:latin typeface="Calibri" pitchFamily="34" charset="0"/>
              </a:rPr>
              <a:t>about </a:t>
            </a:r>
            <a:r>
              <a:rPr lang="en-US" sz="2000" b="1" dirty="0">
                <a:solidFill>
                  <a:srgbClr val="C00000"/>
                </a:solidFill>
                <a:latin typeface="Calibri" pitchFamily="34" charset="0"/>
              </a:rPr>
              <a:t>my research approach important</a:t>
            </a:r>
            <a:r>
              <a:rPr lang="en-US" sz="2000" b="1" dirty="0" smtClean="0">
                <a:solidFill>
                  <a:srgbClr val="C00000"/>
                </a:solidFill>
                <a:latin typeface="Calibri" pitchFamily="34" charset="0"/>
              </a:rPr>
              <a:t>? </a:t>
            </a:r>
          </a:p>
          <a:p>
            <a:pPr marL="266700" lvl="1" indent="-266700" algn="just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First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it enables you to take a more informed decision about your research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design. 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It is the overall configuration of a piece of research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involving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questions about what kind of evidence is gathered and from where, and how such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evidence is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interpreted in order to provide good answers to your initial research question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. </a:t>
            </a:r>
          </a:p>
          <a:p>
            <a:pPr lvl="2" algn="just"/>
            <a:endParaRPr lang="en-US" sz="1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6700" lvl="1" indent="-266700" algn="just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Second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it will help you to think about those research strategies and choices that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will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work for you and, crucially, those that will not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/>
            <a:endParaRPr lang="en-US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6700" lvl="1" indent="-266700" algn="just"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Third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knowledge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of the different research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traditions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enables you to adapt your research design to cater for constraints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2"/>
            <a:endParaRPr lang="en-US" sz="1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15340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009650"/>
            <a:ext cx="7239000" cy="777875"/>
          </a:xfrm>
        </p:spPr>
        <p:txBody>
          <a:bodyPr>
            <a:noAutofit/>
          </a:bodyPr>
          <a:lstStyle/>
          <a:p>
            <a:pPr algn="ctr"/>
            <a:r>
              <a:rPr lang="en-US" sz="2400" b="0" dirty="0"/>
              <a:t>Research approaches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55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15340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009650"/>
            <a:ext cx="7239000" cy="777875"/>
          </a:xfrm>
        </p:spPr>
        <p:txBody>
          <a:bodyPr>
            <a:noAutofit/>
          </a:bodyPr>
          <a:lstStyle/>
          <a:p>
            <a:pPr algn="ctr"/>
            <a:r>
              <a:rPr lang="en-US" sz="2400" b="0" dirty="0"/>
              <a:t>Research approaches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8800"/>
            <a:ext cx="8153401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098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667000"/>
            <a:ext cx="7772401" cy="1752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900" b="1" dirty="0" smtClean="0">
                <a:solidFill>
                  <a:schemeClr val="tx2">
                    <a:lumMod val="75000"/>
                  </a:schemeClr>
                </a:solidFill>
                <a:latin typeface="Freestyle Script" pitchFamily="66" charset="0"/>
                <a:cs typeface="Times New Roman" pitchFamily="18" charset="0"/>
              </a:rPr>
              <a:t>The End </a:t>
            </a:r>
            <a:endParaRPr lang="en-US" sz="9900" b="1" dirty="0">
              <a:solidFill>
                <a:schemeClr val="tx2">
                  <a:lumMod val="75000"/>
                </a:schemeClr>
              </a:solidFill>
              <a:latin typeface="Freestyle Script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98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15340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009650"/>
            <a:ext cx="3152775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33691"/>
            <a:ext cx="6517641" cy="4643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3124200" cy="55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451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7772401" cy="48006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Research Philosophy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relates to the development of knowledge and the nature of that knowledge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As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business and management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researchers,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we need to be aware of the philosophical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commitments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we make through our choice of research strategy since this has significant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impact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not only on what we do but we understand what it is we are investigating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. </a:t>
            </a:r>
          </a:p>
          <a:p>
            <a:pPr lvl="1" algn="just"/>
            <a:endParaRPr lang="en-US" sz="21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endParaRPr lang="en-US" sz="21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2000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The </a:t>
            </a:r>
            <a:r>
              <a:rPr lang="en-US" sz="2000" dirty="0" smtClean="0">
                <a:solidFill>
                  <a:srgbClr val="002060"/>
                </a:solidFill>
                <a:latin typeface="Calibri" pitchFamily="34" charset="0"/>
              </a:rPr>
              <a:t>relationship between </a:t>
            </a:r>
            <a:r>
              <a:rPr lang="en-US" sz="2000" dirty="0">
                <a:solidFill>
                  <a:srgbClr val="C00000"/>
                </a:solidFill>
                <a:latin typeface="Calibri" pitchFamily="34" charset="0"/>
              </a:rPr>
              <a:t>knowledge </a:t>
            </a:r>
            <a:r>
              <a:rPr lang="en-US" sz="2000" dirty="0">
                <a:solidFill>
                  <a:srgbClr val="002060"/>
                </a:solidFill>
                <a:latin typeface="Calibri" pitchFamily="34" charset="0"/>
              </a:rPr>
              <a:t>and </a:t>
            </a:r>
            <a:r>
              <a:rPr lang="en-US" sz="2000" dirty="0">
                <a:solidFill>
                  <a:srgbClr val="C00000"/>
                </a:solidFill>
                <a:latin typeface="Calibri" pitchFamily="34" charset="0"/>
              </a:rPr>
              <a:t>the process </a:t>
            </a:r>
            <a:r>
              <a:rPr lang="en-US" sz="2000" dirty="0">
                <a:solidFill>
                  <a:srgbClr val="002060"/>
                </a:solidFill>
                <a:latin typeface="Calibri" pitchFamily="34" charset="0"/>
              </a:rPr>
              <a:t>by which it is </a:t>
            </a:r>
            <a:r>
              <a:rPr lang="en-US" sz="2000" dirty="0" smtClean="0">
                <a:solidFill>
                  <a:srgbClr val="002060"/>
                </a:solidFill>
                <a:latin typeface="Calibri" pitchFamily="34" charset="0"/>
              </a:rPr>
              <a:t>developed </a:t>
            </a:r>
            <a:endParaRPr lang="en-US" sz="2000" dirty="0" smtClean="0">
              <a:solidFill>
                <a:srgbClr val="002060"/>
              </a:solidFill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15340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1" y="1009650"/>
            <a:ext cx="7239000" cy="777240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Understanding Research Philosophy</a:t>
            </a:r>
            <a:br>
              <a:rPr lang="en-US" sz="2400" dirty="0" smtClean="0"/>
            </a:br>
            <a:r>
              <a:rPr lang="en-US" sz="2400" dirty="0" smtClean="0"/>
              <a:t>why research philosophy is important?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0252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7772401" cy="48006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particular research 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question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rarely falls neatly into only one philosophical domain as suggested in the ‘</a:t>
            </a:r>
            <a:r>
              <a:rPr lang="en-US" sz="2200" u="sng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onion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’. 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n-US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But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what practical use is an understanding of your philosophical position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It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is of practical benefit to understand the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taken-for-granted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assumptions that we all have about the way the world works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. </a:t>
            </a:r>
          </a:p>
          <a:p>
            <a:pPr lvl="1" algn="just"/>
            <a:endParaRPr lang="en-US" sz="21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15340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009650"/>
            <a:ext cx="7239000" cy="777875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Understanding Research Philosophy</a:t>
            </a:r>
            <a:br>
              <a:rPr lang="en-US" sz="2400" dirty="0" smtClean="0"/>
            </a:br>
            <a:r>
              <a:rPr lang="en-US" sz="2400" dirty="0" smtClean="0"/>
              <a:t>why research philosophy is important?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3997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7772401" cy="48006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Pragmatism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argues 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that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most important determinant of the epistemology, ontology and axiology you adopt 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200" dirty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the research </a:t>
            </a:r>
            <a:r>
              <a:rPr lang="en-US" sz="2200" dirty="0" smtClean="0">
                <a:solidFill>
                  <a:srgbClr val="C00000"/>
                </a:solidFill>
                <a:latin typeface="Calibri" panose="020F0502020204030204" pitchFamily="34" charset="0"/>
                <a:cs typeface="Times New Roman" pitchFamily="18" charset="0"/>
              </a:rPr>
              <a:t>question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One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may be more appropriate than the other for answering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particular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questions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. </a:t>
            </a:r>
          </a:p>
          <a:p>
            <a:pPr lvl="1" algn="just"/>
            <a:endParaRPr lang="en-US" sz="21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avoids the researcher engaging in what they see as rather pointless 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debates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about such concepts as truth and 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reality (</a:t>
            </a:r>
            <a:r>
              <a:rPr lang="en-US" sz="2000" u="sng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Tashakkori and </a:t>
            </a:r>
            <a:r>
              <a:rPr lang="en-US" sz="2000" u="sng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Teddlie, 1998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You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should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study </a:t>
            </a:r>
            <a:r>
              <a:rPr lang="en-US" sz="1800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what </a:t>
            </a:r>
            <a:r>
              <a:rPr lang="en-US" sz="180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interests </a:t>
            </a:r>
            <a:r>
              <a:rPr lang="en-US" sz="1800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you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 and </a:t>
            </a:r>
            <a:r>
              <a:rPr lang="en-US" sz="1800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is of value to you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, study in the </a:t>
            </a:r>
            <a:r>
              <a:rPr lang="en-US" sz="1800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different ways in which you deem appropriate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,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and </a:t>
            </a:r>
            <a:r>
              <a:rPr lang="en-US" sz="1800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use the results in ways that can bring about positive consequences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 within your value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system (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Tashakkori and Teddlie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1998)</a:t>
            </a:r>
            <a:endParaRPr lang="en-US" sz="2000" dirty="0">
              <a:solidFill>
                <a:srgbClr val="7030A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15340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1" y="1009650"/>
            <a:ext cx="7239000" cy="777240"/>
          </a:xfrm>
        </p:spPr>
        <p:txBody>
          <a:bodyPr>
            <a:noAutofit/>
          </a:bodyPr>
          <a:lstStyle/>
          <a:p>
            <a:pPr algn="ctr"/>
            <a:r>
              <a:rPr lang="en-US" sz="2400" b="0" dirty="0"/>
              <a:t>Pragmatism: do you have to adopt one position?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55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7772401" cy="48006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Ontology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 concerned with nature of reality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This raises questions of the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assumptions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researchers have about the way the world operates and the commitment held to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particular view. </a:t>
            </a:r>
          </a:p>
          <a:p>
            <a:pPr lvl="1" algn="just"/>
            <a:endParaRPr lang="en-US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two aspects of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ontology include: 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sz="1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itchFamily="34" charset="0"/>
              </a:rPr>
              <a:t>Objectivism</a:t>
            </a:r>
            <a:r>
              <a:rPr lang="en-US" sz="1800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portrays the position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that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social entities exist in reality external to social actors concerned with their existence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. 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sz="1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Subjectivism</a:t>
            </a:r>
            <a:r>
              <a:rPr lang="en-US" sz="1800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holds that social phenomena are created from the 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perceptions </a:t>
            </a:r>
            <a:r>
              <a:rPr lang="en-US" sz="1800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and consequent actions of those social actors concerned with their existence</a:t>
            </a:r>
            <a:r>
              <a:rPr lang="en-US" sz="1800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. </a:t>
            </a:r>
            <a:endParaRPr lang="en-US" sz="1800" dirty="0">
              <a:solidFill>
                <a:srgbClr val="7030A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15340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1" y="1009650"/>
            <a:ext cx="7239000" cy="777240"/>
          </a:xfrm>
        </p:spPr>
        <p:txBody>
          <a:bodyPr>
            <a:noAutofit/>
          </a:bodyPr>
          <a:lstStyle/>
          <a:p>
            <a:pPr algn="ctr"/>
            <a:r>
              <a:rPr lang="en-US" sz="2400" b="0" dirty="0" smtClean="0"/>
              <a:t>Ontology</a:t>
            </a:r>
            <a:br>
              <a:rPr lang="en-US" sz="2400" b="0" dirty="0" smtClean="0"/>
            </a:br>
            <a:r>
              <a:rPr lang="en-US" sz="1400" b="0" dirty="0"/>
              <a:t>what assumptions do we </a:t>
            </a:r>
            <a:r>
              <a:rPr lang="en-US" sz="1400" b="0" dirty="0" smtClean="0"/>
              <a:t>make </a:t>
            </a:r>
            <a:r>
              <a:rPr lang="en-US" sz="1400" b="0" dirty="0"/>
              <a:t>about the way in which the world works?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955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2288</TotalTime>
  <Words>2803</Words>
  <Application>Microsoft Office PowerPoint</Application>
  <PresentationFormat>On-screen Show (4:3)</PresentationFormat>
  <Paragraphs>233</Paragraphs>
  <Slides>42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1" baseType="lpstr">
      <vt:lpstr>Arial</vt:lpstr>
      <vt:lpstr>B Nazanin</vt:lpstr>
      <vt:lpstr>Calibri</vt:lpstr>
      <vt:lpstr>Freestyle Script</vt:lpstr>
      <vt:lpstr>Times New Roman</vt:lpstr>
      <vt:lpstr>Trebuchet MS</vt:lpstr>
      <vt:lpstr>Wingdings</vt:lpstr>
      <vt:lpstr>Wingdings 2</vt:lpstr>
      <vt:lpstr>Opulent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Understanding Research Philosophy why research philosophy is important?</vt:lpstr>
      <vt:lpstr>Understanding Research Philosophy why research philosophy is important?</vt:lpstr>
      <vt:lpstr>Pragmatism: do you have to adopt one position?</vt:lpstr>
      <vt:lpstr>Ontology what assumptions do we make about the way in which the world works?</vt:lpstr>
      <vt:lpstr>Ontology what assumptions do we make about the way in which the world works?</vt:lpstr>
      <vt:lpstr>Ontology what assumptions do we make about the way in which the world works?</vt:lpstr>
      <vt:lpstr>Ontology what assumptions do we make about the way in which the world works?</vt:lpstr>
      <vt:lpstr>Epistemology what is acceptable knowledge in a particular field of study?</vt:lpstr>
      <vt:lpstr>Epistemology what is acceptable knowledge in a particular field of study?</vt:lpstr>
      <vt:lpstr>Epistemology what is acceptable knowledge in a particular field of study?</vt:lpstr>
      <vt:lpstr>Epistemology what is acceptable knowledge in a particular field of study?</vt:lpstr>
      <vt:lpstr>Epistemology what is acceptable knowledge in a particular field of study?</vt:lpstr>
      <vt:lpstr>Epistemology what is acceptable knowledge in a particular field of study?</vt:lpstr>
      <vt:lpstr>Epistemology what is acceptable knowledge in a particular field of study?</vt:lpstr>
      <vt:lpstr>Epistemology what is acceptable knowledge in a particular field of study?</vt:lpstr>
      <vt:lpstr>Axiology  what roles do our values play in our research choices?</vt:lpstr>
      <vt:lpstr>Axiology  what roles do our values play in our research choices?</vt:lpstr>
      <vt:lpstr>Axiology  what roles do our values play in our research choices?</vt:lpstr>
      <vt:lpstr>PowerPoint Presentation</vt:lpstr>
      <vt:lpstr>Research paradigms</vt:lpstr>
      <vt:lpstr>Research paradigms</vt:lpstr>
      <vt:lpstr>Research paradigms</vt:lpstr>
      <vt:lpstr>Research paradigms</vt:lpstr>
      <vt:lpstr>Research paradigms</vt:lpstr>
      <vt:lpstr>Research paradigms</vt:lpstr>
      <vt:lpstr>Research paradigms</vt:lpstr>
      <vt:lpstr>Research approaches</vt:lpstr>
      <vt:lpstr>Research approaches</vt:lpstr>
      <vt:lpstr>Research approaches</vt:lpstr>
      <vt:lpstr>Research approaches</vt:lpstr>
      <vt:lpstr>Research approaches</vt:lpstr>
      <vt:lpstr>Research approaches</vt:lpstr>
      <vt:lpstr>Research approaches</vt:lpstr>
      <vt:lpstr>Research approaches</vt:lpstr>
      <vt:lpstr>Research approaches</vt:lpstr>
      <vt:lpstr>Research approaches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</dc:creator>
  <cp:lastModifiedBy>User</cp:lastModifiedBy>
  <cp:revision>86</cp:revision>
  <dcterms:created xsi:type="dcterms:W3CDTF">2006-08-16T00:00:00Z</dcterms:created>
  <dcterms:modified xsi:type="dcterms:W3CDTF">2018-04-09T06:05:48Z</dcterms:modified>
</cp:coreProperties>
</file>