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81"/>
  </p:notesMasterIdLst>
  <p:sldIdLst>
    <p:sldId id="257" r:id="rId2"/>
    <p:sldId id="258" r:id="rId3"/>
    <p:sldId id="299" r:id="rId4"/>
    <p:sldId id="300" r:id="rId5"/>
    <p:sldId id="301" r:id="rId6"/>
    <p:sldId id="302" r:id="rId7"/>
    <p:sldId id="303" r:id="rId8"/>
    <p:sldId id="304" r:id="rId9"/>
    <p:sldId id="305" r:id="rId10"/>
    <p:sldId id="306" r:id="rId11"/>
    <p:sldId id="307" r:id="rId12"/>
    <p:sldId id="308" r:id="rId13"/>
    <p:sldId id="309" r:id="rId14"/>
    <p:sldId id="310" r:id="rId15"/>
    <p:sldId id="311" r:id="rId16"/>
    <p:sldId id="312" r:id="rId17"/>
    <p:sldId id="313" r:id="rId18"/>
    <p:sldId id="314" r:id="rId19"/>
    <p:sldId id="315" r:id="rId20"/>
    <p:sldId id="316" r:id="rId21"/>
    <p:sldId id="317" r:id="rId22"/>
    <p:sldId id="318" r:id="rId23"/>
    <p:sldId id="319" r:id="rId24"/>
    <p:sldId id="320" r:id="rId25"/>
    <p:sldId id="321" r:id="rId26"/>
    <p:sldId id="322" r:id="rId27"/>
    <p:sldId id="323" r:id="rId28"/>
    <p:sldId id="324" r:id="rId29"/>
    <p:sldId id="325" r:id="rId30"/>
    <p:sldId id="356" r:id="rId31"/>
    <p:sldId id="326" r:id="rId32"/>
    <p:sldId id="327" r:id="rId33"/>
    <p:sldId id="328" r:id="rId34"/>
    <p:sldId id="329" r:id="rId35"/>
    <p:sldId id="330" r:id="rId36"/>
    <p:sldId id="331" r:id="rId37"/>
    <p:sldId id="332" r:id="rId38"/>
    <p:sldId id="333" r:id="rId39"/>
    <p:sldId id="334" r:id="rId40"/>
    <p:sldId id="335" r:id="rId41"/>
    <p:sldId id="336" r:id="rId42"/>
    <p:sldId id="337" r:id="rId43"/>
    <p:sldId id="338" r:id="rId44"/>
    <p:sldId id="339" r:id="rId45"/>
    <p:sldId id="340" r:id="rId46"/>
    <p:sldId id="357" r:id="rId47"/>
    <p:sldId id="358" r:id="rId48"/>
    <p:sldId id="341" r:id="rId49"/>
    <p:sldId id="342" r:id="rId50"/>
    <p:sldId id="343" r:id="rId51"/>
    <p:sldId id="345" r:id="rId52"/>
    <p:sldId id="346" r:id="rId53"/>
    <p:sldId id="347" r:id="rId54"/>
    <p:sldId id="348" r:id="rId55"/>
    <p:sldId id="349" r:id="rId56"/>
    <p:sldId id="350" r:id="rId57"/>
    <p:sldId id="351" r:id="rId58"/>
    <p:sldId id="352" r:id="rId59"/>
    <p:sldId id="353" r:id="rId60"/>
    <p:sldId id="354" r:id="rId61"/>
    <p:sldId id="387" r:id="rId62"/>
    <p:sldId id="360" r:id="rId63"/>
    <p:sldId id="361" r:id="rId64"/>
    <p:sldId id="362" r:id="rId65"/>
    <p:sldId id="363" r:id="rId66"/>
    <p:sldId id="364" r:id="rId67"/>
    <p:sldId id="365" r:id="rId68"/>
    <p:sldId id="366" r:id="rId69"/>
    <p:sldId id="367" r:id="rId70"/>
    <p:sldId id="368" r:id="rId71"/>
    <p:sldId id="369" r:id="rId72"/>
    <p:sldId id="370" r:id="rId73"/>
    <p:sldId id="371" r:id="rId74"/>
    <p:sldId id="372" r:id="rId75"/>
    <p:sldId id="373" r:id="rId76"/>
    <p:sldId id="374" r:id="rId77"/>
    <p:sldId id="375" r:id="rId78"/>
    <p:sldId id="376" r:id="rId79"/>
    <p:sldId id="298" r:id="rId8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1330" y="5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theme" Target="theme/theme1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61" Type="http://schemas.openxmlformats.org/officeDocument/2006/relationships/slide" Target="slides/slide60.xml"/><Relationship Id="rId8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AFBD39-B9C6-4D68-8673-2DAA6CEC3BA2}" type="datetimeFigureOut">
              <a:rPr lang="en-US" smtClean="0"/>
              <a:t>4/29/2018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A8263B-DBC2-4E6C-B282-46AFA52F31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449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Apathy = </a:t>
            </a:r>
            <a:r>
              <a:rPr lang="fa-IR" dirty="0" smtClean="0"/>
              <a:t>بی تفاوتی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A8263B-DBC2-4E6C-B282-46AFA52F3198}" type="slidenum">
              <a:rPr lang="en-US" smtClean="0"/>
              <a:t>70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5498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Appraisal</a:t>
            </a:r>
            <a:r>
              <a:rPr lang="fa-IR" sz="1200" baseline="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baseline="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fa-IR" sz="1200" baseline="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ارزیابی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A8263B-DBC2-4E6C-B282-46AFA52F3198}" type="slidenum">
              <a:rPr lang="en-US" smtClean="0"/>
              <a:t>78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39931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202C5-A116-4D7B-B65F-B0EBDB40996E}" type="datetime1">
              <a:rPr lang="en-US" smtClean="0"/>
              <a:t>4/29/2018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8AFF1-DEF5-47AD-82DE-A41C224AE2EA}" type="datetime1">
              <a:rPr lang="en-US" smtClean="0"/>
              <a:t>4/29/2018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6EA8B-F483-4571-9C40-D7D17BF38FC2}" type="datetime1">
              <a:rPr lang="en-US" smtClean="0"/>
              <a:t>4/29/2018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EA1F6-8F7E-4353-8985-187C3B82E8EF}" type="datetime1">
              <a:rPr lang="en-US" smtClean="0"/>
              <a:t>4/29/2018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FB0BE-0643-4501-B59B-75683535CB7C}" type="datetime1">
              <a:rPr lang="en-US" smtClean="0"/>
              <a:t>4/29/2018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F7329-DEEA-4C8F-A7A3-1F93F0250E9C}" type="datetime1">
              <a:rPr lang="en-US" smtClean="0"/>
              <a:t>4/29/2018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2E8F6-45DA-4B1A-A041-A6984A0B985B}" type="datetime1">
              <a:rPr lang="en-US" smtClean="0"/>
              <a:t>4/29/2018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9FBCE-4FE8-499C-A1A8-A9EDCC87B39B}" type="datetime1">
              <a:rPr lang="en-US" smtClean="0"/>
              <a:t>4/29/2018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F9150-8C13-41FB-85F7-610640ADF232}" type="datetime1">
              <a:rPr lang="en-US" smtClean="0"/>
              <a:t>4/29/2018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8245F-F5C2-401B-8806-5C4BF40EF127}" type="datetime1">
              <a:rPr lang="en-US" smtClean="0"/>
              <a:t>4/29/2018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5056E-56BE-42EC-BE63-3339946563AC}" type="datetime1">
              <a:rPr lang="en-US" smtClean="0"/>
              <a:t>4/29/2018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6BD863F-7DFA-430B-9C0E-AB80EA94CDC5}" type="datetime1">
              <a:rPr lang="en-US" smtClean="0"/>
              <a:t>4/29/2018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895350"/>
            <a:ext cx="4210050" cy="5734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762000" y="3505200"/>
            <a:ext cx="3352800" cy="800219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0070C0"/>
                </a:solidFill>
                <a:latin typeface="+mj-lt"/>
              </a:rPr>
              <a:t>Instructor </a:t>
            </a:r>
          </a:p>
          <a:p>
            <a:pPr algn="ctr"/>
            <a:r>
              <a:rPr lang="en-US" sz="2800" b="1" dirty="0" smtClean="0">
                <a:solidFill>
                  <a:srgbClr val="0070C0"/>
                </a:solidFill>
                <a:latin typeface="+mj-lt"/>
              </a:rPr>
              <a:t>Morteza Maleki PhD</a:t>
            </a:r>
            <a:endParaRPr lang="en-US" sz="2800" b="1" dirty="0">
              <a:solidFill>
                <a:srgbClr val="0070C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584486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828800"/>
            <a:ext cx="8686800" cy="48768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400" b="1" dirty="0">
                <a:solidFill>
                  <a:srgbClr val="FF0000"/>
                </a:solidFill>
                <a:latin typeface="+mj-lt"/>
              </a:rPr>
              <a:t>Exploratory </a:t>
            </a:r>
            <a:r>
              <a:rPr lang="en-US" sz="2400" b="1" dirty="0" smtClean="0">
                <a:solidFill>
                  <a:srgbClr val="FF0000"/>
                </a:solidFill>
                <a:latin typeface="+mj-lt"/>
              </a:rPr>
              <a:t>studies</a:t>
            </a: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 </a:t>
            </a:r>
            <a:r>
              <a:rPr lang="en-US" sz="2000" dirty="0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exploratory study</a:t>
            </a:r>
            <a:r>
              <a:rPr lang="en-US" sz="2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a valuable means of finding out ‘</a:t>
            </a:r>
            <a:r>
              <a:rPr lang="en-US" sz="1800" dirty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what is happening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sz="1800" dirty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to seek new insights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sz="1800" dirty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to ask questions and to assess phenomena in a new light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’ (</a:t>
            </a:r>
            <a:r>
              <a:rPr lang="en-US" sz="1600" dirty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Robson, 2002:59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  <a:endParaRPr lang="en-US" sz="2000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>
              <a:buFont typeface="Wingdings" panose="05000000000000000000" pitchFamily="2" charset="2"/>
              <a:buChar char="ü"/>
            </a:pPr>
            <a:endParaRPr lang="en-US" sz="2000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en-US" sz="2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 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particularly useful if </a:t>
            </a:r>
            <a:r>
              <a:rPr lang="en-US" sz="1800" dirty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you wish to clarify your understanding of a problem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such as if you are unsure of the precise nature of the </a:t>
            </a:r>
            <a:r>
              <a:rPr lang="en-US" sz="2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problem. </a:t>
            </a:r>
          </a:p>
          <a:p>
            <a:pPr lvl="1" algn="just">
              <a:buFont typeface="Wingdings" panose="05000000000000000000" pitchFamily="2" charset="2"/>
              <a:buChar char="ü"/>
            </a:pPr>
            <a:endParaRPr lang="en-US" sz="2000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sz="2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There </a:t>
            </a:r>
            <a:r>
              <a:rPr lang="en-US" sz="2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are three principal ways of conducting exploratory research</a:t>
            </a:r>
            <a:r>
              <a:rPr lang="en-US" sz="2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marL="1010412" lvl="2" indent="-342900" algn="just">
              <a:buFont typeface="+mj-lt"/>
              <a:buAutoNum type="arabicPeriod"/>
            </a:pPr>
            <a:r>
              <a:rPr lang="en-US" sz="1800" dirty="0" smtClean="0">
                <a:solidFill>
                  <a:srgbClr val="7030A0"/>
                </a:solidFill>
                <a:latin typeface="+mj-lt"/>
              </a:rPr>
              <a:t>A </a:t>
            </a:r>
            <a:r>
              <a:rPr lang="en-US" sz="1800" dirty="0">
                <a:solidFill>
                  <a:srgbClr val="7030A0"/>
                </a:solidFill>
                <a:latin typeface="+mj-lt"/>
              </a:rPr>
              <a:t>search of the literature</a:t>
            </a:r>
            <a:r>
              <a:rPr lang="en-US" sz="1800" dirty="0" smtClean="0">
                <a:solidFill>
                  <a:srgbClr val="7030A0"/>
                </a:solidFill>
                <a:latin typeface="+mj-lt"/>
              </a:rPr>
              <a:t>; </a:t>
            </a:r>
          </a:p>
          <a:p>
            <a:pPr marL="1010412" lvl="2" indent="-342900" algn="just">
              <a:buFont typeface="+mj-lt"/>
              <a:buAutoNum type="arabicPeriod"/>
            </a:pPr>
            <a:r>
              <a:rPr lang="en-US" sz="1800" dirty="0" smtClean="0">
                <a:solidFill>
                  <a:srgbClr val="7030A0"/>
                </a:solidFill>
                <a:latin typeface="+mj-lt"/>
              </a:rPr>
              <a:t>Interviewing </a:t>
            </a:r>
            <a:r>
              <a:rPr lang="en-US" sz="1800" dirty="0">
                <a:solidFill>
                  <a:srgbClr val="7030A0"/>
                </a:solidFill>
                <a:latin typeface="+mj-lt"/>
              </a:rPr>
              <a:t>‘experts’ in the subject</a:t>
            </a:r>
            <a:r>
              <a:rPr lang="en-US" sz="1800" dirty="0" smtClean="0">
                <a:solidFill>
                  <a:srgbClr val="7030A0"/>
                </a:solidFill>
                <a:latin typeface="+mj-lt"/>
              </a:rPr>
              <a:t>; </a:t>
            </a:r>
          </a:p>
          <a:p>
            <a:pPr marL="1010412" lvl="2" indent="-342900" algn="just">
              <a:buFont typeface="+mj-lt"/>
              <a:buAutoNum type="arabicPeriod"/>
            </a:pPr>
            <a:r>
              <a:rPr lang="en-US" sz="1800" dirty="0" smtClean="0">
                <a:solidFill>
                  <a:srgbClr val="7030A0"/>
                </a:solidFill>
                <a:latin typeface="+mj-lt"/>
              </a:rPr>
              <a:t>Conducting </a:t>
            </a:r>
            <a:r>
              <a:rPr lang="en-US" sz="1800" dirty="0">
                <a:solidFill>
                  <a:srgbClr val="7030A0"/>
                </a:solidFill>
                <a:latin typeface="+mj-lt"/>
              </a:rPr>
              <a:t>focus group </a:t>
            </a:r>
            <a:r>
              <a:rPr lang="en-US" sz="1800" dirty="0" smtClean="0">
                <a:solidFill>
                  <a:srgbClr val="7030A0"/>
                </a:solidFill>
                <a:latin typeface="+mj-lt"/>
              </a:rPr>
              <a:t>interviews. </a:t>
            </a:r>
            <a:endParaRPr lang="en-US" sz="2000" dirty="0">
              <a:solidFill>
                <a:srgbClr val="7030A0"/>
              </a:solidFill>
              <a:latin typeface="+mj-lt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143000"/>
            <a:ext cx="9144001" cy="6001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5327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828800"/>
            <a:ext cx="8686800" cy="4876800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ü"/>
            </a:pPr>
            <a:r>
              <a:rPr lang="en-US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Its great </a:t>
            </a:r>
            <a:r>
              <a:rPr lang="en-US" sz="2000" dirty="0" smtClean="0">
                <a:solidFill>
                  <a:srgbClr val="C00000"/>
                </a:solidFill>
                <a:latin typeface="+mj-lt"/>
                <a:cs typeface="Times New Roman" pitchFamily="18" charset="0"/>
              </a:rPr>
              <a:t>advantage</a:t>
            </a:r>
            <a:r>
              <a:rPr lang="en-US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is that it is </a:t>
            </a:r>
            <a:r>
              <a:rPr lang="en-US" sz="2000" u="sng" dirty="0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flexible </a:t>
            </a:r>
            <a:r>
              <a:rPr lang="en-US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sz="2000" u="sng" dirty="0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adaptable to change</a:t>
            </a:r>
            <a:r>
              <a:rPr lang="en-US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en-US" sz="1800" dirty="0" smtClean="0">
                <a:solidFill>
                  <a:srgbClr val="7030A0"/>
                </a:solidFill>
                <a:latin typeface="+mj-lt"/>
              </a:rPr>
              <a:t>If you are conducting exploratory research you must be willing to change your direction as a result of new data that appear and new insights that occur to you. </a:t>
            </a:r>
          </a:p>
          <a:p>
            <a:pPr lvl="1" algn="just">
              <a:buFont typeface="Wingdings" panose="05000000000000000000" pitchFamily="2" charset="2"/>
              <a:buChar char="ü"/>
            </a:pPr>
            <a:endParaRPr lang="en-US" sz="1800" dirty="0">
              <a:solidFill>
                <a:srgbClr val="7030A0"/>
              </a:solidFill>
              <a:latin typeface="+mj-lt"/>
              <a:cs typeface="Times New Roman" pitchFamily="18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sz="2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According to </a:t>
            </a:r>
            <a:r>
              <a:rPr lang="en-US" sz="1800" u="sng" dirty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Adams and Schvaneveldt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1800" u="sng" dirty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1991</a:t>
            </a:r>
            <a:r>
              <a:rPr lang="en-US" sz="2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 the 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flexibility inherent in exploratory research </a:t>
            </a:r>
            <a:r>
              <a:rPr lang="en-US" sz="2000" dirty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does not mean absence of direction to the enquiry</a:t>
            </a:r>
            <a:r>
              <a:rPr lang="en-US" sz="2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>
              <a:buFont typeface="Wingdings" panose="05000000000000000000" pitchFamily="2" charset="2"/>
              <a:buChar char="ü"/>
            </a:pPr>
            <a:endParaRPr lang="en-US" sz="20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sz="2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 does mean is that </a:t>
            </a:r>
            <a:r>
              <a:rPr lang="en-US" sz="1800" dirty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the focus is initially </a:t>
            </a:r>
            <a:r>
              <a:rPr lang="en-US" sz="1800" dirty="0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broad</a:t>
            </a:r>
            <a:r>
              <a:rPr lang="en-US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and becomes progressively </a:t>
            </a:r>
            <a:r>
              <a:rPr lang="en-US" sz="1800" dirty="0" smtClean="0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narrower</a:t>
            </a:r>
            <a:r>
              <a:rPr lang="en-US" sz="1800" dirty="0" smtClean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US" sz="1800" dirty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as the research progresses</a:t>
            </a:r>
            <a:r>
              <a:rPr lang="en-US" sz="2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20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143000"/>
            <a:ext cx="9144001" cy="6001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73495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828800"/>
            <a:ext cx="8686800" cy="48768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400" b="1" dirty="0">
                <a:solidFill>
                  <a:srgbClr val="FF0000"/>
                </a:solidFill>
                <a:latin typeface="+mj-lt"/>
              </a:rPr>
              <a:t>Descriptive </a:t>
            </a:r>
            <a:r>
              <a:rPr lang="en-US" sz="2400" b="1" dirty="0" smtClean="0">
                <a:solidFill>
                  <a:srgbClr val="FF0000"/>
                </a:solidFill>
                <a:latin typeface="+mj-lt"/>
              </a:rPr>
              <a:t>studies</a:t>
            </a: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object of </a:t>
            </a:r>
            <a:r>
              <a:rPr lang="en-US" sz="2000" dirty="0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descriptive research</a:t>
            </a:r>
            <a:r>
              <a:rPr lang="en-US" sz="2000" b="1" dirty="0">
                <a:solidFill>
                  <a:srgbClr val="0070C0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‘to portray an accurate profile of persons, events </a:t>
            </a:r>
            <a:r>
              <a:rPr lang="en-US" sz="2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 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situations’ (</a:t>
            </a:r>
            <a:r>
              <a:rPr lang="en-US" sz="1800" u="sng" dirty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Robson, 2002:59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  <a:endParaRPr lang="en-US" sz="2000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 algn="just">
              <a:buFont typeface="Wingdings" panose="05000000000000000000" pitchFamily="2" charset="2"/>
              <a:buChar char="ü"/>
            </a:pPr>
            <a:r>
              <a:rPr lang="en-US" sz="1800" dirty="0" smtClean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This </a:t>
            </a:r>
            <a:r>
              <a:rPr lang="en-US" sz="1800" dirty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may be an extension of, or a forerunner to, a piece </a:t>
            </a:r>
            <a:r>
              <a:rPr lang="en-US" sz="1800" dirty="0" smtClean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of  </a:t>
            </a:r>
            <a:r>
              <a:rPr lang="en-US" sz="1800" dirty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exploratory research or a piece of explanatory research</a:t>
            </a:r>
            <a:r>
              <a:rPr lang="en-US" sz="1800" dirty="0" smtClean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.</a:t>
            </a:r>
          </a:p>
          <a:p>
            <a:pPr lvl="2" algn="just">
              <a:buFont typeface="Wingdings" panose="05000000000000000000" pitchFamily="2" charset="2"/>
              <a:buChar char="ü"/>
            </a:pPr>
            <a:r>
              <a:rPr lang="en-US" sz="1800" dirty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It is necessary to have a </a:t>
            </a:r>
            <a:r>
              <a:rPr lang="en-US" sz="1800" dirty="0" smtClean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clear </a:t>
            </a:r>
            <a:r>
              <a:rPr lang="en-US" sz="1800" dirty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picture of the phenomena on which you wish to collect data prior to the collection </a:t>
            </a:r>
            <a:r>
              <a:rPr lang="en-US" sz="1800" dirty="0" smtClean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of </a:t>
            </a:r>
            <a:r>
              <a:rPr lang="en-US" sz="1800" dirty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the data</a:t>
            </a:r>
            <a:r>
              <a:rPr lang="en-US" sz="1800" dirty="0" smtClean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. </a:t>
            </a:r>
          </a:p>
          <a:p>
            <a:pPr lvl="2" algn="just">
              <a:buFont typeface="Wingdings" panose="05000000000000000000" pitchFamily="2" charset="2"/>
              <a:buChar char="ü"/>
            </a:pPr>
            <a:endParaRPr lang="en-US" sz="20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sz="2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Often project tutors are rather wary of work that is too descriptive</a:t>
            </a:r>
            <a:r>
              <a:rPr lang="en-US" sz="2000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en-US" sz="1800" dirty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‘That’s very interesting . . . but so what</a:t>
            </a:r>
            <a:r>
              <a:rPr lang="en-US" sz="1800" dirty="0" smtClean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?’ </a:t>
            </a: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en-US" sz="1800" dirty="0" smtClean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Researchers should </a:t>
            </a:r>
            <a:r>
              <a:rPr lang="en-US" sz="1800" dirty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go </a:t>
            </a:r>
            <a:r>
              <a:rPr lang="en-US" sz="1800" dirty="0" smtClean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further </a:t>
            </a:r>
            <a:r>
              <a:rPr lang="en-US" sz="1800" dirty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and draw conclusions from the data </a:t>
            </a:r>
            <a:r>
              <a:rPr lang="en-US" sz="1800" dirty="0" smtClean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they are </a:t>
            </a:r>
            <a:r>
              <a:rPr lang="en-US" sz="1800" dirty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describing</a:t>
            </a:r>
            <a:r>
              <a:rPr lang="en-US" sz="1800" dirty="0" smtClean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.</a:t>
            </a: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en-US" sz="1800" dirty="0" smtClean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They need to </a:t>
            </a:r>
            <a:r>
              <a:rPr lang="en-US" sz="1800" dirty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develop the skills of evaluating data and </a:t>
            </a:r>
            <a:r>
              <a:rPr lang="en-US" sz="1800" dirty="0" smtClean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synthesizing </a:t>
            </a:r>
            <a:r>
              <a:rPr lang="en-US" sz="1800" dirty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ideas</a:t>
            </a:r>
            <a:r>
              <a:rPr lang="en-US" sz="1800" dirty="0" smtClean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. </a:t>
            </a:r>
          </a:p>
          <a:p>
            <a:pPr lvl="1" algn="just">
              <a:buFont typeface="Wingdings" panose="05000000000000000000" pitchFamily="2" charset="2"/>
              <a:buChar char="ü"/>
            </a:pPr>
            <a:endParaRPr lang="en-US" sz="18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143000"/>
            <a:ext cx="9144001" cy="6001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82280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828800"/>
            <a:ext cx="8686800" cy="48768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400" b="1" dirty="0">
                <a:solidFill>
                  <a:srgbClr val="FF0000"/>
                </a:solidFill>
                <a:latin typeface="+mj-lt"/>
              </a:rPr>
              <a:t>Explanatory </a:t>
            </a:r>
            <a:r>
              <a:rPr lang="en-US" sz="2400" b="1" dirty="0" smtClean="0">
                <a:solidFill>
                  <a:srgbClr val="FF0000"/>
                </a:solidFill>
                <a:latin typeface="+mj-lt"/>
              </a:rPr>
              <a:t>studies</a:t>
            </a: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Studies that establish </a:t>
            </a:r>
            <a:r>
              <a:rPr lang="en-US" sz="2000" dirty="0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causal relationships 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between variables may be termed </a:t>
            </a:r>
            <a:r>
              <a:rPr lang="en-US" sz="2000" dirty="0" smtClean="0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explanatory </a:t>
            </a:r>
            <a:r>
              <a:rPr lang="en-US" sz="2000" dirty="0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studies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2000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>
              <a:buFont typeface="Wingdings" panose="05000000000000000000" pitchFamily="2" charset="2"/>
              <a:buChar char="ü"/>
            </a:pPr>
            <a:endParaRPr lang="en-US" sz="20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en-US" sz="2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emphasis here is on studying a situation or a problem in order to </a:t>
            </a:r>
            <a:r>
              <a:rPr lang="en-US" sz="1800" dirty="0" smtClean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explain </a:t>
            </a:r>
            <a:r>
              <a:rPr lang="en-US" sz="1800" dirty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the relationships between </a:t>
            </a:r>
            <a:r>
              <a:rPr lang="en-US" sz="1800" dirty="0" smtClean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variables</a:t>
            </a:r>
            <a:r>
              <a:rPr lang="en-US" sz="2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lvl="1" algn="just">
              <a:buFont typeface="Wingdings" panose="05000000000000000000" pitchFamily="2" charset="2"/>
              <a:buChar char="ü"/>
            </a:pPr>
            <a:endParaRPr lang="en-US" sz="22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143000"/>
            <a:ext cx="9144001" cy="6001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79903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828800"/>
            <a:ext cx="8686800" cy="4876800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ü"/>
            </a:pPr>
            <a:r>
              <a:rPr lang="en-US" sz="2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Each strategy </a:t>
            </a:r>
            <a:r>
              <a:rPr lang="en-US" sz="2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can be used for </a:t>
            </a:r>
            <a:r>
              <a:rPr lang="en-US" sz="2000" dirty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exploratory</a:t>
            </a:r>
            <a:r>
              <a:rPr lang="en-US" sz="2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descriptive </a:t>
            </a:r>
            <a:r>
              <a:rPr lang="en-US" sz="2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sz="2000" dirty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explanatory</a:t>
            </a:r>
            <a:r>
              <a:rPr lang="en-US" sz="2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research (</a:t>
            </a:r>
            <a:r>
              <a:rPr lang="en-US" sz="1800" u="sng" dirty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Yin, 2003</a:t>
            </a:r>
            <a:r>
              <a:rPr lang="en-US" sz="2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en-US" sz="1800" dirty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Some of these clearly belong to the </a:t>
            </a:r>
            <a:r>
              <a:rPr lang="en-US" sz="1800" dirty="0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deductive approach</a:t>
            </a:r>
            <a:r>
              <a:rPr lang="en-US" sz="1800" dirty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, others to the </a:t>
            </a:r>
            <a:r>
              <a:rPr lang="en-US" sz="1800" dirty="0" smtClean="0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inductive approach</a:t>
            </a:r>
            <a:r>
              <a:rPr lang="en-US" sz="1800" dirty="0" smtClean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, though </a:t>
            </a:r>
            <a:r>
              <a:rPr lang="en-US" sz="1800" dirty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often allocating strategies to one approach or the other is </a:t>
            </a:r>
            <a:r>
              <a:rPr lang="en-US" sz="1800" dirty="0" smtClean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unduly simplistic. </a:t>
            </a:r>
          </a:p>
          <a:p>
            <a:pPr lvl="8" algn="just">
              <a:buFont typeface="Wingdings" panose="05000000000000000000" pitchFamily="2" charset="2"/>
              <a:buChar char="ü"/>
            </a:pPr>
            <a:endParaRPr lang="en-US" sz="1000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sz="2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 </a:t>
            </a:r>
            <a:r>
              <a:rPr lang="en-US" sz="2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research strategy is </a:t>
            </a:r>
            <a:r>
              <a:rPr lang="en-US" sz="2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inherently </a:t>
            </a:r>
            <a:r>
              <a:rPr lang="en-US" sz="2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superior or inferior to any other</a:t>
            </a:r>
            <a:r>
              <a:rPr lang="en-US" sz="2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en-US" sz="1800" dirty="0" smtClean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What </a:t>
            </a:r>
            <a:r>
              <a:rPr lang="en-US" sz="1800" dirty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is most </a:t>
            </a:r>
            <a:r>
              <a:rPr lang="en-US" sz="1800" dirty="0" smtClean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important is </a:t>
            </a:r>
            <a:r>
              <a:rPr lang="en-US" sz="1800" dirty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whether it will enable you to answer your </a:t>
            </a:r>
            <a:r>
              <a:rPr lang="en-US" sz="1800" dirty="0" smtClean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particular </a:t>
            </a:r>
            <a:r>
              <a:rPr lang="en-US" sz="1800" dirty="0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research question(s)</a:t>
            </a:r>
            <a:r>
              <a:rPr lang="en-US" sz="1800" dirty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 and meet your </a:t>
            </a:r>
            <a:r>
              <a:rPr lang="en-US" sz="1800" dirty="0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objectives</a:t>
            </a:r>
            <a:r>
              <a:rPr lang="en-US" sz="1800" dirty="0" smtClean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. </a:t>
            </a:r>
          </a:p>
          <a:p>
            <a:pPr algn="just">
              <a:buFont typeface="Wingdings" panose="05000000000000000000" pitchFamily="2" charset="2"/>
              <a:buChar char="ü"/>
            </a:pPr>
            <a:endParaRPr lang="en-US" sz="22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066800"/>
            <a:ext cx="9144000" cy="547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014194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828800"/>
            <a:ext cx="8686800" cy="4876800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ü"/>
            </a:pPr>
            <a:r>
              <a:rPr lang="en-US" sz="2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choice </a:t>
            </a:r>
            <a:r>
              <a:rPr lang="en-US" sz="2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research strategy </a:t>
            </a:r>
            <a:r>
              <a:rPr lang="en-US" sz="2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will </a:t>
            </a:r>
            <a:r>
              <a:rPr lang="en-US" sz="2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 guided </a:t>
            </a:r>
            <a:r>
              <a:rPr lang="en-US" sz="2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</a:t>
            </a:r>
          </a:p>
          <a:p>
            <a:pPr marL="736092" lvl="1" indent="-342900" algn="just">
              <a:buFont typeface="+mj-lt"/>
              <a:buAutoNum type="arabicPeriod"/>
            </a:pPr>
            <a:r>
              <a:rPr lang="en-US" sz="1800" dirty="0" smtClean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Research </a:t>
            </a:r>
            <a:r>
              <a:rPr lang="en-US" sz="1800" dirty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question(s) and objectives, </a:t>
            </a:r>
            <a:endParaRPr lang="en-US" sz="1800" dirty="0" smtClean="0">
              <a:solidFill>
                <a:srgbClr val="7030A0"/>
              </a:solidFill>
              <a:latin typeface="+mj-lt"/>
              <a:cs typeface="Times New Roman" panose="02020603050405020304" pitchFamily="18" charset="0"/>
            </a:endParaRPr>
          </a:p>
          <a:p>
            <a:pPr marL="736092" lvl="1" indent="-342900" algn="just">
              <a:buFont typeface="+mj-lt"/>
              <a:buAutoNum type="arabicPeriod"/>
            </a:pPr>
            <a:r>
              <a:rPr lang="en-US" sz="1800" dirty="0" smtClean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The </a:t>
            </a:r>
            <a:r>
              <a:rPr lang="en-US" sz="1800" dirty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extent of existing knowledge</a:t>
            </a:r>
            <a:r>
              <a:rPr lang="en-US" sz="1800" dirty="0" smtClean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, </a:t>
            </a:r>
          </a:p>
          <a:p>
            <a:pPr marL="736092" lvl="1" indent="-342900" algn="just">
              <a:buFont typeface="+mj-lt"/>
              <a:buAutoNum type="arabicPeriod"/>
            </a:pPr>
            <a:r>
              <a:rPr lang="en-US" sz="1800" dirty="0" smtClean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The </a:t>
            </a:r>
            <a:r>
              <a:rPr lang="en-US" sz="1800" dirty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amount of time and other resources you have available, </a:t>
            </a:r>
            <a:endParaRPr lang="en-US" sz="1800" dirty="0" smtClean="0">
              <a:solidFill>
                <a:srgbClr val="7030A0"/>
              </a:solidFill>
              <a:latin typeface="+mj-lt"/>
              <a:cs typeface="Times New Roman" panose="02020603050405020304" pitchFamily="18" charset="0"/>
            </a:endParaRPr>
          </a:p>
          <a:p>
            <a:pPr marL="736092" lvl="1" indent="-342900" algn="just">
              <a:buFont typeface="+mj-lt"/>
              <a:buAutoNum type="arabicPeriod"/>
            </a:pPr>
            <a:r>
              <a:rPr lang="en-US" sz="1800" dirty="0" smtClean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Researchers’ philosophical underpinnings</a:t>
            </a:r>
          </a:p>
          <a:p>
            <a:pPr algn="just">
              <a:buFont typeface="Wingdings" panose="05000000000000000000" pitchFamily="2" charset="2"/>
              <a:buChar char="ü"/>
            </a:pPr>
            <a:endParaRPr lang="en-US" sz="2400" dirty="0"/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sz="2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Research strategies </a:t>
            </a:r>
            <a:r>
              <a:rPr lang="en-US" sz="2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should </a:t>
            </a:r>
            <a:r>
              <a:rPr lang="en-US" sz="2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not </a:t>
            </a:r>
            <a:r>
              <a:rPr lang="en-US" sz="2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 thought of as being mutually exclusive. </a:t>
            </a:r>
            <a:endParaRPr lang="en-US" sz="2200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en-US" sz="1800" dirty="0" smtClean="0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For </a:t>
            </a:r>
            <a:r>
              <a:rPr lang="en-US" sz="1800" dirty="0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example</a:t>
            </a:r>
            <a:r>
              <a:rPr lang="en-US" sz="1800" dirty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, it is quite possible to use </a:t>
            </a:r>
            <a:r>
              <a:rPr lang="en-US" sz="1800" u="sng" dirty="0" smtClean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the </a:t>
            </a:r>
            <a:r>
              <a:rPr lang="en-US" sz="1800" u="sng" dirty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survey strategy as part of a case study</a:t>
            </a:r>
            <a:r>
              <a:rPr lang="en-US" sz="1800" dirty="0" smtClean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. </a:t>
            </a:r>
            <a:endParaRPr lang="en-US" sz="1800" dirty="0">
              <a:solidFill>
                <a:srgbClr val="7030A0"/>
              </a:solidFill>
              <a:latin typeface="+mj-lt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066800"/>
            <a:ext cx="9144000" cy="547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829439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828800"/>
            <a:ext cx="8686800" cy="4876800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ü"/>
            </a:pP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Different types of research strategies include: </a:t>
            </a:r>
          </a:p>
          <a:p>
            <a:pPr marL="793242" lvl="1" indent="-400050" algn="just">
              <a:buFont typeface="+mj-lt"/>
              <a:buAutoNum type="romanUcPeriod"/>
            </a:pPr>
            <a:r>
              <a:rPr lang="en-US" sz="1800" dirty="0" smtClean="0">
                <a:solidFill>
                  <a:srgbClr val="7030A0"/>
                </a:solidFill>
                <a:latin typeface="+mj-lt"/>
              </a:rPr>
              <a:t>Experiment;</a:t>
            </a:r>
          </a:p>
          <a:p>
            <a:pPr marL="793242" lvl="1" indent="-400050" algn="just">
              <a:buFont typeface="+mj-lt"/>
              <a:buAutoNum type="romanUcPeriod"/>
            </a:pPr>
            <a:r>
              <a:rPr lang="en-US" sz="1800" dirty="0" smtClean="0">
                <a:solidFill>
                  <a:srgbClr val="7030A0"/>
                </a:solidFill>
                <a:latin typeface="+mj-lt"/>
              </a:rPr>
              <a:t>Survey;</a:t>
            </a:r>
          </a:p>
          <a:p>
            <a:pPr marL="793242" lvl="1" indent="-400050" algn="just">
              <a:buFont typeface="+mj-lt"/>
              <a:buAutoNum type="romanUcPeriod"/>
            </a:pPr>
            <a:r>
              <a:rPr lang="en-US" sz="1800" dirty="0" smtClean="0">
                <a:solidFill>
                  <a:srgbClr val="7030A0"/>
                </a:solidFill>
                <a:latin typeface="+mj-lt"/>
              </a:rPr>
              <a:t>Case Study;</a:t>
            </a:r>
          </a:p>
          <a:p>
            <a:pPr marL="793242" lvl="1" indent="-400050" algn="just">
              <a:buFont typeface="+mj-lt"/>
              <a:buAutoNum type="romanUcPeriod"/>
            </a:pPr>
            <a:r>
              <a:rPr lang="en-US" sz="1800" dirty="0" smtClean="0">
                <a:solidFill>
                  <a:srgbClr val="7030A0"/>
                </a:solidFill>
                <a:latin typeface="+mj-lt"/>
              </a:rPr>
              <a:t>Action Research;</a:t>
            </a:r>
          </a:p>
          <a:p>
            <a:pPr marL="793242" lvl="1" indent="-400050" algn="just">
              <a:buFont typeface="+mj-lt"/>
              <a:buAutoNum type="romanUcPeriod"/>
            </a:pPr>
            <a:r>
              <a:rPr lang="en-US" sz="1800" dirty="0" smtClean="0">
                <a:solidFill>
                  <a:srgbClr val="7030A0"/>
                </a:solidFill>
                <a:latin typeface="+mj-lt"/>
              </a:rPr>
              <a:t>Grounded Theory;</a:t>
            </a:r>
          </a:p>
          <a:p>
            <a:pPr marL="793242" lvl="1" indent="-400050" algn="just">
              <a:buFont typeface="+mj-lt"/>
              <a:buAutoNum type="romanUcPeriod"/>
            </a:pPr>
            <a:r>
              <a:rPr lang="en-US" sz="1800" dirty="0" smtClean="0">
                <a:solidFill>
                  <a:srgbClr val="7030A0"/>
                </a:solidFill>
                <a:latin typeface="+mj-lt"/>
              </a:rPr>
              <a:t>Ethnography; </a:t>
            </a:r>
          </a:p>
          <a:p>
            <a:pPr marL="793242" lvl="1" indent="-400050" algn="just">
              <a:buFont typeface="+mj-lt"/>
              <a:buAutoNum type="romanUcPeriod"/>
            </a:pPr>
            <a:r>
              <a:rPr lang="en-US" sz="1800" dirty="0">
                <a:solidFill>
                  <a:srgbClr val="7030A0"/>
                </a:solidFill>
                <a:latin typeface="+mj-lt"/>
              </a:rPr>
              <a:t>archival </a:t>
            </a:r>
            <a:r>
              <a:rPr lang="en-US" sz="1800" dirty="0" smtClean="0">
                <a:solidFill>
                  <a:srgbClr val="7030A0"/>
                </a:solidFill>
                <a:latin typeface="+mj-lt"/>
              </a:rPr>
              <a:t>Research. </a:t>
            </a:r>
            <a:endParaRPr lang="en-US" sz="2000" dirty="0">
              <a:solidFill>
                <a:srgbClr val="7030A0"/>
              </a:solidFill>
              <a:latin typeface="+mj-lt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066800"/>
            <a:ext cx="9144000" cy="547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718811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828800"/>
            <a:ext cx="8686800" cy="4876800"/>
          </a:xfrm>
        </p:spPr>
        <p:txBody>
          <a:bodyPr>
            <a:normAutofit/>
          </a:bodyPr>
          <a:lstStyle/>
          <a:p>
            <a:pPr marL="514350" indent="-514350" algn="just">
              <a:buFont typeface="+mj-lt"/>
              <a:buAutoNum type="romanUcPeriod"/>
            </a:pPr>
            <a:r>
              <a:rPr lang="en-US" sz="2200" dirty="0" smtClean="0">
                <a:solidFill>
                  <a:srgbClr val="C00000"/>
                </a:solidFill>
                <a:latin typeface="+mj-lt"/>
              </a:rPr>
              <a:t>Experiment</a:t>
            </a: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en-US" sz="2000" b="1" dirty="0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Experiment</a:t>
            </a:r>
            <a:r>
              <a:rPr lang="en-US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a classical form of research that owes much to the natural sciences</a:t>
            </a:r>
            <a:r>
              <a:rPr lang="en-US" sz="2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lvl="2" algn="just">
              <a:buFont typeface="Wingdings" panose="05000000000000000000" pitchFamily="2" charset="2"/>
              <a:buChar char="ü"/>
            </a:pPr>
            <a:r>
              <a:rPr lang="en-US" sz="1800" dirty="0" smtClean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It also features strongly in much social science research, particularly psychology.</a:t>
            </a:r>
          </a:p>
          <a:p>
            <a:pPr lvl="2" algn="just">
              <a:buFont typeface="Wingdings" panose="05000000000000000000" pitchFamily="2" charset="2"/>
              <a:buChar char="ü"/>
            </a:pPr>
            <a:endParaRPr lang="en-US" sz="17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en-US" sz="2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purpose of an experiment is to study causal links; </a:t>
            </a:r>
            <a:r>
              <a:rPr lang="en-US" sz="1800" u="sng" dirty="0" smtClean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whether a change in one independent variable produces a change in another dependent variable</a:t>
            </a:r>
            <a:r>
              <a:rPr lang="en-US" sz="1800" dirty="0" smtClean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US" sz="2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1600" dirty="0" smtClean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Hakim, 2000</a:t>
            </a:r>
            <a:r>
              <a:rPr lang="en-US" sz="2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</a:p>
          <a:p>
            <a:pPr lvl="2" algn="just">
              <a:buFont typeface="Wingdings" panose="05000000000000000000" pitchFamily="2" charset="2"/>
              <a:buChar char="ü"/>
            </a:pPr>
            <a:r>
              <a:rPr lang="en-US" sz="1800" dirty="0" smtClean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The simplest experiments are concerned with </a:t>
            </a:r>
            <a:r>
              <a:rPr lang="en-US" sz="1800" dirty="0" smtClean="0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whether there is a link between two variables</a:t>
            </a:r>
            <a:r>
              <a:rPr lang="en-US" sz="1800" dirty="0" smtClean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. </a:t>
            </a:r>
          </a:p>
          <a:p>
            <a:pPr lvl="2" algn="just">
              <a:buFont typeface="Wingdings" panose="05000000000000000000" pitchFamily="2" charset="2"/>
              <a:buChar char="ü"/>
            </a:pPr>
            <a:r>
              <a:rPr lang="en-US" sz="1800" dirty="0" smtClean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More complex experiments also consider </a:t>
            </a:r>
            <a:r>
              <a:rPr lang="en-US" sz="1600" u="sng" dirty="0" smtClean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the size of the change</a:t>
            </a:r>
            <a:r>
              <a:rPr lang="en-US" sz="1800" dirty="0" smtClean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 and </a:t>
            </a:r>
            <a:r>
              <a:rPr lang="en-US" sz="1600" u="sng" dirty="0" smtClean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the relative importance of two or more independent variables</a:t>
            </a:r>
            <a:r>
              <a:rPr lang="en-US" sz="1800" dirty="0" smtClean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. </a:t>
            </a:r>
            <a:endParaRPr lang="en-US" sz="1800" dirty="0">
              <a:solidFill>
                <a:srgbClr val="7030A0"/>
              </a:solidFill>
              <a:latin typeface="+mj-lt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066800"/>
            <a:ext cx="9144000" cy="547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012572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828800"/>
            <a:ext cx="8686800" cy="4876800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ü"/>
            </a:pPr>
            <a:r>
              <a:rPr lang="en-US" sz="2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Experiments 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tend to be used </a:t>
            </a:r>
            <a:r>
              <a:rPr lang="en-US" sz="2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exploratory and explanatory research to answer ‘</a:t>
            </a:r>
            <a:r>
              <a:rPr lang="en-US" sz="2000" dirty="0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how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’ and ‘</a:t>
            </a:r>
            <a:r>
              <a:rPr lang="en-US" sz="2000" dirty="0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why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’ questions. </a:t>
            </a:r>
            <a:endParaRPr lang="en-US" sz="2000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endParaRPr lang="en-US" sz="20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sz="2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2000" dirty="0" smtClean="0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classic experiment</a:t>
            </a:r>
            <a:r>
              <a:rPr lang="en-US" sz="2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two groups are established and members assigned at random </a:t>
            </a:r>
            <a:r>
              <a:rPr lang="en-US" sz="2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each. </a:t>
            </a:r>
            <a:endParaRPr lang="en-US" sz="2000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en-US" sz="1800" dirty="0" smtClean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Two </a:t>
            </a:r>
            <a:r>
              <a:rPr lang="en-US" sz="1800" dirty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groups will be exactly similar in all aspects relevant to </a:t>
            </a:r>
            <a:r>
              <a:rPr lang="en-US" sz="1800" dirty="0" smtClean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the </a:t>
            </a:r>
            <a:r>
              <a:rPr lang="en-US" sz="1800" dirty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research other than </a:t>
            </a:r>
            <a:r>
              <a:rPr lang="en-US" sz="1600" u="sng" dirty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whether or not they are exposed to the planned intervention </a:t>
            </a:r>
            <a:r>
              <a:rPr lang="en-US" sz="1600" u="sng" dirty="0" smtClean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or </a:t>
            </a:r>
            <a:r>
              <a:rPr lang="en-US" sz="1600" u="sng" dirty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manipulation</a:t>
            </a:r>
            <a:r>
              <a:rPr lang="en-US" sz="1800" dirty="0" smtClean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. </a:t>
            </a: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en-US" sz="1800" dirty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In the first of these groups, the </a:t>
            </a:r>
            <a:r>
              <a:rPr lang="en-US" sz="1800" dirty="0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experimental group</a:t>
            </a:r>
            <a:r>
              <a:rPr lang="en-US" sz="1800" dirty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, some form </a:t>
            </a:r>
            <a:r>
              <a:rPr lang="en-US" sz="1800" dirty="0" smtClean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of </a:t>
            </a:r>
            <a:r>
              <a:rPr lang="en-US" sz="1800" dirty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planned intervention or manipulation, such as a ‘buy two, get one free’ promotion, </a:t>
            </a:r>
            <a:r>
              <a:rPr lang="en-US" sz="1800" dirty="0" smtClean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is </a:t>
            </a:r>
            <a:r>
              <a:rPr lang="en-US" sz="1800" dirty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made subsequently. </a:t>
            </a:r>
            <a:endParaRPr lang="en-US" sz="1800" dirty="0" smtClean="0">
              <a:solidFill>
                <a:srgbClr val="7030A0"/>
              </a:solidFill>
              <a:latin typeface="+mj-lt"/>
              <a:cs typeface="Times New Roman" panose="02020603050405020304" pitchFamily="18" charset="0"/>
            </a:endParaRP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en-US" sz="1800" dirty="0" smtClean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In </a:t>
            </a:r>
            <a:r>
              <a:rPr lang="en-US" sz="1800" dirty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the other group, the </a:t>
            </a:r>
            <a:r>
              <a:rPr lang="en-US" sz="1800" dirty="0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control group</a:t>
            </a:r>
            <a:r>
              <a:rPr lang="en-US" sz="1800" dirty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, no such intervention is made</a:t>
            </a:r>
            <a:r>
              <a:rPr lang="en-US" sz="1800" dirty="0" smtClean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.</a:t>
            </a:r>
          </a:p>
          <a:p>
            <a:pPr lvl="1" algn="just">
              <a:buFont typeface="Wingdings" panose="05000000000000000000" pitchFamily="2" charset="2"/>
              <a:buChar char="ü"/>
            </a:pPr>
            <a:endParaRPr lang="en-US" sz="1800" dirty="0" smtClean="0">
              <a:solidFill>
                <a:srgbClr val="7030A0"/>
              </a:solidFill>
              <a:latin typeface="+mj-lt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sz="2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1800" u="sng" dirty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dependent </a:t>
            </a:r>
            <a:r>
              <a:rPr lang="en-US" sz="1800" u="sng" dirty="0" smtClean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variable</a:t>
            </a:r>
            <a:r>
              <a:rPr lang="en-US" sz="2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measured </a:t>
            </a:r>
            <a:r>
              <a:rPr lang="en-US" sz="1800" u="sng" dirty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before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sz="1800" u="sng" dirty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after the manipulation of the independent </a:t>
            </a:r>
            <a:r>
              <a:rPr lang="en-US" sz="1800" u="sng" dirty="0" smtClean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variable</a:t>
            </a:r>
            <a:r>
              <a:rPr lang="en-US" sz="2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</a:t>
            </a:r>
            <a:r>
              <a:rPr lang="en-US" sz="1800" u="sng" dirty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both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the </a:t>
            </a:r>
            <a:r>
              <a:rPr lang="en-US" sz="1800" u="sng" dirty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experimental group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the </a:t>
            </a:r>
            <a:r>
              <a:rPr lang="en-US" sz="1800" u="sng" dirty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control group</a:t>
            </a:r>
            <a:r>
              <a:rPr lang="en-US" sz="2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20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066800"/>
            <a:ext cx="9144000" cy="547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691866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6429" y="2206560"/>
            <a:ext cx="8851141" cy="312744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066800"/>
            <a:ext cx="9144000" cy="547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6570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1905000"/>
            <a:ext cx="7042346" cy="289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8205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828800"/>
            <a:ext cx="8686800" cy="4876800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ü"/>
            </a:pPr>
            <a:r>
              <a:rPr lang="en-US" sz="2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assigning the members to the </a:t>
            </a:r>
            <a:r>
              <a:rPr lang="en-US" sz="1800" dirty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control</a:t>
            </a:r>
            <a:r>
              <a:rPr lang="en-US" sz="2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en-US" sz="1800" dirty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experimental</a:t>
            </a:r>
            <a:r>
              <a:rPr lang="en-US" sz="2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groups </a:t>
            </a:r>
            <a:r>
              <a:rPr lang="en-US" sz="1800" dirty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at random</a:t>
            </a:r>
            <a:r>
              <a:rPr lang="en-US" sz="2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sz="2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using a control group, you try to control (</a:t>
            </a:r>
            <a:r>
              <a:rPr lang="en-US" sz="2000" dirty="0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that is, remove</a:t>
            </a:r>
            <a:r>
              <a:rPr lang="en-US" sz="2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the possible effects of </a:t>
            </a:r>
            <a:r>
              <a:rPr lang="en-US" sz="1800" dirty="0" smtClean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an </a:t>
            </a:r>
            <a:r>
              <a:rPr lang="en-US" sz="1800" dirty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alternative explanation to the planned intervention</a:t>
            </a:r>
            <a:r>
              <a:rPr lang="en-US" sz="2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000" dirty="0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manipulation</a:t>
            </a:r>
            <a:r>
              <a:rPr lang="en-US" sz="2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and </a:t>
            </a:r>
            <a:r>
              <a:rPr lang="en-US" sz="1800" dirty="0" smtClean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eliminate </a:t>
            </a:r>
            <a:r>
              <a:rPr lang="en-US" sz="1800" dirty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threats to internal validity</a:t>
            </a:r>
            <a:r>
              <a:rPr lang="en-US" sz="2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buFont typeface="Wingdings" panose="05000000000000000000" pitchFamily="2" charset="2"/>
              <a:buChar char="ü"/>
            </a:pPr>
            <a:endParaRPr lang="en-US" sz="22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sz="2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This is because </a:t>
            </a:r>
            <a:r>
              <a:rPr lang="en-US" sz="1800" dirty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the control group is subject to exactly </a:t>
            </a:r>
            <a:r>
              <a:rPr lang="en-US" sz="1800" dirty="0" smtClean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the </a:t>
            </a:r>
            <a:r>
              <a:rPr lang="en-US" sz="1800" dirty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same external influences</a:t>
            </a:r>
            <a:r>
              <a:rPr lang="en-US" sz="2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as the experimental group </a:t>
            </a:r>
            <a:r>
              <a:rPr lang="en-US" sz="1800" dirty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other than the planned </a:t>
            </a:r>
            <a:r>
              <a:rPr lang="en-US" sz="1800" dirty="0" smtClean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intervention</a:t>
            </a:r>
            <a:r>
              <a:rPr lang="en-US" sz="2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and, consequently, </a:t>
            </a:r>
            <a:r>
              <a:rPr lang="en-US" sz="1800" dirty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this intervention is the only explanation for any changes to </a:t>
            </a:r>
            <a:r>
              <a:rPr lang="en-US" sz="1800" dirty="0" smtClean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the </a:t>
            </a:r>
            <a:r>
              <a:rPr lang="en-US" sz="1800" dirty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dependent variable</a:t>
            </a:r>
            <a:r>
              <a:rPr lang="en-US" sz="2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066800"/>
            <a:ext cx="9144000" cy="547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847766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828800"/>
            <a:ext cx="8686800" cy="4876800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ü"/>
            </a:pPr>
            <a:r>
              <a:rPr lang="en-US" sz="2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Often </a:t>
            </a:r>
            <a:r>
              <a:rPr lang="en-US" sz="2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experiments </a:t>
            </a:r>
            <a:r>
              <a:rPr lang="en-US" sz="2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are conducted in laboratories </a:t>
            </a:r>
            <a:r>
              <a:rPr lang="en-US" sz="2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rather </a:t>
            </a:r>
            <a:r>
              <a:rPr lang="en-US" sz="2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than in the field</a:t>
            </a:r>
            <a:r>
              <a:rPr lang="en-US" sz="2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en-US" sz="1800" dirty="0" smtClean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Researchers have </a:t>
            </a:r>
            <a:r>
              <a:rPr lang="en-US" sz="1800" dirty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greater control over aspects of the </a:t>
            </a:r>
            <a:r>
              <a:rPr lang="en-US" sz="1800" dirty="0" smtClean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research </a:t>
            </a:r>
            <a:r>
              <a:rPr lang="en-US" sz="1800" dirty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process such as sample selection and the context within which the experiment occurs</a:t>
            </a:r>
            <a:r>
              <a:rPr lang="en-US" sz="1800" dirty="0" smtClean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.</a:t>
            </a: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en-US" sz="1800" dirty="0" smtClean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This </a:t>
            </a:r>
            <a:r>
              <a:rPr lang="en-US" sz="1800" dirty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improves the </a:t>
            </a:r>
            <a:r>
              <a:rPr lang="en-US" sz="1800" b="1" dirty="0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internal validity </a:t>
            </a:r>
            <a:r>
              <a:rPr lang="en-US" sz="1800" dirty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of the </a:t>
            </a:r>
            <a:r>
              <a:rPr lang="en-US" sz="1800" dirty="0" smtClean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experiment; </a:t>
            </a:r>
            <a:r>
              <a:rPr lang="en-US" sz="1600" u="sng" dirty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the </a:t>
            </a:r>
            <a:r>
              <a:rPr lang="en-US" sz="1600" u="sng" dirty="0" smtClean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extent </a:t>
            </a:r>
            <a:r>
              <a:rPr lang="en-US" sz="1600" u="sng" dirty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to which the findings can be attributed to the interventions rather than any flaws in </a:t>
            </a:r>
            <a:r>
              <a:rPr lang="en-US" sz="1600" u="sng" dirty="0" smtClean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your </a:t>
            </a:r>
            <a:r>
              <a:rPr lang="en-US" sz="1600" u="sng" dirty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research design</a:t>
            </a:r>
            <a:endParaRPr lang="en-US" sz="1600" u="sng" dirty="0" smtClean="0">
              <a:solidFill>
                <a:srgbClr val="002060"/>
              </a:solidFill>
              <a:latin typeface="+mj-lt"/>
              <a:cs typeface="Times New Roman" panose="02020603050405020304" pitchFamily="18" charset="0"/>
            </a:endParaRPr>
          </a:p>
          <a:p>
            <a:pPr lvl="1" algn="just">
              <a:buFont typeface="Wingdings" panose="05000000000000000000" pitchFamily="2" charset="2"/>
              <a:buChar char="ü"/>
            </a:pPr>
            <a:endParaRPr lang="en-US" sz="20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sz="2200" dirty="0" smtClean="0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External validity </a:t>
            </a:r>
            <a:r>
              <a:rPr lang="en-US" sz="2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likely to be more difficult to </a:t>
            </a:r>
            <a:r>
              <a:rPr lang="en-US" sz="2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establish</a:t>
            </a: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en-US" sz="1800" dirty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Laboratory settings, by their very nature, are unlikely </a:t>
            </a:r>
            <a:r>
              <a:rPr lang="en-US" sz="1800" dirty="0" smtClean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to </a:t>
            </a:r>
            <a:r>
              <a:rPr lang="en-US" sz="1800" dirty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be related to the real world of </a:t>
            </a:r>
            <a:r>
              <a:rPr lang="en-US" sz="1800" dirty="0" smtClean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organizations. </a:t>
            </a: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en-US" sz="1800" dirty="0" smtClean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The </a:t>
            </a:r>
            <a:r>
              <a:rPr lang="en-US" sz="1800" dirty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extent to which </a:t>
            </a:r>
            <a:r>
              <a:rPr lang="en-US" sz="1800" dirty="0" smtClean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the </a:t>
            </a:r>
            <a:r>
              <a:rPr lang="en-US" sz="1800" dirty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findings from a laboratory experiment are able to be </a:t>
            </a:r>
            <a:r>
              <a:rPr lang="en-US" sz="1800" dirty="0" smtClean="0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generalized </a:t>
            </a:r>
            <a:r>
              <a:rPr lang="en-US" sz="1800" dirty="0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to all </a:t>
            </a:r>
            <a:r>
              <a:rPr lang="en-US" sz="1800" dirty="0" smtClean="0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organizations</a:t>
            </a:r>
            <a:r>
              <a:rPr lang="en-US" sz="1800" dirty="0" smtClean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 is </a:t>
            </a:r>
            <a:r>
              <a:rPr lang="en-US" sz="1800" dirty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likely to be </a:t>
            </a:r>
            <a:r>
              <a:rPr lang="en-US" sz="1800" dirty="0" smtClean="0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LOWER </a:t>
            </a:r>
            <a:r>
              <a:rPr lang="en-US" sz="1800" dirty="0" smtClean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than </a:t>
            </a:r>
            <a:r>
              <a:rPr lang="en-US" sz="1800" dirty="0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for an </a:t>
            </a:r>
            <a:r>
              <a:rPr lang="en-US" sz="1800" dirty="0" smtClean="0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organization </a:t>
            </a:r>
            <a:r>
              <a:rPr lang="en-US" sz="1800" dirty="0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(field)-based </a:t>
            </a:r>
            <a:r>
              <a:rPr lang="en-US" sz="1800" dirty="0" smtClean="0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experiment</a:t>
            </a:r>
            <a:r>
              <a:rPr lang="en-US" sz="1800" dirty="0" smtClean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. </a:t>
            </a:r>
            <a:endParaRPr lang="en-US" sz="1800" dirty="0">
              <a:solidFill>
                <a:srgbClr val="7030A0"/>
              </a:solidFill>
              <a:latin typeface="+mj-lt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21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066800"/>
            <a:ext cx="9144000" cy="547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701294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828800"/>
            <a:ext cx="8686800" cy="4876800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ü"/>
            </a:pPr>
            <a:r>
              <a:rPr lang="en-US" sz="2400" dirty="0" smtClean="0">
                <a:solidFill>
                  <a:srgbClr val="0070C0"/>
                </a:solidFill>
                <a:latin typeface="+mj-lt"/>
              </a:rPr>
              <a:t>An </a:t>
            </a:r>
            <a:r>
              <a:rPr lang="en-US" sz="2400" dirty="0">
                <a:solidFill>
                  <a:srgbClr val="0070C0"/>
                </a:solidFill>
                <a:latin typeface="+mj-lt"/>
              </a:rPr>
              <a:t>experiment will involve typically</a:t>
            </a:r>
            <a:r>
              <a:rPr lang="en-US" sz="2400" dirty="0" smtClean="0">
                <a:solidFill>
                  <a:srgbClr val="0070C0"/>
                </a:solidFill>
                <a:latin typeface="+mj-lt"/>
              </a:rPr>
              <a:t>:</a:t>
            </a:r>
          </a:p>
          <a:p>
            <a:pPr marL="850392" lvl="1" indent="-457200" algn="just">
              <a:buFont typeface="+mj-lt"/>
              <a:buAutoNum type="arabicPeriod"/>
            </a:pPr>
            <a:r>
              <a:rPr lang="en-US" sz="1800" dirty="0" smtClean="0">
                <a:solidFill>
                  <a:srgbClr val="002060"/>
                </a:solidFill>
                <a:latin typeface="+mj-lt"/>
              </a:rPr>
              <a:t>Definition </a:t>
            </a:r>
            <a:r>
              <a:rPr lang="en-US" sz="1800" dirty="0">
                <a:solidFill>
                  <a:srgbClr val="002060"/>
                </a:solidFill>
                <a:latin typeface="+mj-lt"/>
              </a:rPr>
              <a:t>of a theoretical hypothesis </a:t>
            </a:r>
            <a:r>
              <a:rPr lang="en-US" sz="1800" dirty="0" smtClean="0">
                <a:solidFill>
                  <a:srgbClr val="002060"/>
                </a:solidFill>
                <a:latin typeface="+mj-lt"/>
              </a:rPr>
              <a:t>(</a:t>
            </a:r>
            <a:r>
              <a:rPr lang="en-US" sz="1800" dirty="0">
                <a:solidFill>
                  <a:srgbClr val="C00000"/>
                </a:solidFill>
                <a:latin typeface="+mj-lt"/>
              </a:rPr>
              <a:t>in our </a:t>
            </a:r>
            <a:r>
              <a:rPr lang="en-US" sz="1800" dirty="0" smtClean="0">
                <a:solidFill>
                  <a:srgbClr val="C00000"/>
                </a:solidFill>
                <a:latin typeface="+mj-lt"/>
              </a:rPr>
              <a:t>discussion</a:t>
            </a:r>
            <a:r>
              <a:rPr lang="en-US" sz="1600" dirty="0" smtClean="0">
                <a:solidFill>
                  <a:srgbClr val="7030A0"/>
                </a:solidFill>
                <a:latin typeface="+mj-lt"/>
              </a:rPr>
              <a:t>: </a:t>
            </a:r>
            <a:r>
              <a:rPr lang="en-US" sz="1600" dirty="0">
                <a:solidFill>
                  <a:srgbClr val="7030A0"/>
                </a:solidFill>
                <a:latin typeface="+mj-lt"/>
              </a:rPr>
              <a:t>the introduction of a </a:t>
            </a:r>
            <a:r>
              <a:rPr lang="en-US" sz="1600" dirty="0" smtClean="0">
                <a:solidFill>
                  <a:srgbClr val="7030A0"/>
                </a:solidFill>
                <a:latin typeface="+mj-lt"/>
              </a:rPr>
              <a:t>promotion </a:t>
            </a:r>
            <a:r>
              <a:rPr lang="en-US" sz="1600" dirty="0">
                <a:solidFill>
                  <a:srgbClr val="7030A0"/>
                </a:solidFill>
                <a:latin typeface="+mj-lt"/>
              </a:rPr>
              <a:t>will result in a change in the number of sales</a:t>
            </a:r>
            <a:r>
              <a:rPr lang="en-US" sz="1800" dirty="0" smtClean="0">
                <a:solidFill>
                  <a:srgbClr val="002060"/>
                </a:solidFill>
                <a:latin typeface="+mj-lt"/>
              </a:rPr>
              <a:t>);</a:t>
            </a:r>
          </a:p>
          <a:p>
            <a:pPr marL="850392" lvl="1" indent="-457200" algn="just">
              <a:buFont typeface="+mj-lt"/>
              <a:buAutoNum type="arabicPeriod"/>
            </a:pPr>
            <a:r>
              <a:rPr lang="en-US" sz="1800" dirty="0" smtClean="0">
                <a:solidFill>
                  <a:srgbClr val="002060"/>
                </a:solidFill>
                <a:latin typeface="+mj-lt"/>
              </a:rPr>
              <a:t>Selection </a:t>
            </a:r>
            <a:r>
              <a:rPr lang="en-US" sz="1800" dirty="0">
                <a:solidFill>
                  <a:srgbClr val="002060"/>
                </a:solidFill>
                <a:latin typeface="+mj-lt"/>
              </a:rPr>
              <a:t>of samples of individuals from known populations</a:t>
            </a:r>
            <a:r>
              <a:rPr lang="en-US" sz="1800" dirty="0" smtClean="0">
                <a:solidFill>
                  <a:srgbClr val="002060"/>
                </a:solidFill>
                <a:latin typeface="+mj-lt"/>
              </a:rPr>
              <a:t>; </a:t>
            </a:r>
          </a:p>
          <a:p>
            <a:pPr marL="850392" lvl="1" indent="-457200" algn="just">
              <a:buFont typeface="+mj-lt"/>
              <a:buAutoNum type="arabicPeriod"/>
            </a:pPr>
            <a:r>
              <a:rPr lang="en-US" sz="1800" dirty="0" smtClean="0">
                <a:solidFill>
                  <a:srgbClr val="002060"/>
                </a:solidFill>
                <a:latin typeface="+mj-lt"/>
              </a:rPr>
              <a:t>Random </a:t>
            </a:r>
            <a:r>
              <a:rPr lang="en-US" sz="1800" dirty="0">
                <a:solidFill>
                  <a:srgbClr val="002060"/>
                </a:solidFill>
                <a:latin typeface="+mj-lt"/>
              </a:rPr>
              <a:t>allocation of samples to different </a:t>
            </a:r>
            <a:r>
              <a:rPr lang="en-US" sz="1800" dirty="0">
                <a:solidFill>
                  <a:srgbClr val="C00000"/>
                </a:solidFill>
                <a:latin typeface="+mj-lt"/>
              </a:rPr>
              <a:t>experimental conditions</a:t>
            </a:r>
            <a:r>
              <a:rPr lang="en-US" sz="1800" dirty="0">
                <a:solidFill>
                  <a:srgbClr val="002060"/>
                </a:solidFill>
                <a:latin typeface="+mj-lt"/>
              </a:rPr>
              <a:t>, the </a:t>
            </a:r>
            <a:r>
              <a:rPr lang="en-US" sz="1800" dirty="0" smtClean="0">
                <a:solidFill>
                  <a:srgbClr val="002060"/>
                </a:solidFill>
                <a:latin typeface="+mj-lt"/>
              </a:rPr>
              <a:t>experimental </a:t>
            </a:r>
            <a:r>
              <a:rPr lang="en-US" sz="1800" dirty="0">
                <a:solidFill>
                  <a:srgbClr val="002060"/>
                </a:solidFill>
                <a:latin typeface="+mj-lt"/>
              </a:rPr>
              <a:t>group and the control group</a:t>
            </a:r>
            <a:r>
              <a:rPr lang="en-US" sz="1800" dirty="0" smtClean="0">
                <a:solidFill>
                  <a:srgbClr val="002060"/>
                </a:solidFill>
                <a:latin typeface="+mj-lt"/>
              </a:rPr>
              <a:t>;</a:t>
            </a:r>
          </a:p>
          <a:p>
            <a:pPr marL="850392" lvl="1" indent="-457200" algn="just">
              <a:buFont typeface="+mj-lt"/>
              <a:buAutoNum type="arabicPeriod"/>
            </a:pPr>
            <a:r>
              <a:rPr lang="en-US" sz="1800" dirty="0" smtClean="0">
                <a:solidFill>
                  <a:srgbClr val="002060"/>
                </a:solidFill>
                <a:latin typeface="+mj-lt"/>
              </a:rPr>
              <a:t>Introduction </a:t>
            </a:r>
            <a:r>
              <a:rPr lang="en-US" sz="1800" dirty="0">
                <a:solidFill>
                  <a:srgbClr val="002060"/>
                </a:solidFill>
                <a:latin typeface="+mj-lt"/>
              </a:rPr>
              <a:t>of planned intervention or manipulation to one or more of the </a:t>
            </a:r>
            <a:r>
              <a:rPr lang="en-US" sz="1800" dirty="0" smtClean="0">
                <a:solidFill>
                  <a:srgbClr val="002060"/>
                </a:solidFill>
                <a:latin typeface="+mj-lt"/>
              </a:rPr>
              <a:t>variables </a:t>
            </a:r>
            <a:r>
              <a:rPr lang="en-US" sz="1800" dirty="0">
                <a:solidFill>
                  <a:srgbClr val="002060"/>
                </a:solidFill>
                <a:latin typeface="+mj-lt"/>
              </a:rPr>
              <a:t>(</a:t>
            </a:r>
            <a:r>
              <a:rPr lang="en-US" sz="1800" dirty="0">
                <a:solidFill>
                  <a:srgbClr val="C00000"/>
                </a:solidFill>
                <a:latin typeface="+mj-lt"/>
              </a:rPr>
              <a:t>in our discussion</a:t>
            </a:r>
            <a:r>
              <a:rPr lang="en-US" sz="1600" dirty="0">
                <a:solidFill>
                  <a:srgbClr val="7030A0"/>
                </a:solidFill>
                <a:latin typeface="+mj-lt"/>
              </a:rPr>
              <a:t>, the introduction of the promotion</a:t>
            </a:r>
            <a:r>
              <a:rPr lang="en-US" sz="1800" dirty="0" smtClean="0">
                <a:solidFill>
                  <a:srgbClr val="002060"/>
                </a:solidFill>
                <a:latin typeface="+mj-lt"/>
              </a:rPr>
              <a:t>);</a:t>
            </a:r>
          </a:p>
          <a:p>
            <a:pPr marL="850392" lvl="1" indent="-457200" algn="just">
              <a:buFont typeface="+mj-lt"/>
              <a:buAutoNum type="arabicPeriod"/>
            </a:pPr>
            <a:r>
              <a:rPr lang="en-US" sz="1800" dirty="0" smtClean="0">
                <a:solidFill>
                  <a:srgbClr val="002060"/>
                </a:solidFill>
                <a:latin typeface="+mj-lt"/>
              </a:rPr>
              <a:t>Measurement </a:t>
            </a:r>
            <a:r>
              <a:rPr lang="en-US" sz="1800" dirty="0">
                <a:solidFill>
                  <a:srgbClr val="002060"/>
                </a:solidFill>
                <a:latin typeface="+mj-lt"/>
              </a:rPr>
              <a:t>on a small number of dependent variables (</a:t>
            </a:r>
            <a:r>
              <a:rPr lang="en-US" sz="1800" dirty="0">
                <a:solidFill>
                  <a:srgbClr val="C00000"/>
                </a:solidFill>
                <a:latin typeface="+mj-lt"/>
              </a:rPr>
              <a:t>in our discussion</a:t>
            </a:r>
            <a:r>
              <a:rPr lang="en-US" sz="1600" dirty="0">
                <a:solidFill>
                  <a:srgbClr val="7030A0"/>
                </a:solidFill>
                <a:latin typeface="+mj-lt"/>
              </a:rPr>
              <a:t>, </a:t>
            </a:r>
            <a:r>
              <a:rPr lang="en-US" sz="1600" dirty="0" smtClean="0">
                <a:solidFill>
                  <a:srgbClr val="7030A0"/>
                </a:solidFill>
                <a:latin typeface="+mj-lt"/>
              </a:rPr>
              <a:t>purchasing </a:t>
            </a:r>
            <a:r>
              <a:rPr lang="en-US" sz="1600" dirty="0">
                <a:solidFill>
                  <a:srgbClr val="7030A0"/>
                </a:solidFill>
                <a:latin typeface="+mj-lt"/>
              </a:rPr>
              <a:t>behaviour</a:t>
            </a:r>
            <a:r>
              <a:rPr lang="en-US" sz="1800" dirty="0" smtClean="0">
                <a:solidFill>
                  <a:srgbClr val="002060"/>
                </a:solidFill>
                <a:latin typeface="+mj-lt"/>
              </a:rPr>
              <a:t>); </a:t>
            </a:r>
          </a:p>
          <a:p>
            <a:pPr marL="850392" lvl="1" indent="-457200" algn="just">
              <a:buFont typeface="+mj-lt"/>
              <a:buAutoNum type="arabicPeriod"/>
            </a:pPr>
            <a:r>
              <a:rPr lang="en-US" sz="1800" dirty="0" smtClean="0">
                <a:solidFill>
                  <a:srgbClr val="002060"/>
                </a:solidFill>
                <a:latin typeface="+mj-lt"/>
              </a:rPr>
              <a:t>Control </a:t>
            </a:r>
            <a:r>
              <a:rPr lang="en-US" sz="1800" dirty="0">
                <a:solidFill>
                  <a:srgbClr val="002060"/>
                </a:solidFill>
                <a:latin typeface="+mj-lt"/>
              </a:rPr>
              <a:t>of all other variables.</a:t>
            </a:r>
            <a:endParaRPr lang="en-US" sz="2000" dirty="0">
              <a:solidFill>
                <a:srgbClr val="002060"/>
              </a:solidFill>
              <a:latin typeface="+mj-lt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22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066800"/>
            <a:ext cx="9144000" cy="547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52536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828800"/>
            <a:ext cx="8686800" cy="4876800"/>
          </a:xfrm>
        </p:spPr>
        <p:txBody>
          <a:bodyPr>
            <a:normAutofit/>
          </a:bodyPr>
          <a:lstStyle/>
          <a:p>
            <a:pPr marL="514350" indent="-514350" algn="just">
              <a:buFont typeface="+mj-lt"/>
              <a:buAutoNum type="romanUcPeriod" startAt="2"/>
            </a:pPr>
            <a:r>
              <a:rPr lang="en-US" sz="2200" dirty="0" smtClean="0">
                <a:solidFill>
                  <a:srgbClr val="C00000"/>
                </a:solidFill>
                <a:latin typeface="+mj-lt"/>
              </a:rPr>
              <a:t>Survey</a:t>
            </a: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000" b="1" dirty="0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survey</a:t>
            </a:r>
            <a:r>
              <a:rPr lang="en-US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strategy is usually associated with the deductive approach</a:t>
            </a:r>
            <a:r>
              <a:rPr lang="en-US" sz="2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lvl="2" algn="just">
              <a:buFont typeface="Wingdings" panose="05000000000000000000" pitchFamily="2" charset="2"/>
              <a:buChar char="ü"/>
            </a:pPr>
            <a:r>
              <a:rPr lang="en-US" sz="1800" dirty="0" smtClean="0">
                <a:solidFill>
                  <a:srgbClr val="7030A0"/>
                </a:solidFill>
                <a:latin typeface="+mj-lt"/>
                <a:cs typeface="Times New Roman" pitchFamily="18" charset="0"/>
              </a:rPr>
              <a:t>It is </a:t>
            </a:r>
            <a:r>
              <a:rPr lang="en-US" sz="1800" dirty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most frequently used </a:t>
            </a:r>
            <a:r>
              <a:rPr lang="en-US" sz="1800" dirty="0" smtClean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to </a:t>
            </a:r>
            <a:r>
              <a:rPr lang="en-US" sz="1800" dirty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answer </a:t>
            </a:r>
            <a:r>
              <a:rPr lang="en-US" sz="1800" dirty="0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who</a:t>
            </a:r>
            <a:r>
              <a:rPr lang="en-US" sz="1800" dirty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, </a:t>
            </a:r>
            <a:r>
              <a:rPr lang="en-US" sz="1800" dirty="0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what</a:t>
            </a:r>
            <a:r>
              <a:rPr lang="en-US" sz="1800" dirty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, </a:t>
            </a:r>
            <a:r>
              <a:rPr lang="en-US" sz="1800" dirty="0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where</a:t>
            </a:r>
            <a:r>
              <a:rPr lang="en-US" sz="1800" dirty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, </a:t>
            </a:r>
            <a:r>
              <a:rPr lang="en-US" sz="1800" dirty="0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how much</a:t>
            </a:r>
            <a:r>
              <a:rPr lang="en-US" sz="1800" dirty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 and how many questions. </a:t>
            </a:r>
            <a:endParaRPr lang="en-US" sz="1800" dirty="0" smtClean="0">
              <a:solidFill>
                <a:srgbClr val="7030A0"/>
              </a:solidFill>
              <a:latin typeface="+mj-lt"/>
              <a:cs typeface="Times New Roman" panose="02020603050405020304" pitchFamily="18" charset="0"/>
            </a:endParaRPr>
          </a:p>
          <a:p>
            <a:pPr lvl="2" algn="just">
              <a:buFont typeface="Wingdings" panose="05000000000000000000" pitchFamily="2" charset="2"/>
              <a:buChar char="ü"/>
            </a:pPr>
            <a:r>
              <a:rPr lang="en-US" sz="1800" dirty="0" smtClean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It tends </a:t>
            </a:r>
            <a:r>
              <a:rPr lang="en-US" sz="1800" dirty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to </a:t>
            </a:r>
            <a:r>
              <a:rPr lang="en-US" sz="1800" dirty="0" smtClean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be </a:t>
            </a:r>
            <a:r>
              <a:rPr lang="en-US" sz="1800" dirty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used for </a:t>
            </a:r>
            <a:r>
              <a:rPr lang="en-US" sz="1800" dirty="0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exploratory</a:t>
            </a:r>
            <a:r>
              <a:rPr lang="en-US" sz="1800" dirty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 and </a:t>
            </a:r>
            <a:r>
              <a:rPr lang="en-US" sz="1800" dirty="0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descriptive</a:t>
            </a:r>
            <a:r>
              <a:rPr lang="en-US" sz="1800" dirty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 research. </a:t>
            </a:r>
            <a:endParaRPr lang="en-US" sz="1800" dirty="0" smtClean="0">
              <a:solidFill>
                <a:srgbClr val="7030A0"/>
              </a:solidFill>
              <a:latin typeface="+mj-lt"/>
              <a:cs typeface="Times New Roman" panose="02020603050405020304" pitchFamily="18" charset="0"/>
            </a:endParaRPr>
          </a:p>
          <a:p>
            <a:pPr lvl="2" algn="just">
              <a:buFont typeface="Wingdings" panose="05000000000000000000" pitchFamily="2" charset="2"/>
              <a:buChar char="ü"/>
            </a:pPr>
            <a:endParaRPr lang="en-US" sz="1700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en-US" sz="2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Surveys 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are popular as they allow the </a:t>
            </a:r>
            <a:r>
              <a:rPr lang="en-US" sz="2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collection 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a large amount of data from a sizeable population in a highly economical way</a:t>
            </a:r>
            <a:r>
              <a:rPr lang="en-US" sz="2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lvl="2" algn="just">
              <a:buFont typeface="Wingdings" panose="05000000000000000000" pitchFamily="2" charset="2"/>
              <a:buChar char="ü"/>
            </a:pPr>
            <a:r>
              <a:rPr lang="en-US" sz="1800" dirty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Often obtained by using a </a:t>
            </a:r>
            <a:r>
              <a:rPr lang="en-US" sz="1800" dirty="0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questionnaire</a:t>
            </a:r>
            <a:r>
              <a:rPr lang="en-US" sz="1800" dirty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 administered to a sample, these data are </a:t>
            </a:r>
            <a:r>
              <a:rPr lang="en-US" sz="1800" dirty="0" smtClean="0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standardized</a:t>
            </a:r>
            <a:r>
              <a:rPr lang="en-US" sz="1800" dirty="0" smtClean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, </a:t>
            </a:r>
            <a:r>
              <a:rPr lang="en-US" sz="1800" dirty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allowing </a:t>
            </a:r>
            <a:r>
              <a:rPr lang="en-US" sz="1800" dirty="0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easy comparison</a:t>
            </a:r>
            <a:r>
              <a:rPr lang="en-US" sz="1800" dirty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. </a:t>
            </a:r>
            <a:endParaRPr lang="en-US" sz="1800" dirty="0" smtClean="0">
              <a:solidFill>
                <a:srgbClr val="7030A0"/>
              </a:solidFill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23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066800"/>
            <a:ext cx="9144000" cy="547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778011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828800"/>
            <a:ext cx="8686800" cy="4876800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ü"/>
            </a:pPr>
            <a:r>
              <a:rPr lang="en-US" sz="2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survey strategy allows you to </a:t>
            </a:r>
            <a:r>
              <a:rPr lang="en-US" sz="2000" dirty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collect quantitative data</a:t>
            </a:r>
            <a:r>
              <a:rPr lang="en-US" sz="2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which you can </a:t>
            </a:r>
            <a:r>
              <a:rPr lang="en-US" sz="2000" dirty="0" smtClean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analyze </a:t>
            </a:r>
            <a:r>
              <a:rPr lang="en-US" sz="2000" dirty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quantitatively</a:t>
            </a:r>
            <a:r>
              <a:rPr lang="en-US" sz="2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using </a:t>
            </a:r>
            <a:r>
              <a:rPr lang="en-US" sz="2000" dirty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descriptive and inferential </a:t>
            </a:r>
            <a:r>
              <a:rPr lang="en-US" sz="2000" dirty="0" smtClean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statistics</a:t>
            </a:r>
            <a:r>
              <a:rPr lang="en-US" sz="2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>
              <a:buFont typeface="Wingdings" panose="05000000000000000000" pitchFamily="2" charset="2"/>
              <a:buChar char="ü"/>
            </a:pPr>
            <a:endParaRPr lang="en-US" sz="2200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sz="2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data collected using a survey strategy can be used to </a:t>
            </a:r>
            <a:r>
              <a:rPr lang="en-US" sz="2000" dirty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suggest </a:t>
            </a:r>
            <a:r>
              <a:rPr lang="en-US" sz="2000" dirty="0" smtClean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possible </a:t>
            </a:r>
            <a:r>
              <a:rPr lang="en-US" sz="2000" dirty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reasons for particular relationships</a:t>
            </a:r>
            <a:r>
              <a:rPr lang="en-US" sz="2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between variables and </a:t>
            </a:r>
            <a:r>
              <a:rPr lang="en-US" sz="2000" dirty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to produce models of </a:t>
            </a:r>
            <a:r>
              <a:rPr lang="en-US" sz="2000" dirty="0" smtClean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these </a:t>
            </a:r>
            <a:r>
              <a:rPr lang="en-US" sz="2000" dirty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relationships</a:t>
            </a:r>
            <a:r>
              <a:rPr lang="en-US" sz="2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buFont typeface="Wingdings" panose="05000000000000000000" pitchFamily="2" charset="2"/>
              <a:buChar char="ü"/>
            </a:pPr>
            <a:endParaRPr lang="en-US" sz="2200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sz="2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Using a survey strategy should </a:t>
            </a:r>
            <a:r>
              <a:rPr lang="en-US" sz="1800" dirty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give you more control over the </a:t>
            </a:r>
            <a:r>
              <a:rPr lang="en-US" sz="1800" dirty="0" smtClean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research </a:t>
            </a:r>
            <a:r>
              <a:rPr lang="en-US" sz="1800" dirty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process</a:t>
            </a:r>
            <a:r>
              <a:rPr lang="en-US" sz="2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and, </a:t>
            </a:r>
            <a:r>
              <a:rPr lang="en-US" sz="1800" u="sng" dirty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when sampling is used</a:t>
            </a:r>
            <a:r>
              <a:rPr lang="en-US" sz="2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it is possible to </a:t>
            </a:r>
            <a:r>
              <a:rPr lang="en-US" sz="1800" dirty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generate findings that are </a:t>
            </a:r>
            <a:r>
              <a:rPr lang="en-US" sz="1800" dirty="0" smtClean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representative </a:t>
            </a:r>
            <a:r>
              <a:rPr lang="en-US" sz="1800" dirty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of the whole population</a:t>
            </a:r>
            <a:r>
              <a:rPr lang="en-US" sz="2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at a </a:t>
            </a:r>
            <a:r>
              <a:rPr lang="en-US" sz="1800" dirty="0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lower cost</a:t>
            </a:r>
            <a:r>
              <a:rPr lang="en-US" sz="1800" dirty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US" sz="2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than </a:t>
            </a:r>
            <a:r>
              <a:rPr lang="en-US" sz="1800" dirty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collecting the data for the </a:t>
            </a:r>
            <a:r>
              <a:rPr lang="en-US" sz="1800" dirty="0" smtClean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whole population</a:t>
            </a:r>
            <a:r>
              <a:rPr lang="en-US" sz="2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22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24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066800"/>
            <a:ext cx="9144000" cy="547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065472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828800"/>
            <a:ext cx="8686800" cy="4876800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ü"/>
            </a:pP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questionnaire 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not the only data collection technique that belongs </a:t>
            </a:r>
            <a:r>
              <a:rPr lang="en-US" sz="2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survey strategy. </a:t>
            </a:r>
            <a:endParaRPr lang="en-US" sz="2000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en-US" sz="1800" dirty="0" smtClean="0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Structured </a:t>
            </a:r>
            <a:r>
              <a:rPr lang="en-US" sz="1800" dirty="0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observation</a:t>
            </a:r>
            <a:r>
              <a:rPr lang="en-US" sz="1800" dirty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, of the type most frequently associated </a:t>
            </a:r>
            <a:r>
              <a:rPr lang="en-US" sz="1800" dirty="0" smtClean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with organization </a:t>
            </a:r>
            <a:r>
              <a:rPr lang="en-US" sz="1800" dirty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and methods (O&amp;M) research, and </a:t>
            </a:r>
            <a:r>
              <a:rPr lang="en-US" sz="1800" dirty="0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structured interviews</a:t>
            </a:r>
            <a:r>
              <a:rPr lang="en-US" sz="1800" dirty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, where </a:t>
            </a:r>
            <a:r>
              <a:rPr lang="en-US" sz="1800" dirty="0" smtClean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standardized </a:t>
            </a:r>
            <a:r>
              <a:rPr lang="en-US" sz="1800" dirty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questions are asked of all interviewees, also often fall into this strategy</a:t>
            </a:r>
            <a:r>
              <a:rPr lang="en-US" sz="1800" dirty="0" smtClean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. </a:t>
            </a:r>
            <a:endParaRPr lang="en-US" sz="1800" dirty="0">
              <a:solidFill>
                <a:srgbClr val="7030A0"/>
              </a:solidFill>
              <a:latin typeface="+mj-lt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25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066800"/>
            <a:ext cx="9144000" cy="547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138846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828800"/>
            <a:ext cx="8686800" cy="4876800"/>
          </a:xfrm>
        </p:spPr>
        <p:txBody>
          <a:bodyPr>
            <a:normAutofit/>
          </a:bodyPr>
          <a:lstStyle/>
          <a:p>
            <a:pPr marL="514350" indent="-514350" algn="just">
              <a:buFont typeface="+mj-lt"/>
              <a:buAutoNum type="romanUcPeriod" startAt="3"/>
            </a:pPr>
            <a:r>
              <a:rPr lang="en-US" sz="2200" dirty="0">
                <a:solidFill>
                  <a:srgbClr val="C00000"/>
                </a:solidFill>
                <a:latin typeface="+mj-lt"/>
              </a:rPr>
              <a:t>Case </a:t>
            </a:r>
            <a:r>
              <a:rPr lang="en-US" sz="2200" dirty="0" smtClean="0">
                <a:solidFill>
                  <a:srgbClr val="C00000"/>
                </a:solidFill>
                <a:latin typeface="+mj-lt"/>
              </a:rPr>
              <a:t>study</a:t>
            </a: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en-US" sz="1800" u="sng" dirty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Robson (2002:178)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defines </a:t>
            </a:r>
            <a:r>
              <a:rPr lang="en-US" sz="2000" dirty="0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case study 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 ‘</a:t>
            </a:r>
            <a:r>
              <a:rPr lang="en-US" sz="1800" dirty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a strategy for doing research which involves </a:t>
            </a:r>
            <a:r>
              <a:rPr lang="en-US" sz="1800" dirty="0" smtClean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an </a:t>
            </a:r>
            <a:r>
              <a:rPr lang="en-US" sz="1800" dirty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empirical investigation of a particular contemporary phenomenon within its </a:t>
            </a:r>
            <a:r>
              <a:rPr lang="en-US" sz="1800" dirty="0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real </a:t>
            </a:r>
            <a:r>
              <a:rPr lang="en-US" sz="1800" dirty="0" smtClean="0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life </a:t>
            </a:r>
            <a:r>
              <a:rPr lang="en-US" sz="1800" dirty="0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context </a:t>
            </a:r>
            <a:r>
              <a:rPr lang="en-US" sz="1800" dirty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using multiple sources of evidence</a:t>
            </a:r>
            <a:r>
              <a:rPr lang="en-US" sz="2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’. </a:t>
            </a:r>
          </a:p>
          <a:p>
            <a:pPr lvl="1" algn="just">
              <a:buFont typeface="Wingdings" panose="05000000000000000000" pitchFamily="2" charset="2"/>
              <a:buChar char="ü"/>
            </a:pPr>
            <a:endParaRPr lang="en-US" sz="20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en-US" sz="1800" u="sng" dirty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Yin (2003)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also highlights </a:t>
            </a:r>
            <a:r>
              <a:rPr lang="en-US" sz="1800" dirty="0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the importance </a:t>
            </a:r>
            <a:r>
              <a:rPr lang="en-US" sz="1800" dirty="0" smtClean="0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of </a:t>
            </a:r>
            <a:r>
              <a:rPr lang="en-US" sz="1800" dirty="0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context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adding that, within a case study, </a:t>
            </a:r>
            <a:r>
              <a:rPr lang="en-US" sz="1800" dirty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the </a:t>
            </a:r>
            <a:r>
              <a:rPr lang="en-US" sz="1800" dirty="0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boundaries</a:t>
            </a:r>
            <a:r>
              <a:rPr lang="en-US" sz="1800" dirty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 between the </a:t>
            </a:r>
            <a:r>
              <a:rPr lang="en-US" sz="1800" dirty="0" smtClean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phenomenon </a:t>
            </a:r>
            <a:r>
              <a:rPr lang="en-US" sz="1800" dirty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being studied and the </a:t>
            </a:r>
            <a:r>
              <a:rPr lang="en-US" sz="1800" dirty="0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context</a:t>
            </a:r>
            <a:r>
              <a:rPr lang="en-US" sz="1800" dirty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 within which it is being studied are not clearly evident</a:t>
            </a:r>
            <a:r>
              <a:rPr lang="en-US" sz="2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22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26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066800"/>
            <a:ext cx="9144000" cy="547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073390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828800"/>
            <a:ext cx="8686800" cy="4876800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ü"/>
            </a:pPr>
            <a:r>
              <a:rPr lang="en-US" sz="2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itchFamily="18" charset="0"/>
              </a:rPr>
              <a:t>Researchers in case studies 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wish </a:t>
            </a:r>
            <a:r>
              <a:rPr lang="en-US" sz="1800" dirty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to gain a </a:t>
            </a:r>
            <a:r>
              <a:rPr lang="en-US" sz="1800" dirty="0" smtClean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rich </a:t>
            </a:r>
            <a:r>
              <a:rPr lang="en-US" sz="1800" dirty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understanding of the context of the research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en-US" sz="1800" dirty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the processes being enacted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1600" u="sng" dirty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Morris </a:t>
            </a:r>
            <a:r>
              <a:rPr lang="en-US" sz="1600" u="sng" dirty="0" smtClean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and </a:t>
            </a:r>
            <a:r>
              <a:rPr lang="en-US" sz="1600" u="sng" dirty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Wood, 1991</a:t>
            </a:r>
            <a:r>
              <a:rPr lang="en-US" sz="2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</a:p>
          <a:p>
            <a:pPr algn="just">
              <a:buFont typeface="Wingdings" panose="05000000000000000000" pitchFamily="2" charset="2"/>
              <a:buChar char="ü"/>
            </a:pPr>
            <a:endParaRPr lang="en-US" sz="20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It 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has considerable ability to generate answers </a:t>
            </a:r>
            <a:r>
              <a:rPr lang="en-US" sz="2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question ‘</a:t>
            </a:r>
            <a:r>
              <a:rPr lang="en-US" sz="2000" dirty="0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why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?’ as well as the ‘</a:t>
            </a:r>
            <a:r>
              <a:rPr lang="en-US" sz="2000" dirty="0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what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?’ and ‘</a:t>
            </a:r>
            <a:r>
              <a:rPr lang="en-US" sz="2000" dirty="0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how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?’ questions, </a:t>
            </a:r>
            <a:r>
              <a:rPr lang="en-US" sz="1800" dirty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although ‘</a:t>
            </a:r>
            <a:r>
              <a:rPr lang="en-US" sz="1800" dirty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what</a:t>
            </a:r>
            <a:r>
              <a:rPr lang="en-US" sz="1800" dirty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?’ </a:t>
            </a:r>
            <a:r>
              <a:rPr lang="en-US" sz="1800" dirty="0" smtClean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and </a:t>
            </a:r>
            <a:r>
              <a:rPr lang="en-US" sz="1800" dirty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how</a:t>
            </a:r>
            <a:r>
              <a:rPr lang="en-US" sz="1800" dirty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?’ questions tend to be more the concern of the </a:t>
            </a:r>
            <a:r>
              <a:rPr lang="en-US" sz="1800" dirty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survey strategy</a:t>
            </a:r>
            <a:r>
              <a:rPr lang="en-US" sz="2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>
              <a:buFont typeface="Wingdings" panose="05000000000000000000" pitchFamily="2" charset="2"/>
              <a:buChar char="ü"/>
            </a:pPr>
            <a:endParaRPr lang="en-US" sz="20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sz="2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For this reason </a:t>
            </a:r>
            <a:r>
              <a:rPr lang="en-US" sz="2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case study strategy is most often used in </a:t>
            </a:r>
            <a:r>
              <a:rPr lang="en-US" sz="1800" dirty="0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explanatory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en-US" sz="1800" dirty="0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exploratory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research</a:t>
            </a:r>
            <a:r>
              <a:rPr lang="en-US" sz="2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>
              <a:buFont typeface="Wingdings" panose="05000000000000000000" pitchFamily="2" charset="2"/>
              <a:buChar char="ü"/>
            </a:pPr>
            <a:endParaRPr lang="en-US" sz="20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sz="2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data 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collection </a:t>
            </a:r>
            <a:r>
              <a:rPr lang="en-US" sz="2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techniques include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interviews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800" dirty="0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observation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800" dirty="0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documentary</a:t>
            </a:r>
            <a:r>
              <a:rPr lang="en-US" sz="1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analysis</a:t>
            </a:r>
            <a:r>
              <a:rPr lang="en-US" sz="1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(</a:t>
            </a:r>
            <a:r>
              <a:rPr lang="en-US" sz="1600" dirty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as if </a:t>
            </a:r>
            <a:r>
              <a:rPr lang="en-US" sz="1600" dirty="0" smtClean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to emphasize </a:t>
            </a:r>
            <a:r>
              <a:rPr lang="en-US" sz="1600" dirty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the dangers of constructing neat boxes in which to </a:t>
            </a:r>
            <a:r>
              <a:rPr lang="en-US" sz="1600" dirty="0" smtClean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categorize </a:t>
            </a:r>
            <a:r>
              <a:rPr lang="en-US" sz="1600" dirty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approaches, </a:t>
            </a:r>
            <a:r>
              <a:rPr lang="en-US" sz="1600" dirty="0" smtClean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strategies </a:t>
            </a:r>
            <a:r>
              <a:rPr lang="en-US" sz="1600" dirty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and techniques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1800" dirty="0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questionnaires</a:t>
            </a:r>
            <a:r>
              <a:rPr lang="en-US" sz="2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20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27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066800"/>
            <a:ext cx="9144000" cy="547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616615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828800"/>
            <a:ext cx="8686800" cy="4876800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ü"/>
            </a:pPr>
            <a:r>
              <a:rPr lang="en-US" sz="2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If 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 are using a case study </a:t>
            </a:r>
            <a:r>
              <a:rPr lang="en-US" sz="2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strategy, 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 are likely to need to </a:t>
            </a:r>
            <a:r>
              <a:rPr lang="en-US" sz="2000" dirty="0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use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en-US" sz="2000" dirty="0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triangulate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multiple sources of data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2000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endParaRPr lang="en-US" sz="2000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sz="2000" b="1" dirty="0" smtClean="0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Triangulation</a:t>
            </a:r>
            <a:r>
              <a:rPr lang="en-US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refers 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the use of different data collection techniques within one study in order to ensure </a:t>
            </a:r>
            <a:r>
              <a:rPr lang="en-US" sz="2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that 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data are telling you what you think they are telling you</a:t>
            </a:r>
            <a:r>
              <a:rPr lang="en-US" sz="2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en-US" sz="1800" dirty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For example, qualitative </a:t>
            </a:r>
            <a:r>
              <a:rPr lang="en-US" sz="1800" dirty="0" smtClean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data </a:t>
            </a:r>
            <a:r>
              <a:rPr lang="en-US" sz="1800" dirty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collected using semi-structured group interviews may be a valuable way of </a:t>
            </a:r>
            <a:r>
              <a:rPr lang="en-US" sz="1800" dirty="0" smtClean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triangulating </a:t>
            </a:r>
            <a:r>
              <a:rPr lang="en-US" sz="1800" dirty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quantitative data collected by other means such as a questionnaire</a:t>
            </a:r>
            <a:r>
              <a:rPr lang="en-US" sz="1800" dirty="0" smtClean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. </a:t>
            </a:r>
            <a:endParaRPr lang="en-US" sz="1800" dirty="0">
              <a:solidFill>
                <a:srgbClr val="7030A0"/>
              </a:solidFill>
              <a:latin typeface="+mj-lt"/>
              <a:cs typeface="Times New Roman" pitchFamily="18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endParaRPr lang="en-US" sz="20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28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066800"/>
            <a:ext cx="9144000" cy="547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732832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828800"/>
            <a:ext cx="8686800" cy="4876800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ü"/>
            </a:pPr>
            <a:r>
              <a:rPr lang="en-US" sz="2000" u="sng" dirty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Yin</a:t>
            </a:r>
            <a:r>
              <a:rPr lang="en-US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000" u="sng" dirty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2003</a:t>
            </a:r>
            <a:r>
              <a:rPr lang="en-US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2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distinguishes between four case study strategies based upon two </a:t>
            </a:r>
            <a:r>
              <a:rPr lang="en-US" sz="2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discrete </a:t>
            </a:r>
            <a:r>
              <a:rPr lang="en-US" sz="2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dimensions</a:t>
            </a:r>
            <a:r>
              <a:rPr lang="en-US" sz="2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marL="850392" lvl="1" indent="-457200" algn="just">
              <a:buFont typeface="+mj-lt"/>
              <a:buAutoNum type="arabicPeriod"/>
            </a:pPr>
            <a:r>
              <a:rPr lang="en-US" sz="2000" dirty="0" smtClean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Single Case </a:t>
            </a:r>
            <a:r>
              <a:rPr lang="en-US" sz="2000" dirty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v. </a:t>
            </a:r>
            <a:r>
              <a:rPr lang="en-US" sz="2000" dirty="0" smtClean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Multiple Case;</a:t>
            </a:r>
          </a:p>
          <a:p>
            <a:pPr marL="850392" lvl="1" indent="-457200" algn="just">
              <a:buFont typeface="+mj-lt"/>
              <a:buAutoNum type="arabicPeriod"/>
            </a:pPr>
            <a:r>
              <a:rPr lang="en-US" sz="2000" dirty="0" smtClean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Holistic Case </a:t>
            </a:r>
            <a:r>
              <a:rPr lang="en-US" sz="2000" dirty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v. </a:t>
            </a:r>
            <a:r>
              <a:rPr lang="en-US" sz="2000" dirty="0" smtClean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Embedded Case;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29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066800"/>
            <a:ext cx="9144000" cy="547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76397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0600" y="1752599"/>
            <a:ext cx="6781800" cy="4046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3380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828800"/>
            <a:ext cx="8686800" cy="4876800"/>
          </a:xfrm>
        </p:spPr>
        <p:txBody>
          <a:bodyPr>
            <a:normAutofit/>
          </a:bodyPr>
          <a:lstStyle/>
          <a:p>
            <a:pPr marL="484632" indent="-457200" algn="just">
              <a:buFont typeface="Wingdings" panose="05000000000000000000" pitchFamily="2" charset="2"/>
              <a:buChar char="ü"/>
            </a:pPr>
            <a:r>
              <a:rPr lang="en-US" sz="2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2200" dirty="0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single case </a:t>
            </a:r>
            <a:r>
              <a:rPr lang="en-US" sz="2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often used where it represents a critical case or, alternatively, an </a:t>
            </a:r>
            <a:r>
              <a:rPr lang="en-US" sz="2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extreme </a:t>
            </a:r>
            <a:r>
              <a:rPr lang="en-US" sz="2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 unique case</a:t>
            </a:r>
            <a:r>
              <a:rPr lang="en-US" sz="2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850392" lvl="1" indent="-457200" algn="just">
              <a:buFont typeface="Wingdings" panose="05000000000000000000" pitchFamily="2" charset="2"/>
              <a:buChar char="ü"/>
            </a:pPr>
            <a:r>
              <a:rPr lang="en-US" sz="1800" dirty="0" smtClean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IT </a:t>
            </a:r>
            <a:r>
              <a:rPr lang="en-US" sz="1800" dirty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may be selected because it is typical or </a:t>
            </a:r>
            <a:r>
              <a:rPr lang="en-US" sz="1800" dirty="0" smtClean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because </a:t>
            </a:r>
            <a:r>
              <a:rPr lang="en-US" sz="1800" dirty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it provides you with an opportunity to observe and </a:t>
            </a:r>
            <a:r>
              <a:rPr lang="en-US" sz="1800" dirty="0" smtClean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analyze </a:t>
            </a:r>
            <a:r>
              <a:rPr lang="en-US" sz="1800" dirty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a phenomenon that few </a:t>
            </a:r>
            <a:r>
              <a:rPr lang="en-US" sz="1800" dirty="0" smtClean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have </a:t>
            </a:r>
            <a:r>
              <a:rPr lang="en-US" sz="1800" dirty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considered </a:t>
            </a:r>
            <a:r>
              <a:rPr lang="en-US" sz="1800" dirty="0" smtClean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before. </a:t>
            </a:r>
          </a:p>
          <a:p>
            <a:pPr marL="850392" lvl="1" indent="-457200" algn="just">
              <a:buFont typeface="Wingdings" panose="05000000000000000000" pitchFamily="2" charset="2"/>
              <a:buChar char="ü"/>
            </a:pPr>
            <a:endParaRPr lang="en-US" sz="20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84632" indent="-457200" algn="just">
              <a:buFont typeface="Wingdings" panose="05000000000000000000" pitchFamily="2" charset="2"/>
              <a:buChar char="ü"/>
            </a:pPr>
            <a:r>
              <a:rPr lang="en-US" sz="2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case study strategy can also incorporate </a:t>
            </a:r>
            <a:r>
              <a:rPr lang="en-US" sz="2200" dirty="0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multiple cases</a:t>
            </a:r>
            <a:r>
              <a:rPr lang="en-US" sz="2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that is, more </a:t>
            </a:r>
            <a:r>
              <a:rPr lang="en-US" sz="2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than </a:t>
            </a:r>
            <a:r>
              <a:rPr lang="en-US" sz="2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one case</a:t>
            </a:r>
            <a:r>
              <a:rPr lang="en-US" sz="2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850392" lvl="1" indent="-457200" algn="just">
              <a:buFont typeface="Wingdings" panose="05000000000000000000" pitchFamily="2" charset="2"/>
              <a:buChar char="ü"/>
            </a:pPr>
            <a:r>
              <a:rPr lang="en-US" sz="1800" dirty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The rationale for using multiple cases focuses upon the need to </a:t>
            </a:r>
            <a:r>
              <a:rPr lang="en-US" sz="1800" dirty="0" smtClean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establish </a:t>
            </a:r>
            <a:r>
              <a:rPr lang="en-US" sz="1800" dirty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whether the findings of the first case occur in other cases and, as a consequence, the </a:t>
            </a:r>
            <a:r>
              <a:rPr lang="en-US" sz="1800" dirty="0" smtClean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need </a:t>
            </a:r>
            <a:r>
              <a:rPr lang="en-US" sz="1800" dirty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to </a:t>
            </a:r>
            <a:r>
              <a:rPr lang="en-US" sz="1800" dirty="0" smtClean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generalize </a:t>
            </a:r>
            <a:r>
              <a:rPr lang="en-US" sz="1800" dirty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from these findings</a:t>
            </a:r>
            <a:r>
              <a:rPr lang="en-US" sz="1800" dirty="0" smtClean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. </a:t>
            </a:r>
            <a:endParaRPr lang="en-US" sz="1800" dirty="0">
              <a:solidFill>
                <a:srgbClr val="7030A0"/>
              </a:solidFill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30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066800"/>
            <a:ext cx="9144000" cy="547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7443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828800"/>
            <a:ext cx="8686800" cy="4876800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ü"/>
            </a:pP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Yin’s second dimension, </a:t>
            </a:r>
            <a:r>
              <a:rPr lang="en-US" sz="1800" dirty="0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holistic</a:t>
            </a:r>
            <a:r>
              <a:rPr lang="en-US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v. </a:t>
            </a:r>
            <a:r>
              <a:rPr lang="en-US" sz="1800" dirty="0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embedded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refers to </a:t>
            </a:r>
            <a:r>
              <a:rPr lang="en-US" sz="1800" dirty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the unit of analysis</a:t>
            </a:r>
            <a:r>
              <a:rPr lang="en-US" sz="2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buFont typeface="Wingdings" panose="05000000000000000000" pitchFamily="2" charset="2"/>
              <a:buChar char="ü"/>
            </a:pPr>
            <a:endParaRPr lang="en-US" sz="24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sz="2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If your research is concerned only </a:t>
            </a:r>
            <a:r>
              <a:rPr lang="en-US" sz="2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 </a:t>
            </a:r>
            <a:r>
              <a:rPr lang="en-US" sz="2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organization </a:t>
            </a:r>
            <a:r>
              <a:rPr lang="en-US" sz="2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 a whole then you are treating the </a:t>
            </a:r>
            <a:r>
              <a:rPr lang="en-US" sz="2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organization </a:t>
            </a:r>
            <a:r>
              <a:rPr lang="en-US" sz="2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 a </a:t>
            </a:r>
            <a:r>
              <a:rPr lang="en-US" sz="2000" dirty="0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holistic case study</a:t>
            </a:r>
            <a:r>
              <a:rPr lang="en-US" sz="2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buFont typeface="Wingdings" panose="05000000000000000000" pitchFamily="2" charset="2"/>
              <a:buChar char="ü"/>
            </a:pPr>
            <a:endParaRPr lang="en-US" sz="22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sz="2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If </a:t>
            </a:r>
            <a:r>
              <a:rPr lang="en-US" sz="2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 wish to </a:t>
            </a:r>
            <a:r>
              <a:rPr lang="en-US" sz="2000" dirty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examine </a:t>
            </a:r>
            <a:r>
              <a:rPr lang="en-US" sz="2000" dirty="0" smtClean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a </a:t>
            </a:r>
            <a:r>
              <a:rPr lang="en-US" sz="2000" dirty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number of logical sub-units within </a:t>
            </a:r>
            <a:r>
              <a:rPr lang="en-US" sz="2000" dirty="0" smtClean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the organization</a:t>
            </a:r>
            <a:r>
              <a:rPr lang="en-US" sz="2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perhaps departments or work groups, then your case will inevitably </a:t>
            </a:r>
            <a:r>
              <a:rPr lang="en-US" sz="2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involve </a:t>
            </a:r>
            <a:r>
              <a:rPr lang="en-US" sz="2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more than one unit of analysis. </a:t>
            </a:r>
            <a:endParaRPr lang="en-US" sz="2200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en-US" sz="1800" dirty="0" smtClean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Whatever </a:t>
            </a:r>
            <a:r>
              <a:rPr lang="en-US" sz="1800" dirty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way you select these units, this would be </a:t>
            </a:r>
            <a:r>
              <a:rPr lang="en-US" sz="1800" dirty="0" smtClean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called </a:t>
            </a:r>
            <a:r>
              <a:rPr lang="en-US" sz="1800" dirty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an </a:t>
            </a:r>
            <a:r>
              <a:rPr lang="en-US" sz="1800" dirty="0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embedded case </a:t>
            </a:r>
            <a:r>
              <a:rPr lang="en-US" sz="1800" dirty="0" smtClean="0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study</a:t>
            </a:r>
            <a:r>
              <a:rPr lang="en-US" sz="1800" dirty="0" smtClean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. </a:t>
            </a:r>
            <a:endParaRPr lang="en-US" sz="1800" dirty="0">
              <a:solidFill>
                <a:srgbClr val="7030A0"/>
              </a:solidFill>
              <a:latin typeface="+mj-lt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31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066800"/>
            <a:ext cx="9144000" cy="547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1374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828800"/>
            <a:ext cx="8686800" cy="4876800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ü"/>
            </a:pPr>
            <a:r>
              <a:rPr lang="en-US" sz="2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case study strategy can be a very worthwhile way </a:t>
            </a:r>
            <a:r>
              <a:rPr lang="en-US" sz="2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lang="en-US" sz="1800" dirty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exploring existing theory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2000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endParaRPr lang="en-US" sz="20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sz="2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well-constructed case study strategy can </a:t>
            </a:r>
            <a:r>
              <a:rPr lang="en-US" sz="2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enable 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 </a:t>
            </a:r>
            <a:r>
              <a:rPr lang="en-US" sz="1800" dirty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to challenge an existing theory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also </a:t>
            </a:r>
            <a:r>
              <a:rPr lang="en-US" sz="1800" dirty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provide a source of new research questions</a:t>
            </a:r>
            <a:r>
              <a:rPr lang="en-US" sz="2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20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32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066800"/>
            <a:ext cx="9144000" cy="547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2722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828800"/>
            <a:ext cx="8686800" cy="4876800"/>
          </a:xfrm>
        </p:spPr>
        <p:txBody>
          <a:bodyPr>
            <a:normAutofit/>
          </a:bodyPr>
          <a:lstStyle/>
          <a:p>
            <a:pPr marL="514350" indent="-514350" algn="just">
              <a:buFont typeface="+mj-lt"/>
              <a:buAutoNum type="romanUcPeriod" startAt="4"/>
            </a:pPr>
            <a:r>
              <a:rPr lang="en-US" sz="2200" dirty="0">
                <a:solidFill>
                  <a:srgbClr val="C00000"/>
                </a:solidFill>
                <a:latin typeface="+mj-lt"/>
              </a:rPr>
              <a:t>Action </a:t>
            </a:r>
            <a:r>
              <a:rPr lang="en-US" sz="2200" dirty="0" smtClean="0">
                <a:solidFill>
                  <a:srgbClr val="C00000"/>
                </a:solidFill>
                <a:latin typeface="+mj-lt"/>
              </a:rPr>
              <a:t>research</a:t>
            </a: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en-US" sz="2000" dirty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Lewin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first used the term ‘</a:t>
            </a:r>
            <a:r>
              <a:rPr lang="en-US" sz="2000" dirty="0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action research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’ in </a:t>
            </a:r>
            <a:r>
              <a:rPr lang="en-US" sz="2000" dirty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1946</a:t>
            </a:r>
            <a:r>
              <a:rPr lang="en-US" sz="2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lvl="1" algn="just">
              <a:buFont typeface="Wingdings" panose="05000000000000000000" pitchFamily="2" charset="2"/>
              <a:buChar char="ü"/>
            </a:pPr>
            <a:endParaRPr lang="en-US" sz="2000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sz="2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There </a:t>
            </a:r>
            <a:r>
              <a:rPr lang="en-US" sz="2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are four common </a:t>
            </a:r>
            <a:r>
              <a:rPr lang="en-US" sz="2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themes </a:t>
            </a:r>
            <a:r>
              <a:rPr lang="en-US" sz="2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within the </a:t>
            </a:r>
            <a:r>
              <a:rPr lang="en-US" sz="2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literature about it: </a:t>
            </a:r>
          </a:p>
          <a:p>
            <a:pPr marL="850392" lvl="1" indent="-457200" algn="just">
              <a:buFont typeface="+mj-lt"/>
              <a:buAutoNum type="arabicPeriod"/>
            </a:pPr>
            <a:r>
              <a:rPr lang="en-US" sz="2000" dirty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The </a:t>
            </a:r>
            <a:r>
              <a:rPr lang="en-US" sz="2000" dirty="0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first</a:t>
            </a:r>
            <a:r>
              <a:rPr lang="en-US" sz="2000" dirty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 focuses upon and </a:t>
            </a:r>
            <a:r>
              <a:rPr lang="en-US" sz="2000" dirty="0" smtClean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emphasizes </a:t>
            </a:r>
            <a:r>
              <a:rPr lang="en-US" sz="2000" dirty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the purpose of the research</a:t>
            </a:r>
            <a:r>
              <a:rPr lang="en-US" sz="2000" dirty="0" smtClean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: </a:t>
            </a:r>
          </a:p>
          <a:p>
            <a:pPr lvl="2" algn="just">
              <a:buFont typeface="Wingdings" panose="05000000000000000000" pitchFamily="2" charset="2"/>
              <a:buChar char="ü"/>
            </a:pPr>
            <a:r>
              <a:rPr lang="en-US" sz="1800" dirty="0" smtClean="0">
                <a:solidFill>
                  <a:srgbClr val="7030A0"/>
                </a:solidFill>
                <a:latin typeface="+mj-lt"/>
              </a:rPr>
              <a:t>Research </a:t>
            </a:r>
            <a:r>
              <a:rPr lang="en-US" sz="1800" dirty="0">
                <a:solidFill>
                  <a:srgbClr val="7030A0"/>
                </a:solidFill>
                <a:latin typeface="+mj-lt"/>
              </a:rPr>
              <a:t>in action rather than research about action (</a:t>
            </a:r>
            <a:r>
              <a:rPr lang="en-US" sz="1600" u="sng" dirty="0">
                <a:solidFill>
                  <a:srgbClr val="002060"/>
                </a:solidFill>
                <a:latin typeface="+mj-lt"/>
              </a:rPr>
              <a:t>Coghlan and Brannick, 2005</a:t>
            </a:r>
            <a:r>
              <a:rPr lang="en-US" sz="1800" dirty="0" smtClean="0">
                <a:solidFill>
                  <a:srgbClr val="7030A0"/>
                </a:solidFill>
                <a:latin typeface="+mj-lt"/>
              </a:rPr>
              <a:t>). </a:t>
            </a:r>
          </a:p>
          <a:p>
            <a:pPr lvl="2" algn="just">
              <a:buFont typeface="Wingdings" panose="05000000000000000000" pitchFamily="2" charset="2"/>
              <a:buChar char="ü"/>
            </a:pPr>
            <a:r>
              <a:rPr lang="en-US" sz="1800" dirty="0" smtClean="0">
                <a:solidFill>
                  <a:srgbClr val="7030A0"/>
                </a:solidFill>
                <a:latin typeface="+mj-lt"/>
              </a:rPr>
              <a:t>The </a:t>
            </a:r>
            <a:r>
              <a:rPr lang="en-US" sz="1800" dirty="0">
                <a:solidFill>
                  <a:srgbClr val="7030A0"/>
                </a:solidFill>
                <a:latin typeface="+mj-lt"/>
              </a:rPr>
              <a:t>research is concerned with the resolution of </a:t>
            </a:r>
            <a:r>
              <a:rPr lang="en-US" sz="1800" dirty="0" smtClean="0">
                <a:solidFill>
                  <a:srgbClr val="7030A0"/>
                </a:solidFill>
                <a:latin typeface="+mj-lt"/>
              </a:rPr>
              <a:t>organizational issues </a:t>
            </a:r>
            <a:r>
              <a:rPr lang="en-US" sz="1800" dirty="0">
                <a:solidFill>
                  <a:srgbClr val="7030A0"/>
                </a:solidFill>
                <a:latin typeface="+mj-lt"/>
              </a:rPr>
              <a:t>such as the implications of change together with those who experience the </a:t>
            </a:r>
            <a:r>
              <a:rPr lang="en-US" sz="1800" dirty="0" smtClean="0">
                <a:solidFill>
                  <a:srgbClr val="7030A0"/>
                </a:solidFill>
                <a:latin typeface="+mj-lt"/>
              </a:rPr>
              <a:t>issues </a:t>
            </a:r>
            <a:r>
              <a:rPr lang="en-US" sz="1800" dirty="0">
                <a:solidFill>
                  <a:srgbClr val="7030A0"/>
                </a:solidFill>
                <a:latin typeface="+mj-lt"/>
              </a:rPr>
              <a:t>directly</a:t>
            </a:r>
            <a:r>
              <a:rPr lang="en-US" sz="1800" dirty="0" smtClean="0">
                <a:solidFill>
                  <a:srgbClr val="7030A0"/>
                </a:solidFill>
                <a:latin typeface="+mj-lt"/>
              </a:rPr>
              <a:t>. </a:t>
            </a:r>
            <a:endParaRPr lang="en-US" sz="2000" dirty="0">
              <a:solidFill>
                <a:srgbClr val="7030A0"/>
              </a:solidFill>
              <a:latin typeface="+mj-lt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33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066800"/>
            <a:ext cx="9144000" cy="547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4099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828800"/>
            <a:ext cx="8686800" cy="4876800"/>
          </a:xfrm>
        </p:spPr>
        <p:txBody>
          <a:bodyPr>
            <a:normAutofit/>
          </a:bodyPr>
          <a:lstStyle/>
          <a:p>
            <a:pPr marL="850392" lvl="1" indent="-457200" algn="just">
              <a:buFont typeface="+mj-lt"/>
              <a:buAutoNum type="arabicPeriod" startAt="2"/>
            </a:pPr>
            <a:r>
              <a:rPr lang="en-US" sz="2000" dirty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The </a:t>
            </a:r>
            <a:r>
              <a:rPr lang="en-US" sz="2000" dirty="0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second</a:t>
            </a:r>
            <a:r>
              <a:rPr lang="en-US" sz="2000" dirty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 relates to the involvement of practitioners in the </a:t>
            </a:r>
            <a:r>
              <a:rPr lang="en-US" sz="2000" dirty="0" smtClean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research </a:t>
            </a:r>
          </a:p>
          <a:p>
            <a:pPr lvl="2" algn="just">
              <a:buFont typeface="Wingdings" panose="05000000000000000000" pitchFamily="2" charset="2"/>
              <a:buChar char="ü"/>
            </a:pPr>
            <a:r>
              <a:rPr lang="en-US" sz="1800" dirty="0" smtClean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A </a:t>
            </a:r>
            <a:r>
              <a:rPr lang="en-US" sz="1800" dirty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collaborative democratic partnership between practitioners and </a:t>
            </a:r>
            <a:r>
              <a:rPr lang="en-US" sz="1800" dirty="0" smtClean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researchers, </a:t>
            </a:r>
            <a:r>
              <a:rPr lang="en-US" sz="1800" dirty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be they academics, other practitioners or internal or external consultants</a:t>
            </a:r>
            <a:r>
              <a:rPr lang="en-US" sz="1800" dirty="0" smtClean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. </a:t>
            </a:r>
          </a:p>
          <a:p>
            <a:pPr lvl="2" algn="just">
              <a:buFont typeface="Wingdings" panose="05000000000000000000" pitchFamily="2" charset="2"/>
              <a:buChar char="ü"/>
            </a:pPr>
            <a:endParaRPr lang="en-US" sz="18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sz="2000" dirty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Huxham</a:t>
            </a:r>
            <a:r>
              <a:rPr lang="en-US" sz="2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000" dirty="0" smtClean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1996</a:t>
            </a:r>
            <a:r>
              <a:rPr lang="en-US" sz="2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2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argue that the findings of action research result from ‘</a:t>
            </a:r>
            <a:r>
              <a:rPr lang="en-US" sz="1800" dirty="0" smtClean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involvement </a:t>
            </a:r>
            <a:r>
              <a:rPr lang="en-US" sz="1800" dirty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with members of an organization over a matter which is of genuine concern to them</a:t>
            </a:r>
            <a:r>
              <a:rPr lang="en-US" sz="2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’.  </a:t>
            </a: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en-US" sz="1800" dirty="0" smtClean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The </a:t>
            </a:r>
            <a:r>
              <a:rPr lang="en-US" sz="1800" dirty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researcher is part of the </a:t>
            </a:r>
            <a:r>
              <a:rPr lang="en-US" sz="1800" dirty="0" smtClean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organization </a:t>
            </a:r>
            <a:r>
              <a:rPr lang="en-US" sz="1800" dirty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within which the research and </a:t>
            </a:r>
            <a:r>
              <a:rPr lang="en-US" sz="1800" dirty="0" smtClean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the </a:t>
            </a:r>
            <a:r>
              <a:rPr lang="en-US" sz="1800" dirty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change process are taking place (</a:t>
            </a:r>
            <a:r>
              <a:rPr lang="en-US" sz="1600" u="sng" dirty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Coghlan and Brannick, 2005</a:t>
            </a:r>
            <a:r>
              <a:rPr lang="en-US" sz="1800" dirty="0" smtClean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) </a:t>
            </a:r>
          </a:p>
          <a:p>
            <a:pPr lvl="2" algn="just">
              <a:buFont typeface="Wingdings" panose="05000000000000000000" pitchFamily="2" charset="2"/>
              <a:buChar char="ü"/>
            </a:pPr>
            <a:endParaRPr lang="en-US" sz="17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34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066800"/>
            <a:ext cx="9144000" cy="547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6487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828800"/>
            <a:ext cx="8686800" cy="4876800"/>
          </a:xfrm>
        </p:spPr>
        <p:txBody>
          <a:bodyPr>
            <a:normAutofit/>
          </a:bodyPr>
          <a:lstStyle/>
          <a:p>
            <a:pPr lvl="1" algn="just">
              <a:buFont typeface="Wingdings" panose="05000000000000000000" pitchFamily="2" charset="2"/>
              <a:buChar char="ü"/>
            </a:pPr>
            <a:r>
              <a:rPr lang="en-US" sz="2000" dirty="0">
                <a:solidFill>
                  <a:srgbClr val="002060"/>
                </a:solidFill>
                <a:latin typeface="+mj-lt"/>
              </a:rPr>
              <a:t>The </a:t>
            </a:r>
            <a:r>
              <a:rPr lang="en-US" sz="2000" dirty="0">
                <a:solidFill>
                  <a:srgbClr val="FF0000"/>
                </a:solidFill>
                <a:latin typeface="+mj-lt"/>
              </a:rPr>
              <a:t>third</a:t>
            </a:r>
            <a:r>
              <a:rPr lang="en-US" sz="2000" dirty="0">
                <a:solidFill>
                  <a:srgbClr val="002060"/>
                </a:solidFill>
                <a:latin typeface="+mj-lt"/>
              </a:rPr>
              <a:t> theme </a:t>
            </a:r>
            <a:r>
              <a:rPr lang="en-US" sz="2000" dirty="0" smtClean="0">
                <a:solidFill>
                  <a:srgbClr val="002060"/>
                </a:solidFill>
                <a:latin typeface="+mj-lt"/>
              </a:rPr>
              <a:t>emphasizes </a:t>
            </a:r>
            <a:r>
              <a:rPr lang="en-US" sz="2000" dirty="0">
                <a:solidFill>
                  <a:srgbClr val="002060"/>
                </a:solidFill>
                <a:latin typeface="+mj-lt"/>
              </a:rPr>
              <a:t>the iterative nature of the process of diagnosing, </a:t>
            </a:r>
            <a:r>
              <a:rPr lang="en-US" sz="2000" dirty="0" smtClean="0">
                <a:solidFill>
                  <a:srgbClr val="002060"/>
                </a:solidFill>
                <a:latin typeface="+mj-lt"/>
              </a:rPr>
              <a:t>planning, </a:t>
            </a:r>
            <a:r>
              <a:rPr lang="en-US" sz="2000" dirty="0">
                <a:solidFill>
                  <a:srgbClr val="002060"/>
                </a:solidFill>
                <a:latin typeface="+mj-lt"/>
              </a:rPr>
              <a:t>taking action and </a:t>
            </a:r>
            <a:r>
              <a:rPr lang="en-US" sz="2000" dirty="0" smtClean="0">
                <a:solidFill>
                  <a:srgbClr val="002060"/>
                </a:solidFill>
                <a:latin typeface="+mj-lt"/>
              </a:rPr>
              <a:t>evaluating. </a:t>
            </a:r>
          </a:p>
          <a:p>
            <a:pPr lvl="2" algn="just">
              <a:buFont typeface="Wingdings" panose="05000000000000000000" pitchFamily="2" charset="2"/>
              <a:buChar char="ü"/>
            </a:pPr>
            <a:r>
              <a:rPr lang="en-US" sz="1800" dirty="0">
                <a:solidFill>
                  <a:srgbClr val="7030A0"/>
                </a:solidFill>
                <a:latin typeface="+mj-lt"/>
              </a:rPr>
              <a:t>The action research spiral </a:t>
            </a:r>
            <a:r>
              <a:rPr lang="en-US" sz="1800" dirty="0" smtClean="0">
                <a:solidFill>
                  <a:srgbClr val="7030A0"/>
                </a:solidFill>
                <a:latin typeface="+mj-lt"/>
              </a:rPr>
              <a:t>commences </a:t>
            </a:r>
            <a:r>
              <a:rPr lang="en-US" sz="1800" dirty="0">
                <a:solidFill>
                  <a:srgbClr val="7030A0"/>
                </a:solidFill>
                <a:latin typeface="+mj-lt"/>
              </a:rPr>
              <a:t>within a specific context and with a clear purpose. </a:t>
            </a:r>
            <a:endParaRPr lang="en-US" sz="1800" dirty="0" smtClean="0">
              <a:solidFill>
                <a:srgbClr val="7030A0"/>
              </a:solidFill>
              <a:latin typeface="+mj-lt"/>
            </a:endParaRPr>
          </a:p>
          <a:p>
            <a:pPr lvl="2" algn="just">
              <a:buFont typeface="Wingdings" panose="05000000000000000000" pitchFamily="2" charset="2"/>
              <a:buChar char="ü"/>
            </a:pPr>
            <a:r>
              <a:rPr lang="en-US" sz="1800" dirty="0" smtClean="0">
                <a:solidFill>
                  <a:srgbClr val="7030A0"/>
                </a:solidFill>
                <a:latin typeface="+mj-lt"/>
              </a:rPr>
              <a:t>This </a:t>
            </a:r>
            <a:r>
              <a:rPr lang="en-US" sz="1800" dirty="0">
                <a:solidFill>
                  <a:srgbClr val="7030A0"/>
                </a:solidFill>
                <a:latin typeface="+mj-lt"/>
              </a:rPr>
              <a:t>is likely to be expressed as </a:t>
            </a:r>
            <a:r>
              <a:rPr lang="en-US" sz="1800" dirty="0" smtClean="0">
                <a:solidFill>
                  <a:srgbClr val="7030A0"/>
                </a:solidFill>
                <a:latin typeface="+mj-lt"/>
              </a:rPr>
              <a:t>an </a:t>
            </a:r>
            <a:r>
              <a:rPr lang="en-US" sz="1800" dirty="0">
                <a:solidFill>
                  <a:srgbClr val="7030A0"/>
                </a:solidFill>
                <a:latin typeface="+mj-lt"/>
              </a:rPr>
              <a:t>objective (</a:t>
            </a:r>
            <a:r>
              <a:rPr lang="en-US" sz="1600" u="sng" dirty="0">
                <a:solidFill>
                  <a:srgbClr val="002060"/>
                </a:solidFill>
                <a:latin typeface="+mj-lt"/>
              </a:rPr>
              <a:t>Robson, 2002</a:t>
            </a:r>
            <a:r>
              <a:rPr lang="en-US" sz="1800" dirty="0" smtClean="0">
                <a:solidFill>
                  <a:srgbClr val="7030A0"/>
                </a:solidFill>
                <a:latin typeface="+mj-lt"/>
              </a:rPr>
              <a:t>). </a:t>
            </a:r>
          </a:p>
          <a:p>
            <a:pPr lvl="2" algn="just">
              <a:buFont typeface="Wingdings" panose="05000000000000000000" pitchFamily="2" charset="2"/>
              <a:buChar char="ü"/>
            </a:pPr>
            <a:r>
              <a:rPr lang="en-US" sz="1800" dirty="0">
                <a:solidFill>
                  <a:srgbClr val="7030A0"/>
                </a:solidFill>
                <a:latin typeface="+mj-lt"/>
              </a:rPr>
              <a:t>Diagnosis, sometimes referred to as fact finding and analysis</a:t>
            </a:r>
            <a:r>
              <a:rPr lang="en-US" sz="1800" dirty="0" smtClean="0">
                <a:solidFill>
                  <a:srgbClr val="7030A0"/>
                </a:solidFill>
                <a:latin typeface="+mj-lt"/>
              </a:rPr>
              <a:t>, </a:t>
            </a:r>
            <a:r>
              <a:rPr lang="en-US" sz="1800" dirty="0">
                <a:solidFill>
                  <a:srgbClr val="7030A0"/>
                </a:solidFill>
                <a:latin typeface="+mj-lt"/>
              </a:rPr>
              <a:t>is undertaken to enable action planning and a decision about the actions to be taken</a:t>
            </a:r>
            <a:r>
              <a:rPr lang="en-US" sz="1800" dirty="0" smtClean="0">
                <a:solidFill>
                  <a:srgbClr val="7030A0"/>
                </a:solidFill>
                <a:latin typeface="+mj-lt"/>
              </a:rPr>
              <a:t>. </a:t>
            </a:r>
          </a:p>
          <a:p>
            <a:pPr lvl="2" algn="just">
              <a:buFont typeface="Wingdings" panose="05000000000000000000" pitchFamily="2" charset="2"/>
              <a:buChar char="ü"/>
            </a:pPr>
            <a:r>
              <a:rPr lang="en-US" sz="1800" dirty="0">
                <a:solidFill>
                  <a:srgbClr val="7030A0"/>
                </a:solidFill>
                <a:latin typeface="+mj-lt"/>
              </a:rPr>
              <a:t>These are then taken and the actions evaluated (</a:t>
            </a:r>
            <a:r>
              <a:rPr lang="en-US" sz="1600" u="sng" dirty="0">
                <a:solidFill>
                  <a:srgbClr val="002060"/>
                </a:solidFill>
                <a:latin typeface="+mj-lt"/>
              </a:rPr>
              <a:t>cycle 1</a:t>
            </a:r>
            <a:r>
              <a:rPr lang="en-US" sz="1800" dirty="0" smtClean="0">
                <a:solidFill>
                  <a:srgbClr val="7030A0"/>
                </a:solidFill>
                <a:latin typeface="+mj-lt"/>
              </a:rPr>
              <a:t>). </a:t>
            </a:r>
          </a:p>
          <a:p>
            <a:pPr lvl="2" algn="just">
              <a:buFont typeface="Wingdings" panose="05000000000000000000" pitchFamily="2" charset="2"/>
              <a:buChar char="ü"/>
            </a:pPr>
            <a:r>
              <a:rPr lang="en-US" sz="1800" dirty="0">
                <a:solidFill>
                  <a:srgbClr val="7030A0"/>
                </a:solidFill>
                <a:latin typeface="+mj-lt"/>
              </a:rPr>
              <a:t>Subsequent cycles </a:t>
            </a:r>
            <a:r>
              <a:rPr lang="en-US" sz="1800" dirty="0" smtClean="0">
                <a:solidFill>
                  <a:srgbClr val="7030A0"/>
                </a:solidFill>
                <a:latin typeface="+mj-lt"/>
              </a:rPr>
              <a:t>involve </a:t>
            </a:r>
            <a:r>
              <a:rPr lang="en-US" sz="1800" dirty="0">
                <a:solidFill>
                  <a:srgbClr val="7030A0"/>
                </a:solidFill>
                <a:latin typeface="+mj-lt"/>
              </a:rPr>
              <a:t>further diagnosis, taking into account previous evaluations, planning further actions</a:t>
            </a:r>
            <a:r>
              <a:rPr lang="en-US" sz="1800" dirty="0" smtClean="0">
                <a:solidFill>
                  <a:srgbClr val="7030A0"/>
                </a:solidFill>
                <a:latin typeface="+mj-lt"/>
              </a:rPr>
              <a:t>, </a:t>
            </a:r>
            <a:r>
              <a:rPr lang="en-US" sz="1800" dirty="0">
                <a:solidFill>
                  <a:srgbClr val="7030A0"/>
                </a:solidFill>
                <a:latin typeface="+mj-lt"/>
              </a:rPr>
              <a:t>taking these actions and evaluating</a:t>
            </a:r>
            <a:r>
              <a:rPr lang="en-US" sz="1800" dirty="0" smtClean="0">
                <a:solidFill>
                  <a:srgbClr val="7030A0"/>
                </a:solidFill>
                <a:latin typeface="+mj-lt"/>
              </a:rPr>
              <a:t>. </a:t>
            </a:r>
          </a:p>
          <a:p>
            <a:pPr lvl="2" algn="just">
              <a:buFont typeface="Wingdings" panose="05000000000000000000" pitchFamily="2" charset="2"/>
              <a:buChar char="ü"/>
            </a:pPr>
            <a:endParaRPr lang="en-US" sz="17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algn="just">
              <a:buFont typeface="Wingdings" panose="05000000000000000000" pitchFamily="2" charset="2"/>
              <a:buChar char="ü"/>
            </a:pPr>
            <a:endParaRPr lang="en-US" sz="20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35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066800"/>
            <a:ext cx="9144000" cy="547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398667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36</a:t>
            </a:fld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1100" y="1740375"/>
            <a:ext cx="6705600" cy="49811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066800"/>
            <a:ext cx="9144000" cy="547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727311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828800"/>
            <a:ext cx="8686800" cy="4876800"/>
          </a:xfrm>
        </p:spPr>
        <p:txBody>
          <a:bodyPr>
            <a:normAutofit/>
          </a:bodyPr>
          <a:lstStyle/>
          <a:p>
            <a:pPr lvl="1" algn="just">
              <a:buFont typeface="Wingdings" panose="05000000000000000000" pitchFamily="2" charset="2"/>
              <a:buChar char="ü"/>
            </a:pPr>
            <a:r>
              <a:rPr lang="en-US" sz="2000" dirty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The </a:t>
            </a:r>
            <a:r>
              <a:rPr lang="en-US" sz="2000" dirty="0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final</a:t>
            </a:r>
            <a:r>
              <a:rPr lang="en-US" sz="2000" dirty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 theme suggests that action research </a:t>
            </a:r>
            <a:r>
              <a:rPr lang="en-US" sz="2000" dirty="0" smtClean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should </a:t>
            </a:r>
            <a:r>
              <a:rPr lang="en-US" sz="2000" dirty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have implications beyond the immediate </a:t>
            </a:r>
            <a:r>
              <a:rPr lang="en-US" sz="2000" dirty="0" smtClean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project. </a:t>
            </a:r>
          </a:p>
          <a:p>
            <a:pPr lvl="2" algn="just">
              <a:buFont typeface="Wingdings" panose="05000000000000000000" pitchFamily="2" charset="2"/>
              <a:buChar char="ü"/>
            </a:pPr>
            <a:r>
              <a:rPr lang="en-US" sz="1800" dirty="0" smtClean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It </a:t>
            </a:r>
            <a:r>
              <a:rPr lang="en-US" sz="1800" dirty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must be clear </a:t>
            </a:r>
            <a:r>
              <a:rPr lang="en-US" sz="1800" dirty="0" smtClean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that </a:t>
            </a:r>
            <a:r>
              <a:rPr lang="en-US" sz="1800" dirty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the results could inform other contexts</a:t>
            </a:r>
            <a:r>
              <a:rPr lang="en-US" sz="1800" dirty="0" smtClean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.</a:t>
            </a:r>
          </a:p>
          <a:p>
            <a:pPr lvl="2" algn="just">
              <a:buFont typeface="Wingdings" panose="05000000000000000000" pitchFamily="2" charset="2"/>
              <a:buChar char="ü"/>
            </a:pPr>
            <a:endParaRPr lang="en-US" sz="18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algn="just">
              <a:buFont typeface="Wingdings" panose="05000000000000000000" pitchFamily="2" charset="2"/>
              <a:buChar char="ü"/>
            </a:pPr>
            <a:endParaRPr lang="en-US" sz="20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sz="2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academics undertaking action research, </a:t>
            </a:r>
            <a:r>
              <a:rPr lang="en-US" sz="2000" u="sng" dirty="0" smtClean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Eden</a:t>
            </a:r>
            <a:r>
              <a:rPr lang="en-US" sz="2000" u="sng" dirty="0" smtClean="0">
                <a:solidFill>
                  <a:srgbClr val="0070C0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US" sz="2000" u="sng" dirty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and Huxham</a:t>
            </a:r>
            <a:r>
              <a:rPr lang="en-US" sz="2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000" u="sng" dirty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1996</a:t>
            </a:r>
            <a:r>
              <a:rPr lang="en-US" sz="2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link this to </a:t>
            </a:r>
            <a:r>
              <a:rPr lang="en-US" sz="2000" dirty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an explicit concern for the development of theory</a:t>
            </a:r>
            <a:r>
              <a:rPr lang="en-US" sz="2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en-US" sz="2000" dirty="0" smtClean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They emphasize that </a:t>
            </a:r>
            <a:r>
              <a:rPr lang="en-US" sz="2000" dirty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this is more likely to focus on the </a:t>
            </a:r>
            <a:r>
              <a:rPr lang="en-US" sz="2000" dirty="0" smtClean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subsequent </a:t>
            </a:r>
            <a:r>
              <a:rPr lang="en-US" sz="2000" dirty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transfer of knowledge gained from one specific context to another</a:t>
            </a:r>
            <a:r>
              <a:rPr lang="en-US" sz="2000" dirty="0" smtClean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. </a:t>
            </a:r>
          </a:p>
          <a:p>
            <a:pPr lvl="1" algn="just">
              <a:buFont typeface="Wingdings" panose="05000000000000000000" pitchFamily="2" charset="2"/>
              <a:buChar char="ü"/>
            </a:pPr>
            <a:endParaRPr lang="en-US" sz="20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37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066800"/>
            <a:ext cx="9144000" cy="547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375372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828800"/>
            <a:ext cx="8686800" cy="4876800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ü"/>
            </a:pPr>
            <a:r>
              <a:rPr lang="en-US" sz="2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Action 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research differs from other research strategies </a:t>
            </a:r>
            <a:r>
              <a:rPr lang="en-US" sz="1800" dirty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because of its explicit focus on action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particular </a:t>
            </a:r>
            <a:r>
              <a:rPr lang="en-US" sz="1800" dirty="0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promoting change within the </a:t>
            </a:r>
            <a:r>
              <a:rPr lang="en-US" sz="1800" dirty="0" smtClean="0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organization</a:t>
            </a:r>
            <a:r>
              <a:rPr lang="en-US" sz="2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en-US" sz="1800" dirty="0" smtClean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It </a:t>
            </a:r>
            <a:r>
              <a:rPr lang="en-US" sz="1800" dirty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is therefore particularly </a:t>
            </a:r>
            <a:r>
              <a:rPr lang="en-US" sz="1800" dirty="0" smtClean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useful </a:t>
            </a:r>
            <a:r>
              <a:rPr lang="en-US" sz="1800" dirty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for ‘</a:t>
            </a:r>
            <a:r>
              <a:rPr lang="en-US" sz="1800" dirty="0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how</a:t>
            </a:r>
            <a:r>
              <a:rPr lang="en-US" sz="1800" dirty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’ questions</a:t>
            </a:r>
            <a:r>
              <a:rPr lang="en-US" sz="1800" dirty="0" smtClean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.</a:t>
            </a:r>
          </a:p>
          <a:p>
            <a:pPr lvl="1" algn="just">
              <a:buFont typeface="Wingdings" panose="05000000000000000000" pitchFamily="2" charset="2"/>
              <a:buChar char="ü"/>
            </a:pPr>
            <a:endParaRPr lang="en-US" sz="18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sz="2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person undertaking the research is involved in </a:t>
            </a:r>
            <a:r>
              <a:rPr lang="en-US" sz="2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this 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action for change and subsequently application of the knowledge gained elsewhere</a:t>
            </a:r>
            <a:r>
              <a:rPr lang="en-US" sz="2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>
              <a:buFont typeface="Wingdings" panose="05000000000000000000" pitchFamily="2" charset="2"/>
              <a:buChar char="ü"/>
            </a:pP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sz="2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strengths of an action research strategy </a:t>
            </a:r>
            <a:r>
              <a:rPr lang="en-US" sz="2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are: </a:t>
            </a:r>
          </a:p>
          <a:p>
            <a:pPr marL="736092" lvl="1" indent="-342900" algn="just">
              <a:buFont typeface="+mj-lt"/>
              <a:buAutoNum type="arabicPeriod"/>
            </a:pPr>
            <a:r>
              <a:rPr lang="en-US" sz="1800" dirty="0" smtClean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A </a:t>
            </a:r>
            <a:r>
              <a:rPr lang="en-US" sz="1800" dirty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focus on change, </a:t>
            </a:r>
            <a:endParaRPr lang="en-US" sz="1800" dirty="0" smtClean="0">
              <a:solidFill>
                <a:srgbClr val="7030A0"/>
              </a:solidFill>
              <a:latin typeface="+mj-lt"/>
              <a:cs typeface="Times New Roman" panose="02020603050405020304" pitchFamily="18" charset="0"/>
            </a:endParaRPr>
          </a:p>
          <a:p>
            <a:pPr marL="736092" lvl="1" indent="-342900" algn="just">
              <a:buFont typeface="+mj-lt"/>
              <a:buAutoNum type="arabicPeriod"/>
            </a:pPr>
            <a:r>
              <a:rPr lang="en-US" sz="1800" dirty="0" smtClean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The </a:t>
            </a:r>
            <a:r>
              <a:rPr lang="en-US" sz="1800" dirty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recognition that </a:t>
            </a:r>
            <a:r>
              <a:rPr lang="en-US" sz="1800" dirty="0" smtClean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time </a:t>
            </a:r>
            <a:r>
              <a:rPr lang="en-US" sz="1800" dirty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needs to be devoted to diagnosing, planning, taking </a:t>
            </a:r>
            <a:r>
              <a:rPr lang="en-US" sz="1800" dirty="0" smtClean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action </a:t>
            </a:r>
            <a:r>
              <a:rPr lang="en-US" sz="1800" dirty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and evaluating and </a:t>
            </a:r>
            <a:endParaRPr lang="en-US" sz="1800" dirty="0" smtClean="0">
              <a:solidFill>
                <a:srgbClr val="7030A0"/>
              </a:solidFill>
              <a:latin typeface="+mj-lt"/>
              <a:cs typeface="Times New Roman" panose="02020603050405020304" pitchFamily="18" charset="0"/>
            </a:endParaRPr>
          </a:p>
          <a:p>
            <a:pPr marL="736092" lvl="1" indent="-342900" algn="just">
              <a:buFont typeface="+mj-lt"/>
              <a:buAutoNum type="arabicPeriod"/>
            </a:pPr>
            <a:r>
              <a:rPr lang="en-US" sz="1800" dirty="0" smtClean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The </a:t>
            </a:r>
            <a:r>
              <a:rPr lang="en-US" sz="1800" dirty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involving of employees (practitioners) throughout the process</a:t>
            </a:r>
            <a:r>
              <a:rPr lang="en-US" sz="1800" dirty="0" smtClean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. </a:t>
            </a:r>
            <a:endParaRPr lang="en-US" sz="1800" dirty="0">
              <a:solidFill>
                <a:srgbClr val="7030A0"/>
              </a:solidFill>
              <a:latin typeface="+mj-lt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38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066800"/>
            <a:ext cx="9144000" cy="547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94805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828800"/>
            <a:ext cx="8686800" cy="4876800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ü"/>
            </a:pPr>
            <a:r>
              <a:rPr lang="en-US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Action research can have two distinct foci (</a:t>
            </a:r>
            <a:r>
              <a:rPr lang="en-US" sz="2000" u="sng" dirty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Schein, 1999</a:t>
            </a:r>
            <a:r>
              <a:rPr lang="en-US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): </a:t>
            </a:r>
          </a:p>
          <a:p>
            <a:pPr marL="850392" lvl="1" indent="-457200" algn="just">
              <a:buFont typeface="+mj-lt"/>
              <a:buAutoNum type="arabicPeriod"/>
            </a:pPr>
            <a:r>
              <a:rPr lang="en-US" sz="2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It 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aims </a:t>
            </a:r>
            <a:r>
              <a:rPr lang="en-US" sz="2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fulfil the agenda of those undertaking the research rather than that of the sponsor. </a:t>
            </a:r>
            <a:endParaRPr lang="en-US" sz="2000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 algn="just">
              <a:buFont typeface="Wingdings" panose="05000000000000000000" pitchFamily="2" charset="2"/>
              <a:buChar char="ü"/>
            </a:pPr>
            <a:r>
              <a:rPr lang="en-US" sz="1800" dirty="0" smtClean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This </a:t>
            </a:r>
            <a:r>
              <a:rPr lang="en-US" sz="1800" dirty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does </a:t>
            </a:r>
            <a:r>
              <a:rPr lang="en-US" sz="1800" dirty="0" smtClean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not </a:t>
            </a:r>
            <a:r>
              <a:rPr lang="en-US" sz="1800" dirty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preclude the sponsor from also benefiting from the changes </a:t>
            </a:r>
            <a:r>
              <a:rPr lang="en-US" sz="1800" dirty="0" smtClean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brought </a:t>
            </a:r>
            <a:r>
              <a:rPr lang="en-US" sz="1800" dirty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about by the research process</a:t>
            </a:r>
            <a:r>
              <a:rPr lang="en-US" sz="1800" dirty="0" smtClean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.</a:t>
            </a:r>
          </a:p>
          <a:p>
            <a:pPr lvl="2" algn="just">
              <a:buFont typeface="Wingdings" panose="05000000000000000000" pitchFamily="2" charset="2"/>
              <a:buChar char="ü"/>
            </a:pPr>
            <a:endParaRPr lang="en-US" sz="19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850392" lvl="1" indent="-457200" algn="just">
              <a:buFont typeface="+mj-lt"/>
              <a:buAutoNum type="arabicPeriod"/>
            </a:pPr>
            <a:r>
              <a:rPr lang="en-US" sz="2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 starts 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 the needs of the sponsor </a:t>
            </a:r>
            <a:r>
              <a:rPr lang="en-US" sz="2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involves those undertaking the research in the sponsor’s issues, rather than the </a:t>
            </a:r>
            <a:r>
              <a:rPr lang="en-US" sz="2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sponsor 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their issues</a:t>
            </a:r>
            <a:r>
              <a:rPr lang="en-US" sz="2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lvl="2" algn="just">
              <a:buFont typeface="Wingdings" panose="05000000000000000000" pitchFamily="2" charset="2"/>
              <a:buChar char="ü"/>
            </a:pPr>
            <a:r>
              <a:rPr lang="en-US" sz="1800" dirty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These consultant activities are termed ‘</a:t>
            </a:r>
            <a:r>
              <a:rPr lang="en-US" sz="1800" dirty="0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process consultation</a:t>
            </a:r>
            <a:r>
              <a:rPr lang="en-US" sz="1800" dirty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’ by </a:t>
            </a:r>
            <a:r>
              <a:rPr lang="en-US" sz="1600" dirty="0" smtClean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Schein </a:t>
            </a:r>
            <a:r>
              <a:rPr lang="en-US" sz="1800" dirty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(</a:t>
            </a:r>
            <a:r>
              <a:rPr lang="en-US" sz="1600" dirty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1999</a:t>
            </a:r>
            <a:r>
              <a:rPr lang="en-US" sz="1800" dirty="0" smtClean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). </a:t>
            </a:r>
          </a:p>
          <a:p>
            <a:pPr lvl="2" algn="just">
              <a:buFont typeface="Wingdings" panose="05000000000000000000" pitchFamily="2" charset="2"/>
              <a:buChar char="ü"/>
            </a:pPr>
            <a:endParaRPr lang="en-US" sz="1800" dirty="0" smtClean="0">
              <a:solidFill>
                <a:srgbClr val="7030A0"/>
              </a:solidFill>
              <a:latin typeface="+mj-lt"/>
              <a:cs typeface="Times New Roman" panose="02020603050405020304" pitchFamily="18" charset="0"/>
            </a:endParaRPr>
          </a:p>
          <a:p>
            <a:pPr lvl="2" algn="just">
              <a:buFont typeface="Wingdings" panose="05000000000000000000" pitchFamily="2" charset="2"/>
              <a:buChar char="ü"/>
            </a:pPr>
            <a:r>
              <a:rPr lang="en-US" sz="1800" dirty="0" smtClean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The consultant </a:t>
            </a:r>
            <a:r>
              <a:rPr lang="en-US" sz="1800" dirty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assists the client to perceive, understand and act </a:t>
            </a:r>
            <a:r>
              <a:rPr lang="en-US" sz="1800" dirty="0" smtClean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upon </a:t>
            </a:r>
            <a:r>
              <a:rPr lang="en-US" sz="1800" dirty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the process events that occur within their environment in order to improve the </a:t>
            </a:r>
            <a:r>
              <a:rPr lang="en-US" sz="1800" dirty="0" smtClean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situation </a:t>
            </a:r>
            <a:r>
              <a:rPr lang="en-US" sz="1800" dirty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as the client sees it</a:t>
            </a:r>
            <a:r>
              <a:rPr lang="en-US" sz="1800" dirty="0" smtClean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. </a:t>
            </a:r>
            <a:endParaRPr lang="en-US" sz="1800" dirty="0">
              <a:solidFill>
                <a:srgbClr val="002060"/>
              </a:solidFill>
              <a:latin typeface="+mj-lt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39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066800"/>
            <a:ext cx="9144000" cy="547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86763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828800"/>
            <a:ext cx="8686800" cy="4876800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ü"/>
            </a:pPr>
            <a:r>
              <a:rPr lang="en-US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itchFamily="18" charset="0"/>
              </a:rPr>
              <a:t>In the </a:t>
            </a:r>
            <a:r>
              <a:rPr lang="en-US" sz="2400" dirty="0" smtClean="0">
                <a:solidFill>
                  <a:srgbClr val="C00000"/>
                </a:solidFill>
                <a:latin typeface="+mj-lt"/>
                <a:cs typeface="Times New Roman" pitchFamily="18" charset="0"/>
              </a:rPr>
              <a:t>research onion</a:t>
            </a:r>
            <a:r>
              <a:rPr lang="en-US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itchFamily="18" charset="0"/>
              </a:rPr>
              <a:t>, as </a:t>
            </a:r>
            <a:r>
              <a:rPr lang="en-US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way of depicting the issues </a:t>
            </a:r>
            <a:r>
              <a:rPr lang="en-US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underlying </a:t>
            </a:r>
            <a:r>
              <a:rPr lang="en-US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choice of data collection method or </a:t>
            </a:r>
            <a:r>
              <a:rPr lang="en-US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methods, </a:t>
            </a:r>
            <a:r>
              <a:rPr lang="en-US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outer </a:t>
            </a:r>
            <a:r>
              <a:rPr lang="en-US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two </a:t>
            </a:r>
            <a:r>
              <a:rPr lang="en-US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layers </a:t>
            </a:r>
            <a:r>
              <a:rPr lang="en-US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are </a:t>
            </a:r>
            <a:r>
              <a:rPr lang="en-US" sz="2200" dirty="0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research philosophies</a:t>
            </a:r>
            <a:r>
              <a:rPr lang="en-US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en-US" sz="2200" dirty="0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research </a:t>
            </a:r>
            <a:r>
              <a:rPr lang="en-US" sz="2200" dirty="0" smtClean="0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approaches </a:t>
            </a:r>
            <a:r>
              <a:rPr lang="en-US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000" u="sng" dirty="0" smtClean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chapter 04</a:t>
            </a:r>
            <a:r>
              <a:rPr lang="en-US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</a:p>
          <a:p>
            <a:pPr algn="just">
              <a:buFont typeface="Wingdings" panose="05000000000000000000" pitchFamily="2" charset="2"/>
              <a:buChar char="ü"/>
            </a:pPr>
            <a:endParaRPr lang="en-US" sz="24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The next three layers are </a:t>
            </a:r>
            <a:r>
              <a:rPr lang="en-US" sz="2200" dirty="0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research strategies</a:t>
            </a:r>
            <a:r>
              <a:rPr lang="en-US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200" dirty="0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research </a:t>
            </a:r>
            <a:r>
              <a:rPr lang="en-US" sz="2200" dirty="0" smtClean="0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choices</a:t>
            </a:r>
            <a:r>
              <a:rPr lang="en-US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en-US" sz="2200" dirty="0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time horizons</a:t>
            </a:r>
            <a:r>
              <a:rPr lang="en-US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en-US" sz="1800" dirty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These three </a:t>
            </a:r>
            <a:r>
              <a:rPr lang="en-US" sz="1800" dirty="0" smtClean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layers </a:t>
            </a:r>
            <a:r>
              <a:rPr lang="en-US" sz="1800" dirty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can be thought of as focusing on the process of research design, that is, turning </a:t>
            </a:r>
            <a:r>
              <a:rPr lang="en-US" sz="1800" dirty="0" smtClean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your </a:t>
            </a:r>
            <a:r>
              <a:rPr lang="en-US" sz="1800" dirty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research question into a research project (</a:t>
            </a:r>
            <a:r>
              <a:rPr lang="en-US" sz="1600" u="sng" dirty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Robson, 2002</a:t>
            </a:r>
            <a:r>
              <a:rPr lang="en-US" sz="1800" dirty="0" smtClean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). </a:t>
            </a:r>
            <a:endParaRPr lang="en-US" sz="2000" dirty="0">
              <a:solidFill>
                <a:srgbClr val="7030A0"/>
              </a:solidFill>
              <a:latin typeface="+mj-lt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1066800"/>
            <a:ext cx="9144001" cy="6092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3268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828800"/>
            <a:ext cx="8686800" cy="4876800"/>
          </a:xfrm>
        </p:spPr>
        <p:txBody>
          <a:bodyPr>
            <a:normAutofit/>
          </a:bodyPr>
          <a:lstStyle/>
          <a:p>
            <a:pPr marL="514350" indent="-514350" algn="just">
              <a:buFont typeface="+mj-lt"/>
              <a:buAutoNum type="romanUcPeriod" startAt="5"/>
            </a:pPr>
            <a:r>
              <a:rPr lang="en-US" sz="2200" dirty="0">
                <a:solidFill>
                  <a:srgbClr val="C00000"/>
                </a:solidFill>
                <a:latin typeface="+mj-lt"/>
              </a:rPr>
              <a:t>Grounded </a:t>
            </a:r>
            <a:r>
              <a:rPr lang="en-US" sz="2200" dirty="0" smtClean="0">
                <a:solidFill>
                  <a:srgbClr val="C00000"/>
                </a:solidFill>
                <a:latin typeface="+mj-lt"/>
              </a:rPr>
              <a:t>theory</a:t>
            </a: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en-US" sz="2000" b="1" dirty="0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Grounded theory 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1600" u="sng" dirty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Glaser and Strauss, 1967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is often thought of as </a:t>
            </a:r>
            <a:r>
              <a:rPr lang="en-US" sz="1800" dirty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the best example </a:t>
            </a:r>
            <a:r>
              <a:rPr lang="en-US" sz="1800" dirty="0" smtClean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of </a:t>
            </a:r>
            <a:r>
              <a:rPr lang="en-US" sz="1800" dirty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the inductive </a:t>
            </a:r>
            <a:r>
              <a:rPr lang="en-US" sz="1800" dirty="0" smtClean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approach</a:t>
            </a:r>
            <a:r>
              <a:rPr lang="en-US" sz="2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lvl="1" algn="just">
              <a:buFont typeface="Wingdings" panose="05000000000000000000" pitchFamily="2" charset="2"/>
              <a:buChar char="ü"/>
            </a:pPr>
            <a:endParaRPr lang="en-US" sz="2000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en-US" sz="2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Yet, it 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better </a:t>
            </a:r>
            <a:r>
              <a:rPr lang="en-US" sz="2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think of it as ‘</a:t>
            </a:r>
            <a:r>
              <a:rPr lang="en-US" sz="2000" dirty="0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theory building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’ </a:t>
            </a:r>
            <a:r>
              <a:rPr lang="en-US" sz="1800" dirty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through a combination of induction and deduction</a:t>
            </a:r>
            <a:r>
              <a:rPr lang="en-US" sz="2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1" algn="just">
              <a:buFont typeface="Wingdings" panose="05000000000000000000" pitchFamily="2" charset="2"/>
              <a:buChar char="ü"/>
            </a:pPr>
            <a:endParaRPr lang="en-US" sz="20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grounded theory </a:t>
            </a:r>
            <a:r>
              <a:rPr lang="en-US" sz="2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strategy is 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particularly helpful </a:t>
            </a:r>
            <a:r>
              <a:rPr lang="en-US" sz="2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research </a:t>
            </a:r>
            <a:r>
              <a:rPr lang="en-US" sz="2000" dirty="0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to predict and explain behaviour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800" dirty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the emphasis being upon developing </a:t>
            </a:r>
            <a:r>
              <a:rPr lang="en-US" sz="1800" dirty="0" smtClean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and </a:t>
            </a:r>
            <a:r>
              <a:rPr lang="en-US" sz="1800" dirty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building </a:t>
            </a:r>
            <a:r>
              <a:rPr lang="en-US" sz="1800" dirty="0" smtClean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theory </a:t>
            </a:r>
            <a:r>
              <a:rPr lang="en-US" sz="2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1600" u="sng" dirty="0" smtClean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Goulding, 2002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2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>
              <a:buFont typeface="Wingdings" panose="05000000000000000000" pitchFamily="2" charset="2"/>
              <a:buChar char="ü"/>
            </a:pPr>
            <a:endParaRPr lang="en-US" sz="20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sz="1800" dirty="0">
                <a:solidFill>
                  <a:srgbClr val="7030A0"/>
                </a:solidFill>
                <a:latin typeface="+mj-lt"/>
                <a:cs typeface="Times New Roman" pitchFamily="18" charset="0"/>
              </a:rPr>
              <a:t>As much of business and management is about people’s behaviors, </a:t>
            </a:r>
            <a:r>
              <a:rPr lang="en-US" sz="1800" dirty="0">
                <a:solidFill>
                  <a:srgbClr val="002060"/>
                </a:solidFill>
                <a:latin typeface="+mj-lt"/>
                <a:cs typeface="Times New Roman" pitchFamily="18" charset="0"/>
              </a:rPr>
              <a:t>for example consumers’ or employees’</a:t>
            </a:r>
            <a:r>
              <a:rPr lang="en-US" sz="1800" dirty="0">
                <a:solidFill>
                  <a:srgbClr val="7030A0"/>
                </a:solidFill>
                <a:latin typeface="+mj-lt"/>
                <a:cs typeface="Times New Roman" pitchFamily="18" charset="0"/>
              </a:rPr>
              <a:t>, a grounded theory strategy can be used to explore a wide range of business and management issues.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40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066800"/>
            <a:ext cx="9144000" cy="547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488152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828800"/>
            <a:ext cx="8686800" cy="4876800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ü"/>
            </a:pPr>
            <a:endParaRPr lang="en-US" sz="20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sz="2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In grounded theory, data collection starts without the formation of an initial </a:t>
            </a:r>
            <a:r>
              <a:rPr lang="en-US" sz="2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theoretical 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framework. </a:t>
            </a:r>
            <a:endParaRPr lang="en-US" sz="2000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en-US" sz="1800" dirty="0" smtClean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Theory </a:t>
            </a:r>
            <a:r>
              <a:rPr lang="en-US" sz="1800" dirty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is developed from data generated by a series of observations</a:t>
            </a:r>
            <a:r>
              <a:rPr lang="en-US" sz="1800" dirty="0" smtClean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. </a:t>
            </a: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en-US" sz="1800" dirty="0" smtClean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These </a:t>
            </a:r>
            <a:r>
              <a:rPr lang="en-US" sz="1800" dirty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data lead to the generation of predictions which are then tested in further </a:t>
            </a:r>
            <a:r>
              <a:rPr lang="en-US" sz="1800" dirty="0" smtClean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observations </a:t>
            </a:r>
            <a:r>
              <a:rPr lang="en-US" sz="1800" dirty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that may confirm, or otherwise, the predictions</a:t>
            </a:r>
            <a:r>
              <a:rPr lang="en-US" sz="1800" dirty="0" smtClean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.</a:t>
            </a:r>
            <a:r>
              <a:rPr lang="en-US" sz="1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>
              <a:buFont typeface="Wingdings" panose="05000000000000000000" pitchFamily="2" charset="2"/>
              <a:buChar char="ü"/>
            </a:pPr>
            <a:endParaRPr lang="en-US" sz="2000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sz="1800" dirty="0" smtClean="0">
                <a:solidFill>
                  <a:srgbClr val="0070C0"/>
                </a:solidFill>
                <a:latin typeface="+mj-lt"/>
                <a:cs typeface="Times New Roman" panose="02020603050405020304" pitchFamily="18" charset="0"/>
              </a:rPr>
              <a:t>Constant </a:t>
            </a:r>
            <a:r>
              <a:rPr lang="en-US" sz="1800" dirty="0">
                <a:solidFill>
                  <a:srgbClr val="0070C0"/>
                </a:solidFill>
                <a:latin typeface="+mj-lt"/>
                <a:cs typeface="Times New Roman" panose="02020603050405020304" pitchFamily="18" charset="0"/>
              </a:rPr>
              <a:t>reference to the </a:t>
            </a:r>
            <a:r>
              <a:rPr lang="en-US" sz="1800" dirty="0" smtClean="0">
                <a:solidFill>
                  <a:srgbClr val="0070C0"/>
                </a:solidFill>
                <a:latin typeface="+mj-lt"/>
                <a:cs typeface="Times New Roman" panose="02020603050405020304" pitchFamily="18" charset="0"/>
              </a:rPr>
              <a:t>data </a:t>
            </a:r>
            <a:r>
              <a:rPr lang="en-US" sz="1800" dirty="0">
                <a:solidFill>
                  <a:srgbClr val="0070C0"/>
                </a:solidFill>
                <a:latin typeface="+mj-lt"/>
                <a:cs typeface="Times New Roman" panose="02020603050405020304" pitchFamily="18" charset="0"/>
              </a:rPr>
              <a:t>to develop and test theory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leads </a:t>
            </a:r>
            <a:r>
              <a:rPr lang="en-US" sz="1800" u="sng" dirty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Collis and Hussey</a:t>
            </a:r>
            <a:r>
              <a:rPr lang="en-US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1800" u="sng" dirty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2003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to call grounded theory </a:t>
            </a:r>
            <a:r>
              <a:rPr lang="en-US" sz="2000" dirty="0" smtClean="0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an </a:t>
            </a:r>
            <a:r>
              <a:rPr lang="en-US" sz="2000" dirty="0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inductive/deductive approach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800" dirty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theory being grounded in such continual reference to </a:t>
            </a:r>
            <a:r>
              <a:rPr lang="en-US" sz="1800" dirty="0" smtClean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the </a:t>
            </a:r>
            <a:r>
              <a:rPr lang="en-US" sz="1800" dirty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data</a:t>
            </a:r>
            <a:r>
              <a:rPr lang="en-US" sz="2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20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41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066800"/>
            <a:ext cx="9144000" cy="547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8691312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828800"/>
            <a:ext cx="8686800" cy="4876800"/>
          </a:xfrm>
        </p:spPr>
        <p:txBody>
          <a:bodyPr>
            <a:normAutofit/>
          </a:bodyPr>
          <a:lstStyle/>
          <a:p>
            <a:pPr marL="514350" indent="-514350" algn="just">
              <a:buFont typeface="+mj-lt"/>
              <a:buAutoNum type="romanUcPeriod" startAt="6"/>
            </a:pPr>
            <a:r>
              <a:rPr lang="en-US" sz="2200" dirty="0" smtClean="0">
                <a:solidFill>
                  <a:srgbClr val="C00000"/>
                </a:solidFill>
                <a:latin typeface="+mj-lt"/>
              </a:rPr>
              <a:t>Ethnography</a:t>
            </a: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en-US" sz="2000" b="1" dirty="0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Ethnography</a:t>
            </a:r>
            <a:r>
              <a:rPr lang="en-US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rooted firmly in the inductive approach</a:t>
            </a:r>
            <a:r>
              <a:rPr lang="en-US" sz="2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lvl="2" algn="just">
              <a:buFont typeface="Wingdings" panose="05000000000000000000" pitchFamily="2" charset="2"/>
              <a:buChar char="ü"/>
            </a:pPr>
            <a:r>
              <a:rPr lang="en-US" sz="1800" dirty="0" smtClean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It </a:t>
            </a:r>
            <a:r>
              <a:rPr lang="en-US" sz="1800" dirty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emanates from the field </a:t>
            </a:r>
            <a:r>
              <a:rPr lang="en-US" sz="1800" dirty="0" smtClean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of </a:t>
            </a:r>
            <a:r>
              <a:rPr lang="en-US" sz="1800" dirty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anthropology</a:t>
            </a:r>
            <a:r>
              <a:rPr lang="en-US" sz="1800" dirty="0" smtClean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.</a:t>
            </a:r>
          </a:p>
          <a:p>
            <a:pPr lvl="2" algn="just">
              <a:buFont typeface="Wingdings" panose="05000000000000000000" pitchFamily="2" charset="2"/>
              <a:buChar char="ü"/>
            </a:pPr>
            <a:r>
              <a:rPr lang="en-US" sz="1800" dirty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The purpose is to describe and explain the social world the research </a:t>
            </a:r>
            <a:r>
              <a:rPr lang="en-US" sz="1800" dirty="0" smtClean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subjects </a:t>
            </a:r>
            <a:r>
              <a:rPr lang="en-US" sz="1800" dirty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inhabit in the way in which they would describe and explain it</a:t>
            </a:r>
            <a:r>
              <a:rPr lang="en-US" sz="1800" dirty="0" smtClean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. </a:t>
            </a:r>
          </a:p>
          <a:p>
            <a:pPr lvl="2" algn="just">
              <a:buFont typeface="Wingdings" panose="05000000000000000000" pitchFamily="2" charset="2"/>
              <a:buChar char="ü"/>
            </a:pPr>
            <a:r>
              <a:rPr lang="en-US" sz="1800" dirty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The research process needs to be flexible </a:t>
            </a:r>
            <a:r>
              <a:rPr lang="en-US" sz="1800" dirty="0" smtClean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and </a:t>
            </a:r>
            <a:r>
              <a:rPr lang="en-US" sz="1800" dirty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responsive to change since the researcher will constantly be developing new patterns </a:t>
            </a:r>
            <a:r>
              <a:rPr lang="en-US" sz="1800" dirty="0" smtClean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of </a:t>
            </a:r>
            <a:r>
              <a:rPr lang="en-US" sz="1800" dirty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thought about what is being observed</a:t>
            </a:r>
            <a:r>
              <a:rPr lang="en-US" sz="1800" dirty="0" smtClean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. </a:t>
            </a:r>
          </a:p>
          <a:p>
            <a:pPr lvl="1" algn="just">
              <a:buFont typeface="Wingdings" panose="05000000000000000000" pitchFamily="2" charset="2"/>
              <a:buChar char="ü"/>
            </a:pPr>
            <a:endParaRPr lang="en-US" sz="22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42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066800"/>
            <a:ext cx="9144000" cy="547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1080358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828800"/>
            <a:ext cx="8686800" cy="4876800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ü"/>
            </a:pPr>
            <a:r>
              <a:rPr lang="en-US" sz="2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Ethnographic 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strategy is </a:t>
            </a:r>
            <a:r>
              <a:rPr lang="en-US" sz="2000" dirty="0" smtClean="0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naturalistic</a:t>
            </a:r>
            <a:r>
              <a:rPr lang="en-US" sz="2000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en-US" sz="1800" dirty="0" smtClean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In </a:t>
            </a:r>
            <a:r>
              <a:rPr lang="en-US" sz="1800" dirty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adopting an ethnographic strategy, you will be </a:t>
            </a:r>
            <a:r>
              <a:rPr lang="en-US" sz="1800" dirty="0" smtClean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researching </a:t>
            </a:r>
            <a:r>
              <a:rPr lang="en-US" sz="1800" dirty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the phenomenon within the context in which it occurs </a:t>
            </a:r>
            <a:r>
              <a:rPr lang="en-US" sz="1800" dirty="0" smtClean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and, </a:t>
            </a:r>
            <a:r>
              <a:rPr lang="en-US" sz="1800" dirty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not using </a:t>
            </a:r>
            <a:r>
              <a:rPr lang="en-US" sz="1800" dirty="0" smtClean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data </a:t>
            </a:r>
            <a:r>
              <a:rPr lang="en-US" sz="1800" dirty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collection techniques that oversimplify the complexities of everyday life</a:t>
            </a:r>
            <a:r>
              <a:rPr lang="en-US" sz="1800" dirty="0" smtClean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. </a:t>
            </a: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en-US" sz="1800" dirty="0" smtClean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Most </a:t>
            </a:r>
            <a:r>
              <a:rPr lang="en-US" sz="1800" dirty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ethnographic strategies involve extended participant </a:t>
            </a:r>
            <a:r>
              <a:rPr lang="en-US" sz="1800" dirty="0" smtClean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observation. </a:t>
            </a:r>
          </a:p>
          <a:p>
            <a:pPr lvl="1" algn="just">
              <a:buFont typeface="Wingdings" panose="05000000000000000000" pitchFamily="2" charset="2"/>
              <a:buChar char="ü"/>
            </a:pPr>
            <a:endParaRPr lang="en-US" sz="18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sz="2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Ethnography can 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gain insights about a particular context and better </a:t>
            </a:r>
            <a:r>
              <a:rPr lang="en-US" sz="2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understand 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interpret it from the perspective(s) of those involved</a:t>
            </a:r>
            <a:r>
              <a:rPr lang="en-US" sz="2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lvl="1" algn="just">
              <a:buFont typeface="Wingdings" panose="05000000000000000000" pitchFamily="2" charset="2"/>
              <a:buChar char="ü"/>
            </a:pPr>
            <a:endParaRPr lang="en-US" sz="18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43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066800"/>
            <a:ext cx="9144000" cy="547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2763890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828800"/>
            <a:ext cx="8686800" cy="4876800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ü"/>
            </a:pPr>
            <a:r>
              <a:rPr lang="en-US" sz="2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Prior to commencing research using this strategy, </a:t>
            </a:r>
            <a:r>
              <a:rPr lang="en-US" sz="2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researchers will </a:t>
            </a:r>
            <a:r>
              <a:rPr lang="en-US" sz="2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need to </a:t>
            </a:r>
            <a:endParaRPr lang="en-US" sz="2200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36092" lvl="1" indent="-342900" algn="just">
              <a:buFont typeface="+mj-lt"/>
              <a:buAutoNum type="arabicPeriod"/>
            </a:pPr>
            <a:r>
              <a:rPr lang="en-US" sz="1800" dirty="0" smtClean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Find </a:t>
            </a:r>
            <a:r>
              <a:rPr lang="en-US" sz="1800" dirty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a setting or group that will enable </a:t>
            </a:r>
            <a:r>
              <a:rPr lang="en-US" sz="1800" dirty="0" smtClean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them to </a:t>
            </a:r>
            <a:r>
              <a:rPr lang="en-US" sz="1800" dirty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answer </a:t>
            </a:r>
            <a:r>
              <a:rPr lang="en-US" sz="1800" dirty="0" smtClean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their research question </a:t>
            </a:r>
            <a:r>
              <a:rPr lang="en-US" sz="1800" dirty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and meet </a:t>
            </a:r>
            <a:r>
              <a:rPr lang="en-US" sz="1800" dirty="0" smtClean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their research </a:t>
            </a:r>
            <a:r>
              <a:rPr lang="en-US" sz="1800" dirty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objectives and then negotiate full </a:t>
            </a:r>
            <a:r>
              <a:rPr lang="en-US" sz="1800" dirty="0" smtClean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access. </a:t>
            </a:r>
          </a:p>
          <a:p>
            <a:pPr marL="736092" lvl="1" indent="-342900" algn="just">
              <a:buFont typeface="+mj-lt"/>
              <a:buAutoNum type="arabicPeriod"/>
            </a:pPr>
            <a:r>
              <a:rPr lang="en-US" sz="1800" dirty="0" smtClean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Build </a:t>
            </a:r>
            <a:r>
              <a:rPr lang="en-US" sz="1800" dirty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a high degree of trust with </a:t>
            </a:r>
            <a:r>
              <a:rPr lang="en-US" sz="1800" dirty="0" smtClean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their research participants and</a:t>
            </a:r>
          </a:p>
          <a:p>
            <a:pPr marL="736092" lvl="1" indent="-342900" algn="just">
              <a:buFont typeface="+mj-lt"/>
              <a:buAutoNum type="arabicPeriod"/>
            </a:pPr>
            <a:r>
              <a:rPr lang="en-US" sz="1800" dirty="0" smtClean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Develop </a:t>
            </a:r>
            <a:r>
              <a:rPr lang="en-US" sz="1800" dirty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strategies to cope with being both a full-time member of the </a:t>
            </a:r>
            <a:r>
              <a:rPr lang="en-US" sz="1800" dirty="0" smtClean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social </a:t>
            </a:r>
            <a:r>
              <a:rPr lang="en-US" sz="1800" dirty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context in which your research is set as well as undertaking the research</a:t>
            </a:r>
            <a:r>
              <a:rPr lang="en-US" sz="1800" dirty="0" smtClean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. </a:t>
            </a:r>
            <a:endParaRPr lang="en-US" sz="1800" dirty="0">
              <a:solidFill>
                <a:srgbClr val="7030A0"/>
              </a:solidFill>
              <a:latin typeface="+mj-lt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44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066800"/>
            <a:ext cx="9144000" cy="547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4109371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828800"/>
            <a:ext cx="8686800" cy="5029200"/>
          </a:xfrm>
        </p:spPr>
        <p:txBody>
          <a:bodyPr>
            <a:normAutofit/>
          </a:bodyPr>
          <a:lstStyle/>
          <a:p>
            <a:pPr marL="514350" indent="-514350" algn="just">
              <a:buFont typeface="+mj-lt"/>
              <a:buAutoNum type="romanUcPeriod" startAt="7"/>
            </a:pPr>
            <a:r>
              <a:rPr lang="en-US" sz="2200" dirty="0">
                <a:solidFill>
                  <a:srgbClr val="C00000"/>
                </a:solidFill>
                <a:latin typeface="+mj-lt"/>
              </a:rPr>
              <a:t>Archival </a:t>
            </a:r>
            <a:r>
              <a:rPr lang="en-US" sz="2200" dirty="0" smtClean="0">
                <a:solidFill>
                  <a:srgbClr val="C00000"/>
                </a:solidFill>
                <a:latin typeface="+mj-lt"/>
              </a:rPr>
              <a:t>research </a:t>
            </a: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en-US" sz="2000" b="1" dirty="0" smtClean="0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Archival Research</a:t>
            </a:r>
            <a:r>
              <a:rPr lang="en-US" sz="2000" dirty="0" smtClean="0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makes use of </a:t>
            </a:r>
            <a:r>
              <a:rPr lang="en-US" sz="2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administrative 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records and documents as the principal source of data</a:t>
            </a:r>
            <a:r>
              <a:rPr lang="en-US" sz="2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lvl="2" algn="just">
              <a:buFont typeface="Wingdings" panose="05000000000000000000" pitchFamily="2" charset="2"/>
              <a:buChar char="ü"/>
            </a:pPr>
            <a:r>
              <a:rPr lang="en-US" sz="1700" dirty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Although the term archival </a:t>
            </a:r>
            <a:r>
              <a:rPr lang="en-US" sz="1700" dirty="0" smtClean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has </a:t>
            </a:r>
            <a:r>
              <a:rPr lang="en-US" sz="1700" dirty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historical connotations, it can refer to recent as well as historical documents (</a:t>
            </a:r>
            <a:r>
              <a:rPr lang="en-US" sz="1600" u="sng" dirty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Bryman</a:t>
            </a:r>
            <a:r>
              <a:rPr lang="en-US" sz="1600" u="sng" dirty="0" smtClean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, </a:t>
            </a:r>
            <a:r>
              <a:rPr lang="en-US" sz="1600" u="sng" dirty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1989</a:t>
            </a:r>
            <a:r>
              <a:rPr lang="en-US" sz="1700" dirty="0" smtClean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). </a:t>
            </a:r>
          </a:p>
          <a:p>
            <a:pPr lvl="1" algn="just">
              <a:buFont typeface="Wingdings" panose="05000000000000000000" pitchFamily="2" charset="2"/>
              <a:buChar char="ü"/>
            </a:pPr>
            <a:endParaRPr lang="en-US" sz="10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45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066800"/>
            <a:ext cx="9144000" cy="547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2598285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828800"/>
            <a:ext cx="8686800" cy="5029200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ü"/>
            </a:pPr>
            <a:r>
              <a:rPr lang="en-US" sz="2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 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archival research strategy </a:t>
            </a:r>
            <a:r>
              <a:rPr lang="en-US" sz="2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should not be conflated 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 secondary data </a:t>
            </a:r>
            <a:r>
              <a:rPr lang="en-US" sz="2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analysis; </a:t>
            </a: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en-US" sz="1700" dirty="0" smtClean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All </a:t>
            </a:r>
            <a:r>
              <a:rPr lang="en-US" sz="1700" dirty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research that makes use of data </a:t>
            </a:r>
            <a:r>
              <a:rPr lang="en-US" sz="1700" dirty="0" smtClean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contained </a:t>
            </a:r>
            <a:r>
              <a:rPr lang="en-US" sz="1700" dirty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in administrative records is inevitably secondary data analysis</a:t>
            </a:r>
            <a:r>
              <a:rPr lang="en-US" sz="1700" dirty="0" smtClean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. </a:t>
            </a:r>
          </a:p>
          <a:p>
            <a:pPr lvl="2" algn="just">
              <a:buFont typeface="Wingdings" panose="05000000000000000000" pitchFamily="2" charset="2"/>
              <a:buChar char="ü"/>
            </a:pPr>
            <a:r>
              <a:rPr lang="en-US" sz="1600" dirty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This is because these </a:t>
            </a:r>
            <a:r>
              <a:rPr lang="en-US" sz="1600" dirty="0" smtClean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data </a:t>
            </a:r>
            <a:r>
              <a:rPr lang="en-US" sz="1600" dirty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were originally collected for a different purpose, the administration of the </a:t>
            </a:r>
            <a:r>
              <a:rPr lang="en-US" sz="1600" dirty="0" smtClean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organization. </a:t>
            </a: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en-US" sz="1700" dirty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However, when these data are used in an archival research strategy they are </a:t>
            </a:r>
            <a:r>
              <a:rPr lang="en-US" sz="1700" dirty="0" smtClean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analyzed </a:t>
            </a:r>
            <a:r>
              <a:rPr lang="en-US" sz="1700" dirty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because they are a product of day-to-day activities (</a:t>
            </a:r>
            <a:r>
              <a:rPr lang="en-US" sz="1600" u="sng" dirty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Hakim, 2000</a:t>
            </a:r>
            <a:r>
              <a:rPr lang="en-US" sz="1700" dirty="0" smtClean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). </a:t>
            </a:r>
          </a:p>
          <a:p>
            <a:pPr lvl="2" algn="just">
              <a:buFont typeface="Wingdings" panose="05000000000000000000" pitchFamily="2" charset="2"/>
              <a:buChar char="ü"/>
            </a:pPr>
            <a:r>
              <a:rPr lang="en-US" sz="1600" dirty="0">
                <a:solidFill>
                  <a:srgbClr val="002060"/>
                </a:solidFill>
                <a:latin typeface="+mj-lt"/>
              </a:rPr>
              <a:t>They </a:t>
            </a:r>
            <a:r>
              <a:rPr lang="en-US" sz="1600" dirty="0" smtClean="0">
                <a:solidFill>
                  <a:srgbClr val="002060"/>
                </a:solidFill>
                <a:latin typeface="+mj-lt"/>
              </a:rPr>
              <a:t>are part </a:t>
            </a:r>
            <a:r>
              <a:rPr lang="en-US" sz="1600" dirty="0">
                <a:solidFill>
                  <a:srgbClr val="002060"/>
                </a:solidFill>
                <a:latin typeface="+mj-lt"/>
              </a:rPr>
              <a:t>of the reality being studied rather than being having been collected originally as data </a:t>
            </a:r>
            <a:r>
              <a:rPr lang="en-US" sz="1600" dirty="0" smtClean="0">
                <a:solidFill>
                  <a:srgbClr val="002060"/>
                </a:solidFill>
                <a:latin typeface="+mj-lt"/>
              </a:rPr>
              <a:t>for </a:t>
            </a:r>
            <a:r>
              <a:rPr lang="en-US" sz="1600" dirty="0">
                <a:solidFill>
                  <a:srgbClr val="002060"/>
                </a:solidFill>
                <a:latin typeface="+mj-lt"/>
              </a:rPr>
              <a:t>research purposes</a:t>
            </a:r>
            <a:r>
              <a:rPr lang="en-US" sz="1600" dirty="0" smtClean="0">
                <a:solidFill>
                  <a:srgbClr val="002060"/>
                </a:solidFill>
                <a:latin typeface="+mj-lt"/>
              </a:rPr>
              <a:t>. </a:t>
            </a:r>
            <a:endParaRPr lang="en-US" sz="1600" dirty="0">
              <a:solidFill>
                <a:srgbClr val="002060"/>
              </a:solidFill>
              <a:latin typeface="+mj-lt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46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066800"/>
            <a:ext cx="9144000" cy="547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9450245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828800"/>
            <a:ext cx="8686800" cy="5029200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ü"/>
            </a:pPr>
            <a:r>
              <a:rPr lang="en-US" sz="2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 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archival research strategy allows research questions which focus upon the past </a:t>
            </a:r>
            <a:r>
              <a:rPr lang="en-US" sz="2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changes over time to be answered, be they exploratory, descriptive or explanatory</a:t>
            </a:r>
            <a:r>
              <a:rPr lang="en-US" sz="2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en-US" sz="1800" dirty="0" smtClean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Your </a:t>
            </a:r>
            <a:r>
              <a:rPr lang="en-US" sz="1800" dirty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ability to answer such questions will </a:t>
            </a:r>
            <a:r>
              <a:rPr lang="en-US" sz="1800" dirty="0" smtClean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be </a:t>
            </a:r>
            <a:r>
              <a:rPr lang="en-US" sz="1800" dirty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constrained by </a:t>
            </a:r>
            <a:r>
              <a:rPr lang="en-US" sz="1800" dirty="0" smtClean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the </a:t>
            </a:r>
            <a:r>
              <a:rPr lang="en-US" sz="1800" dirty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nature of the administrative records and documents</a:t>
            </a:r>
            <a:r>
              <a:rPr lang="en-US" sz="1800" dirty="0" smtClean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. </a:t>
            </a: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en-US" sz="1800" dirty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Even where these records exist, </a:t>
            </a:r>
            <a:r>
              <a:rPr lang="en-US" sz="1800" dirty="0" smtClean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they </a:t>
            </a:r>
            <a:r>
              <a:rPr lang="en-US" sz="1800" dirty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may not contain the precise information needed to answer your research question(s) </a:t>
            </a:r>
            <a:r>
              <a:rPr lang="en-US" sz="1800" dirty="0" smtClean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or </a:t>
            </a:r>
            <a:r>
              <a:rPr lang="en-US" sz="1800" dirty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meet your objectives. </a:t>
            </a:r>
            <a:endParaRPr lang="en-US" sz="1800" dirty="0" smtClean="0">
              <a:solidFill>
                <a:srgbClr val="7030A0"/>
              </a:solidFill>
              <a:latin typeface="+mj-lt"/>
              <a:cs typeface="Times New Roman" panose="02020603050405020304" pitchFamily="18" charset="0"/>
            </a:endParaRP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en-US" sz="1800" dirty="0" smtClean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Data </a:t>
            </a:r>
            <a:r>
              <a:rPr lang="en-US" sz="1800" dirty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may be missing or you may be refused access </a:t>
            </a:r>
            <a:r>
              <a:rPr lang="en-US" sz="1800" dirty="0" smtClean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or </a:t>
            </a:r>
            <a:r>
              <a:rPr lang="en-US" sz="1800" dirty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your data censored for confidentiality reasons</a:t>
            </a:r>
            <a:r>
              <a:rPr lang="en-US" sz="1800" dirty="0" smtClean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47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066800"/>
            <a:ext cx="9144000" cy="547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6442035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828800"/>
            <a:ext cx="8686800" cy="48768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400" b="1" dirty="0" smtClean="0">
                <a:solidFill>
                  <a:srgbClr val="FF0000"/>
                </a:solidFill>
                <a:latin typeface="+mj-lt"/>
              </a:rPr>
              <a:t>Practitioner–researcher</a:t>
            </a: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If </a:t>
            </a:r>
            <a:r>
              <a:rPr lang="en-US" sz="2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researchers are 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currently working in an organisation, </a:t>
            </a:r>
            <a:r>
              <a:rPr lang="en-US" sz="2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they may 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choose to undertake </a:t>
            </a:r>
            <a:r>
              <a:rPr lang="en-US" sz="2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their research 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project within that organisation, thus adopting the role of </a:t>
            </a:r>
            <a:r>
              <a:rPr lang="en-US" sz="2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000" dirty="0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practitioner–researcher</a:t>
            </a:r>
            <a:r>
              <a:rPr lang="en-US" sz="2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lvl="1" algn="just">
              <a:buFont typeface="Wingdings" panose="05000000000000000000" pitchFamily="2" charset="2"/>
              <a:buChar char="ü"/>
            </a:pPr>
            <a:endParaRPr lang="en-US" sz="20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Researchers 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are unlikely </a:t>
            </a:r>
            <a:r>
              <a:rPr lang="en-US" sz="2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encounter 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one of the most difficult hurdles that a researcher has to overcome: that </a:t>
            </a:r>
            <a:r>
              <a:rPr lang="en-US" sz="2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negotiating research </a:t>
            </a:r>
            <a:r>
              <a:rPr lang="en-US" sz="2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access. </a:t>
            </a: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en-US" sz="1800" dirty="0" smtClean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Their knowledge </a:t>
            </a:r>
            <a:r>
              <a:rPr lang="en-US" sz="1800" dirty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of the organisation and all this implies </a:t>
            </a:r>
            <a:r>
              <a:rPr lang="en-US" sz="1800" dirty="0" smtClean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about </a:t>
            </a:r>
            <a:r>
              <a:rPr lang="en-US" sz="1800" dirty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understanding the complexity of what goes on in that organisation</a:t>
            </a:r>
            <a:r>
              <a:rPr lang="en-US" sz="1800" dirty="0" smtClean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. </a:t>
            </a:r>
          </a:p>
          <a:p>
            <a:pPr lvl="2" algn="just">
              <a:buFont typeface="Wingdings" panose="05000000000000000000" pitchFamily="2" charset="2"/>
              <a:buChar char="ü"/>
            </a:pPr>
            <a:r>
              <a:rPr lang="en-US" sz="1600" dirty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It </a:t>
            </a:r>
            <a:r>
              <a:rPr lang="en-US" sz="1600" dirty="0" smtClean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is not </a:t>
            </a:r>
            <a:r>
              <a:rPr lang="en-US" sz="1600" dirty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necessary to spend a good deal of </a:t>
            </a:r>
            <a:r>
              <a:rPr lang="en-US" sz="1600" dirty="0" smtClean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time </a:t>
            </a:r>
            <a:r>
              <a:rPr lang="en-US" sz="1600" dirty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in ‘learning the context</a:t>
            </a:r>
            <a:r>
              <a:rPr lang="en-US" sz="1600" dirty="0" smtClean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’. </a:t>
            </a:r>
          </a:p>
          <a:p>
            <a:pPr lvl="2" algn="just">
              <a:buFont typeface="Wingdings" panose="05000000000000000000" pitchFamily="2" charset="2"/>
              <a:buChar char="ü"/>
            </a:pPr>
            <a:endParaRPr lang="en-US" sz="1600" dirty="0" smtClean="0">
              <a:solidFill>
                <a:srgbClr val="002060"/>
              </a:solidFill>
              <a:latin typeface="+mj-lt"/>
              <a:cs typeface="Times New Roman" panose="02020603050405020304" pitchFamily="18" charset="0"/>
            </a:endParaRP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en-US" sz="1800" dirty="0" smtClean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Yet, researchers must </a:t>
            </a:r>
            <a:r>
              <a:rPr lang="en-US" sz="1800" dirty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be very conscious of the assumptions and preconceptions that </a:t>
            </a:r>
            <a:r>
              <a:rPr lang="en-US" sz="1800" dirty="0" smtClean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they carry </a:t>
            </a:r>
            <a:r>
              <a:rPr lang="en-US" sz="1800" dirty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around with </a:t>
            </a:r>
            <a:r>
              <a:rPr lang="en-US" sz="1800" dirty="0" smtClean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them. </a:t>
            </a:r>
            <a:endParaRPr lang="en-US" sz="2000" dirty="0">
              <a:solidFill>
                <a:srgbClr val="7030A0"/>
              </a:solidFill>
              <a:latin typeface="+mj-lt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48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066800"/>
            <a:ext cx="9144000" cy="547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4954571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828800"/>
            <a:ext cx="8686800" cy="4876800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ü"/>
            </a:pPr>
            <a:r>
              <a:rPr lang="en-US" sz="2000" u="sng" dirty="0">
                <a:solidFill>
                  <a:srgbClr val="FF0000"/>
                </a:solidFill>
                <a:latin typeface="+mj-lt"/>
              </a:rPr>
              <a:t>Familiarity</a:t>
            </a:r>
            <a:r>
              <a:rPr lang="en-US" sz="2000" dirty="0">
                <a:solidFill>
                  <a:srgbClr val="C00000"/>
                </a:solidFill>
                <a:latin typeface="+mj-lt"/>
              </a:rPr>
              <a:t> has other problems. </a:t>
            </a:r>
            <a:endParaRPr lang="en-US" sz="2000" dirty="0" smtClean="0">
              <a:solidFill>
                <a:srgbClr val="C00000"/>
              </a:solidFill>
              <a:latin typeface="+mj-lt"/>
            </a:endParaRP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en-US" sz="1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When </a:t>
            </a:r>
            <a:r>
              <a:rPr lang="en-US" sz="1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 were doing case study work in a </a:t>
            </a:r>
            <a:r>
              <a:rPr lang="en-US" sz="1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manufacturing </a:t>
            </a:r>
            <a:r>
              <a:rPr lang="en-US" sz="1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company, we found it very useful to ask ‘</a:t>
            </a:r>
            <a:r>
              <a:rPr lang="en-US" sz="1800" dirty="0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basic</a:t>
            </a:r>
            <a:r>
              <a:rPr lang="en-US" sz="1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’ questions revealing our </a:t>
            </a:r>
            <a:r>
              <a:rPr lang="en-US" sz="1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ignorance </a:t>
            </a:r>
            <a:r>
              <a:rPr lang="en-US" sz="1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about the industry and the organisation. </a:t>
            </a:r>
            <a:endParaRPr lang="en-US" sz="1800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en-US" sz="1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These </a:t>
            </a:r>
            <a:r>
              <a:rPr lang="en-US" sz="1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‘</a:t>
            </a:r>
            <a:r>
              <a:rPr lang="en-US" sz="1800" dirty="0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basic</a:t>
            </a:r>
            <a:r>
              <a:rPr lang="en-US" sz="1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’ questions are ones that as the practitioner</a:t>
            </a:r>
            <a:r>
              <a:rPr lang="en-US" sz="1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en-US" sz="1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researcher you would be less likely to ask because you, and your respondents</a:t>
            </a:r>
            <a:r>
              <a:rPr lang="en-US" sz="1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would feel that you should know the answers already</a:t>
            </a:r>
            <a:r>
              <a:rPr lang="en-US" sz="1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>
              <a:buFont typeface="Wingdings" panose="05000000000000000000" pitchFamily="2" charset="2"/>
              <a:buChar char="ü"/>
            </a:pPr>
            <a:endParaRPr lang="en-US" sz="20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sz="2000" dirty="0">
                <a:solidFill>
                  <a:srgbClr val="C00000"/>
                </a:solidFill>
                <a:latin typeface="+mj-lt"/>
              </a:rPr>
              <a:t>There is also the problem of </a:t>
            </a:r>
            <a:r>
              <a:rPr lang="en-US" sz="2000" u="sng" dirty="0">
                <a:solidFill>
                  <a:srgbClr val="FF0000"/>
                </a:solidFill>
                <a:latin typeface="+mj-lt"/>
              </a:rPr>
              <a:t>status</a:t>
            </a:r>
            <a:r>
              <a:rPr lang="en-US" sz="2000" dirty="0">
                <a:solidFill>
                  <a:srgbClr val="C00000"/>
                </a:solidFill>
                <a:latin typeface="+mj-lt"/>
              </a:rPr>
              <a:t>. </a:t>
            </a:r>
            <a:endParaRPr lang="en-US" sz="2000" dirty="0" smtClean="0">
              <a:solidFill>
                <a:srgbClr val="C00000"/>
              </a:solidFill>
              <a:latin typeface="+mj-lt"/>
            </a:endParaRP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en-US" sz="1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If </a:t>
            </a:r>
            <a:r>
              <a:rPr lang="en-US" sz="1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 are a junior employee you may feel </a:t>
            </a:r>
            <a:r>
              <a:rPr lang="en-US" sz="1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that </a:t>
            </a:r>
            <a:r>
              <a:rPr lang="en-US" sz="1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working with more senior colleagues inhibits your interactions as researcher–practitioner</a:t>
            </a:r>
            <a:r>
              <a:rPr lang="en-US" sz="1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18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49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066800"/>
            <a:ext cx="9144000" cy="547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62538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828800"/>
            <a:ext cx="8686800" cy="4876800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ü"/>
            </a:pPr>
            <a:r>
              <a:rPr lang="en-US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way you </a:t>
            </a:r>
            <a:r>
              <a:rPr lang="en-US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choose </a:t>
            </a:r>
            <a:r>
              <a:rPr lang="en-US" sz="2000" u="sng" dirty="0" smtClean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to </a:t>
            </a:r>
            <a:r>
              <a:rPr lang="en-US" sz="2000" u="sng" dirty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answer your research question</a:t>
            </a:r>
            <a:r>
              <a:rPr lang="en-US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will be influenced by your </a:t>
            </a:r>
            <a:r>
              <a:rPr lang="en-US" sz="2000" u="sng" dirty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research philosophy</a:t>
            </a:r>
            <a:r>
              <a:rPr lang="en-US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sz="2000" u="sng" dirty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approach</a:t>
            </a:r>
            <a:r>
              <a:rPr lang="en-US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2400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endParaRPr lang="en-US" sz="24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Your </a:t>
            </a:r>
            <a:r>
              <a:rPr lang="en-US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research question will subsequently inform your choice of </a:t>
            </a:r>
            <a:r>
              <a:rPr lang="en-US" sz="2200" dirty="0" smtClean="0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research </a:t>
            </a:r>
            <a:r>
              <a:rPr lang="en-US" sz="2200" dirty="0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strategy</a:t>
            </a:r>
            <a:r>
              <a:rPr lang="en-US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your choices of </a:t>
            </a:r>
            <a:r>
              <a:rPr lang="en-US" sz="2200" dirty="0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collection techniques</a:t>
            </a:r>
            <a:r>
              <a:rPr lang="en-US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en-US" sz="2200" dirty="0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analysis procedures</a:t>
            </a:r>
            <a:r>
              <a:rPr lang="en-US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and </a:t>
            </a:r>
            <a:r>
              <a:rPr lang="en-US" sz="2200" dirty="0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the </a:t>
            </a:r>
            <a:r>
              <a:rPr lang="en-US" sz="2200" dirty="0" smtClean="0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time </a:t>
            </a:r>
            <a:r>
              <a:rPr lang="en-US" sz="2200" dirty="0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horizon</a:t>
            </a:r>
            <a:r>
              <a:rPr lang="en-US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over which you undertake your research project</a:t>
            </a:r>
            <a:r>
              <a:rPr lang="en-US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24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1066800"/>
            <a:ext cx="9144001" cy="6092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0586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828800"/>
            <a:ext cx="8686800" cy="4876800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ü"/>
            </a:pPr>
            <a:r>
              <a:rPr lang="en-US" sz="2000" dirty="0">
                <a:solidFill>
                  <a:srgbClr val="C00000"/>
                </a:solidFill>
                <a:latin typeface="+mj-lt"/>
              </a:rPr>
              <a:t>A more practical problem is that of </a:t>
            </a:r>
            <a:r>
              <a:rPr lang="en-US" sz="2000" u="sng" dirty="0">
                <a:solidFill>
                  <a:srgbClr val="FF0000"/>
                </a:solidFill>
                <a:latin typeface="+mj-lt"/>
              </a:rPr>
              <a:t>time</a:t>
            </a:r>
            <a:r>
              <a:rPr lang="en-US" sz="2000" dirty="0">
                <a:solidFill>
                  <a:srgbClr val="C00000"/>
                </a:solidFill>
                <a:latin typeface="+mj-lt"/>
              </a:rPr>
              <a:t>. </a:t>
            </a:r>
            <a:endParaRPr lang="en-US" sz="2000" dirty="0" smtClean="0">
              <a:solidFill>
                <a:srgbClr val="C00000"/>
              </a:solidFill>
              <a:latin typeface="+mj-lt"/>
            </a:endParaRP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en-US" sz="1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Combining </a:t>
            </a:r>
            <a:r>
              <a:rPr lang="en-US" sz="1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two roles at work is </a:t>
            </a:r>
            <a:r>
              <a:rPr lang="en-US" sz="1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obviously </a:t>
            </a:r>
            <a:r>
              <a:rPr lang="en-US" sz="1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very demanding, particularly as it may involve you in much data recording ‘after hours</a:t>
            </a:r>
            <a:r>
              <a:rPr lang="en-US" sz="1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’. </a:t>
            </a:r>
            <a:endParaRPr lang="en-US" sz="18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50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066800"/>
            <a:ext cx="9144000" cy="547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2714051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828800"/>
            <a:ext cx="8686800" cy="4876800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ü"/>
            </a:pP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terms </a:t>
            </a:r>
            <a:r>
              <a:rPr lang="en-US" sz="1800" u="sng" dirty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quantitative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en-US" sz="1800" u="sng" dirty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qualitative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are </a:t>
            </a:r>
            <a:r>
              <a:rPr lang="en-US" sz="2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used 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differentiate both </a:t>
            </a:r>
            <a:r>
              <a:rPr lang="en-US" sz="1800" u="sng" dirty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data collection techniques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en-US" sz="1800" u="sng" dirty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data analysis procedures</a:t>
            </a:r>
            <a:r>
              <a:rPr lang="en-US" sz="2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>
              <a:buFont typeface="Wingdings" panose="05000000000000000000" pitchFamily="2" charset="2"/>
              <a:buChar char="ü"/>
            </a:pPr>
            <a:endParaRPr lang="en-US" sz="2000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One way of distinguishing between the two is the focus on </a:t>
            </a:r>
            <a:r>
              <a:rPr lang="en-US" sz="1800" dirty="0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numeric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1600" u="sng" dirty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numbers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or </a:t>
            </a:r>
            <a:r>
              <a:rPr lang="en-US" sz="1800" dirty="0" smtClean="0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nonnumeric</a:t>
            </a:r>
            <a:r>
              <a:rPr lang="en-US" sz="2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1600" u="sng" dirty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words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data. </a:t>
            </a:r>
            <a:endParaRPr lang="en-US" sz="2000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en-US" sz="1800" b="1" i="1" dirty="0" smtClean="0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Quantitative</a:t>
            </a:r>
            <a:r>
              <a:rPr lang="en-US" sz="1800" i="1" dirty="0" smtClean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US" sz="1800" dirty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is predominantly used as a synonym for any </a:t>
            </a:r>
            <a:r>
              <a:rPr lang="en-US" sz="1800" dirty="0" smtClean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data </a:t>
            </a:r>
            <a:r>
              <a:rPr lang="en-US" sz="1800" dirty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collection technique (</a:t>
            </a:r>
            <a:r>
              <a:rPr lang="en-US" sz="1600" u="sng" dirty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such as a questionnaire</a:t>
            </a:r>
            <a:r>
              <a:rPr lang="en-US" sz="1800" dirty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) or data analysis procedure (</a:t>
            </a:r>
            <a:r>
              <a:rPr lang="en-US" sz="1600" u="sng" dirty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such as </a:t>
            </a:r>
            <a:r>
              <a:rPr lang="en-US" sz="1600" u="sng" dirty="0" smtClean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graphs </a:t>
            </a:r>
            <a:r>
              <a:rPr lang="en-US" sz="1600" u="sng" dirty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or statistics</a:t>
            </a:r>
            <a:r>
              <a:rPr lang="en-US" sz="1800" dirty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) that generates or uses numerical data. </a:t>
            </a:r>
            <a:endParaRPr lang="en-US" sz="1800" dirty="0" smtClean="0">
              <a:solidFill>
                <a:srgbClr val="7030A0"/>
              </a:solidFill>
              <a:latin typeface="+mj-lt"/>
              <a:cs typeface="Times New Roman" panose="02020603050405020304" pitchFamily="18" charset="0"/>
            </a:endParaRPr>
          </a:p>
          <a:p>
            <a:pPr lvl="1" algn="just">
              <a:buFont typeface="Wingdings" panose="05000000000000000000" pitchFamily="2" charset="2"/>
              <a:buChar char="ü"/>
            </a:pPr>
            <a:endParaRPr lang="en-US" sz="1800" dirty="0" smtClean="0">
              <a:solidFill>
                <a:srgbClr val="7030A0"/>
              </a:solidFill>
              <a:latin typeface="+mj-lt"/>
              <a:cs typeface="Times New Roman" panose="02020603050405020304" pitchFamily="18" charset="0"/>
            </a:endParaRP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en-US" sz="1800" b="1" i="1" dirty="0" smtClean="0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Qualitative</a:t>
            </a:r>
            <a:r>
              <a:rPr lang="en-US" sz="1800" i="1" dirty="0" smtClean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US" sz="1800" dirty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is used </a:t>
            </a:r>
            <a:r>
              <a:rPr lang="en-US" sz="1800" dirty="0" smtClean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predominantly </a:t>
            </a:r>
            <a:r>
              <a:rPr lang="en-US" sz="1800" dirty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as a synonym for any data collection technique (</a:t>
            </a:r>
            <a:r>
              <a:rPr lang="en-US" sz="1600" u="sng" dirty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such as an interview</a:t>
            </a:r>
            <a:r>
              <a:rPr lang="en-US" sz="1800" dirty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) or </a:t>
            </a:r>
            <a:r>
              <a:rPr lang="en-US" sz="1800" dirty="0" smtClean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data </a:t>
            </a:r>
            <a:r>
              <a:rPr lang="en-US" sz="1800" dirty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analysis procedure (</a:t>
            </a:r>
            <a:r>
              <a:rPr lang="en-US" sz="1600" u="sng" dirty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such as categorising data</a:t>
            </a:r>
            <a:r>
              <a:rPr lang="en-US" sz="1800" dirty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) that generates or use non-numerical data</a:t>
            </a:r>
            <a:r>
              <a:rPr lang="en-US" sz="1800" dirty="0" smtClean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. </a:t>
            </a:r>
          </a:p>
          <a:p>
            <a:pPr lvl="2" algn="just">
              <a:buFont typeface="Wingdings" panose="05000000000000000000" pitchFamily="2" charset="2"/>
              <a:buChar char="ü"/>
            </a:pPr>
            <a:r>
              <a:rPr lang="en-US" sz="1600" dirty="0" smtClean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Qualitative </a:t>
            </a:r>
            <a:r>
              <a:rPr lang="en-US" sz="1600" dirty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therefore can refer to data other than words, such as pictures and video clips.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51</a:t>
            </a:fld>
            <a:endParaRPr lang="en-US"/>
          </a:p>
        </p:txBody>
      </p:sp>
      <p:pic>
        <p:nvPicPr>
          <p:cNvPr id="5" name="Content Placeholder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066800"/>
            <a:ext cx="9144000" cy="6858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6224737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828800"/>
            <a:ext cx="8686800" cy="4876800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ü"/>
            </a:pP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choosing </a:t>
            </a:r>
            <a:r>
              <a:rPr lang="en-US" sz="2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your 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research </a:t>
            </a:r>
            <a:r>
              <a:rPr lang="en-US" sz="2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methods, 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 will therefore either use a </a:t>
            </a:r>
            <a:r>
              <a:rPr lang="en-US" sz="1800" dirty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single data collection technique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en-US" sz="1800" dirty="0" smtClean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corresponding </a:t>
            </a:r>
            <a:r>
              <a:rPr lang="en-US" sz="1800" dirty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analysis procedures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000" b="1" dirty="0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mono method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or use </a:t>
            </a:r>
            <a:r>
              <a:rPr lang="en-US" sz="1800" dirty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more than one data </a:t>
            </a:r>
            <a:r>
              <a:rPr lang="en-US" sz="1800" dirty="0" smtClean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collection </a:t>
            </a:r>
            <a:r>
              <a:rPr lang="en-US" sz="1800" dirty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technique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en-US" sz="1800" dirty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analysis procedures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000" b="1" dirty="0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multiple methods</a:t>
            </a:r>
            <a:r>
              <a:rPr lang="en-US" sz="2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to 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answer your research </a:t>
            </a:r>
            <a:r>
              <a:rPr lang="en-US" sz="2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question. </a:t>
            </a:r>
          </a:p>
          <a:p>
            <a:pPr algn="just">
              <a:buFont typeface="Wingdings" panose="05000000000000000000" pitchFamily="2" charset="2"/>
              <a:buChar char="ü"/>
            </a:pPr>
            <a:endParaRPr lang="en-US" sz="20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sz="2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single research study may use </a:t>
            </a:r>
            <a:r>
              <a:rPr lang="en-US" sz="2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quantitative 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qualitative techniques and procedures in combination as well as use </a:t>
            </a:r>
            <a:r>
              <a:rPr lang="en-US" sz="2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primary 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secondary </a:t>
            </a:r>
            <a:r>
              <a:rPr lang="en-US" sz="2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data (</a:t>
            </a:r>
            <a:r>
              <a:rPr lang="en-US" sz="1600" u="sng" dirty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Curran and Blackburn, 2001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2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20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52</a:t>
            </a:fld>
            <a:endParaRPr lang="en-US"/>
          </a:p>
        </p:txBody>
      </p:sp>
      <p:pic>
        <p:nvPicPr>
          <p:cNvPr id="5" name="Content Placeholder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066800"/>
            <a:ext cx="9144000" cy="6858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7981884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828800"/>
            <a:ext cx="8686800" cy="4876800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ü"/>
            </a:pPr>
            <a:r>
              <a:rPr lang="en-US" sz="2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There 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are </a:t>
            </a:r>
            <a:r>
              <a:rPr lang="en-US" sz="2000" dirty="0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four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different </a:t>
            </a:r>
            <a:r>
              <a:rPr lang="en-US" sz="2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possibilities 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lang="en-US" sz="1800" dirty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combine data collection techniques 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en-US" sz="2000" dirty="0">
                <a:solidFill>
                  <a:srgbClr val="0070C0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US" sz="1800" dirty="0" smtClean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procedures</a:t>
            </a:r>
            <a:r>
              <a:rPr lang="en-US" sz="2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algn="just">
              <a:buFont typeface="Wingdings" panose="05000000000000000000" pitchFamily="2" charset="2"/>
              <a:buChar char="ü"/>
            </a:pPr>
            <a:endParaRPr lang="en-US" sz="2000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sz="2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term </a:t>
            </a:r>
            <a:r>
              <a:rPr lang="en-US" sz="2000" b="1" dirty="0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multi-method</a:t>
            </a:r>
            <a:r>
              <a:rPr lang="en-US" sz="2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refers to those </a:t>
            </a:r>
            <a:r>
              <a:rPr lang="en-US" sz="2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combinations 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where </a:t>
            </a:r>
            <a:r>
              <a:rPr lang="en-US" sz="1800" dirty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more than one data collection technique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is used </a:t>
            </a:r>
            <a:r>
              <a:rPr lang="en-US" sz="1800" dirty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with associated analysis techniques</a:t>
            </a:r>
            <a:r>
              <a:rPr lang="en-US" sz="2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but this is restricted within </a:t>
            </a:r>
            <a:r>
              <a:rPr lang="en-US" sz="1800" dirty="0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either a quantitative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or </a:t>
            </a:r>
            <a:r>
              <a:rPr lang="en-US" sz="1800" dirty="0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qualitative world </a:t>
            </a:r>
            <a:r>
              <a:rPr lang="en-US" sz="1800" dirty="0" smtClean="0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view 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1600" u="sng" dirty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Tashakkori and Teddlie, 2003</a:t>
            </a:r>
            <a:r>
              <a:rPr lang="en-US" sz="2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  <a:endParaRPr lang="en-US" sz="20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53</a:t>
            </a:fld>
            <a:endParaRPr lang="en-US"/>
          </a:p>
        </p:txBody>
      </p:sp>
      <p:pic>
        <p:nvPicPr>
          <p:cNvPr id="5" name="Content Placeholder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066800"/>
            <a:ext cx="9144000" cy="6858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7490604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828800"/>
            <a:ext cx="8686800" cy="4876800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ü"/>
            </a:pPr>
            <a:r>
              <a:rPr lang="en-US" sz="2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 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might choose to collect quantitative data </a:t>
            </a:r>
            <a:r>
              <a:rPr lang="en-US" sz="2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using both </a:t>
            </a:r>
            <a:r>
              <a:rPr lang="en-US" sz="1800" u="sng" dirty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questionnaires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en-US" sz="1800" u="sng" dirty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structured observation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analysing these data </a:t>
            </a:r>
            <a:r>
              <a:rPr lang="en-US" sz="2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using </a:t>
            </a:r>
            <a:r>
              <a:rPr lang="it-IT" sz="1800" u="sng" dirty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statistical</a:t>
            </a:r>
            <a:r>
              <a:rPr lang="it-IT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it-IT" sz="1800" u="sng" dirty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quantitative</a:t>
            </a:r>
            <a:r>
              <a:rPr lang="it-IT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it-IT" sz="1800" u="sng" dirty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procedures</a:t>
            </a:r>
            <a:r>
              <a:rPr lang="it-IT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a </a:t>
            </a:r>
            <a:r>
              <a:rPr lang="it-IT" sz="2000" dirty="0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multi-method quantitative study</a:t>
            </a:r>
            <a:r>
              <a:rPr lang="it-IT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it-IT" sz="2000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endParaRPr lang="it-IT" sz="20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it-IT" sz="2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Alternatively, 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 might choose to collect qualitative data </a:t>
            </a:r>
            <a:r>
              <a:rPr lang="en-US" sz="2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using </a:t>
            </a:r>
            <a:r>
              <a:rPr lang="en-US" sz="1800" dirty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i</a:t>
            </a:r>
            <a:r>
              <a:rPr lang="en-US" sz="1800" u="sng" dirty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n-depth interviews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sz="1800" u="sng" dirty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diary accounts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analyse these data using </a:t>
            </a:r>
            <a:r>
              <a:rPr lang="en-US" sz="1800" u="sng" dirty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non-numerical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1800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qualitative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1800" u="sng" dirty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procedures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2000" dirty="0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multi-method qualitative </a:t>
            </a:r>
            <a:r>
              <a:rPr lang="en-US" sz="2000" dirty="0" smtClean="0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study</a:t>
            </a:r>
            <a:r>
              <a:rPr lang="en-US" sz="2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>
              <a:buFont typeface="Wingdings" panose="05000000000000000000" pitchFamily="2" charset="2"/>
              <a:buChar char="ü"/>
            </a:pPr>
            <a:endParaRPr lang="en-US" sz="20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sz="2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If 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 adopted </a:t>
            </a:r>
            <a:r>
              <a:rPr lang="en-US" sz="2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multi-methods, </a:t>
            </a:r>
            <a:r>
              <a:rPr lang="en-US" sz="1800" dirty="0" smtClean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you </a:t>
            </a:r>
            <a:r>
              <a:rPr lang="en-US" sz="1800" dirty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would not mix quantitative and qualitative techniques and procedures</a:t>
            </a:r>
            <a:r>
              <a:rPr lang="en-US" sz="2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20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54</a:t>
            </a:fld>
            <a:endParaRPr lang="en-US"/>
          </a:p>
        </p:txBody>
      </p:sp>
      <p:pic>
        <p:nvPicPr>
          <p:cNvPr id="5" name="Content Placeholder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066800"/>
            <a:ext cx="9144000" cy="6858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8477774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828800"/>
            <a:ext cx="8686800" cy="4876800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ü"/>
            </a:pPr>
            <a:r>
              <a:rPr lang="en-US" sz="2200" b="1" dirty="0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Mixed methods </a:t>
            </a:r>
            <a:r>
              <a:rPr lang="en-US" sz="2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the general term for when </a:t>
            </a:r>
            <a:r>
              <a:rPr lang="en-US" sz="2000" dirty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both quantitative and qualitative </a:t>
            </a:r>
            <a:r>
              <a:rPr lang="en-US" sz="2000" dirty="0" smtClean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data </a:t>
            </a:r>
            <a:r>
              <a:rPr lang="en-US" sz="2000" dirty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collection techniques and analysis procedures</a:t>
            </a:r>
            <a:r>
              <a:rPr lang="en-US" sz="2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are used in a research </a:t>
            </a:r>
            <a:r>
              <a:rPr lang="en-US" sz="2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design. </a:t>
            </a:r>
          </a:p>
          <a:p>
            <a:pPr algn="just">
              <a:buFont typeface="Wingdings" panose="05000000000000000000" pitchFamily="2" charset="2"/>
              <a:buChar char="ü"/>
            </a:pPr>
            <a:endParaRPr lang="en-US" sz="2400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 is subdivided into two </a:t>
            </a:r>
            <a:r>
              <a:rPr lang="en-US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types: </a:t>
            </a:r>
          </a:p>
          <a:p>
            <a:pPr marL="850392" lvl="1" indent="-457200" algn="just">
              <a:buFont typeface="+mj-lt"/>
              <a:buAutoNum type="arabicPeriod"/>
            </a:pPr>
            <a:r>
              <a:rPr lang="en-US" sz="2000" dirty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Mixed </a:t>
            </a:r>
            <a:r>
              <a:rPr lang="en-US" sz="2000" dirty="0" smtClean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Method Research</a:t>
            </a:r>
          </a:p>
          <a:p>
            <a:pPr marL="850392" lvl="1" indent="-457200" algn="just">
              <a:buFont typeface="+mj-lt"/>
              <a:buAutoNum type="arabicPeriod"/>
            </a:pPr>
            <a:r>
              <a:rPr lang="en-US" sz="2000" dirty="0" smtClean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Mixed Model Research</a:t>
            </a:r>
            <a:endParaRPr lang="en-US" sz="2200" dirty="0">
              <a:solidFill>
                <a:srgbClr val="7030A0"/>
              </a:solidFill>
              <a:latin typeface="+mj-lt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55</a:t>
            </a:fld>
            <a:endParaRPr lang="en-US"/>
          </a:p>
        </p:txBody>
      </p:sp>
      <p:pic>
        <p:nvPicPr>
          <p:cNvPr id="5" name="Content Placeholder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066800"/>
            <a:ext cx="9144000" cy="6858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9543897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828800"/>
            <a:ext cx="8686800" cy="4876800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ü"/>
            </a:pPr>
            <a:r>
              <a:rPr lang="en-US" sz="2200" b="1" dirty="0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Mixed </a:t>
            </a:r>
            <a:r>
              <a:rPr lang="en-US" sz="2200" b="1" dirty="0" smtClean="0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Method Research </a:t>
            </a:r>
            <a:r>
              <a:rPr lang="en-US" sz="2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uses quantitative and </a:t>
            </a:r>
            <a:r>
              <a:rPr lang="en-US" sz="2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qualitative </a:t>
            </a:r>
            <a:r>
              <a:rPr lang="en-US" sz="2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data collection techniques and analysis procedures </a:t>
            </a:r>
            <a:r>
              <a:rPr lang="en-US" sz="2000" dirty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either at the same time</a:t>
            </a:r>
            <a:r>
              <a:rPr lang="en-US" sz="2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200" b="1" dirty="0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parallel</a:t>
            </a:r>
            <a:r>
              <a:rPr lang="en-US" sz="2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2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 </a:t>
            </a:r>
            <a:r>
              <a:rPr lang="en-US" sz="2000" dirty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one after the other</a:t>
            </a:r>
            <a:r>
              <a:rPr lang="en-US" sz="2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200" b="1" dirty="0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sequential</a:t>
            </a:r>
            <a:r>
              <a:rPr lang="en-US" sz="2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but </a:t>
            </a:r>
            <a:r>
              <a:rPr lang="en-US" sz="2000" dirty="0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does not combine </a:t>
            </a:r>
            <a:r>
              <a:rPr lang="en-US" sz="2000" dirty="0" smtClean="0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them</a:t>
            </a:r>
            <a:r>
              <a:rPr lang="en-US" sz="2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>
              <a:buFont typeface="Wingdings" panose="05000000000000000000" pitchFamily="2" charset="2"/>
              <a:buChar char="ü"/>
            </a:pPr>
            <a:endParaRPr lang="en-US" sz="22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sz="2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Although 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mixed method research uses both quantitative and qualitative world views </a:t>
            </a:r>
            <a:r>
              <a:rPr lang="en-US" sz="2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 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research methods stage, </a:t>
            </a:r>
            <a:r>
              <a:rPr lang="en-US" sz="1800" dirty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quantitative data are analysed quantitatively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en-US" sz="1800" dirty="0" smtClean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qualitative </a:t>
            </a:r>
            <a:r>
              <a:rPr lang="en-US" sz="1800" dirty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data are analysed qualitatively</a:t>
            </a:r>
            <a:r>
              <a:rPr lang="en-US" sz="2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>
              <a:buFont typeface="Wingdings" panose="05000000000000000000" pitchFamily="2" charset="2"/>
              <a:buChar char="ü"/>
            </a:pPr>
            <a:endParaRPr lang="en-US" sz="2000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sz="2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Often </a:t>
            </a:r>
            <a:r>
              <a:rPr lang="en-US" sz="2000" dirty="0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either</a:t>
            </a:r>
            <a:r>
              <a:rPr lang="en-US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quantitative or qualitative </a:t>
            </a:r>
            <a:r>
              <a:rPr lang="en-US" sz="2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techniques 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procedures </a:t>
            </a:r>
            <a:r>
              <a:rPr lang="en-US" sz="2000" dirty="0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predominate</a:t>
            </a:r>
            <a:r>
              <a:rPr lang="en-US" sz="2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20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56</a:t>
            </a:fld>
            <a:endParaRPr lang="en-US"/>
          </a:p>
        </p:txBody>
      </p:sp>
      <p:pic>
        <p:nvPicPr>
          <p:cNvPr id="5" name="Content Placeholder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066800"/>
            <a:ext cx="9144000" cy="6858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8527278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828800"/>
            <a:ext cx="8686800" cy="4876800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ü"/>
            </a:pPr>
            <a:r>
              <a:rPr lang="en-US" sz="2200" b="1" dirty="0" smtClean="0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Mixed Model Research </a:t>
            </a:r>
            <a:r>
              <a:rPr lang="en-US" sz="2200" u="sng" dirty="0" smtClean="0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combines</a:t>
            </a:r>
            <a:r>
              <a:rPr lang="en-US" sz="2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quantitative and qualitative data collection techniques and analysis procedures as well </a:t>
            </a:r>
            <a:r>
              <a:rPr lang="en-US" sz="2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 </a:t>
            </a:r>
            <a:r>
              <a:rPr lang="en-US" sz="2000" dirty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combining quantitative and qualitative approaches </a:t>
            </a:r>
            <a:r>
              <a:rPr lang="en-US" sz="2000" u="sng" dirty="0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at other phases of the research</a:t>
            </a:r>
            <a:r>
              <a:rPr lang="en-US" sz="2000" dirty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US" sz="2000" dirty="0" smtClean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such </a:t>
            </a:r>
            <a:r>
              <a:rPr lang="en-US" sz="2000" dirty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as research question generation</a:t>
            </a:r>
            <a:r>
              <a:rPr lang="en-US" sz="2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>
              <a:buFont typeface="Wingdings" panose="05000000000000000000" pitchFamily="2" charset="2"/>
              <a:buChar char="ü"/>
            </a:pPr>
            <a:endParaRPr lang="en-US" sz="2200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sz="2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 </a:t>
            </a:r>
            <a:r>
              <a:rPr lang="en-US" sz="2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may take quantitative data </a:t>
            </a:r>
            <a:r>
              <a:rPr lang="en-US" sz="2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sz="2200" dirty="0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qualitise</a:t>
            </a:r>
            <a:r>
              <a:rPr lang="en-US" sz="2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it, that is, </a:t>
            </a:r>
            <a:r>
              <a:rPr lang="en-US" sz="2000" dirty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convert it into narrative that can be analysed qualitatively</a:t>
            </a:r>
            <a:r>
              <a:rPr lang="en-US" sz="2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sz="2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 </a:t>
            </a:r>
            <a:r>
              <a:rPr lang="en-US" sz="2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may </a:t>
            </a:r>
            <a:r>
              <a:rPr lang="en-US" sz="2200" dirty="0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quantitise</a:t>
            </a:r>
            <a:r>
              <a:rPr lang="en-US" sz="2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your qualitative data, </a:t>
            </a:r>
            <a:r>
              <a:rPr lang="en-US" sz="2000" dirty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converting it into to </a:t>
            </a:r>
            <a:r>
              <a:rPr lang="en-US" sz="2000" dirty="0" smtClean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numerical </a:t>
            </a:r>
            <a:r>
              <a:rPr lang="en-US" sz="2000" dirty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codes so that it can be analysed statistically</a:t>
            </a:r>
            <a:r>
              <a:rPr lang="en-US" sz="2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22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57</a:t>
            </a:fld>
            <a:endParaRPr lang="en-US"/>
          </a:p>
        </p:txBody>
      </p:sp>
      <p:pic>
        <p:nvPicPr>
          <p:cNvPr id="5" name="Content Placeholder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066800"/>
            <a:ext cx="9144000" cy="6858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7278348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58</a:t>
            </a:fld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1976520"/>
            <a:ext cx="8691661" cy="3814680"/>
          </a:xfrm>
          <a:prstGeom prst="rect">
            <a:avLst/>
          </a:prstGeom>
        </p:spPr>
      </p:pic>
      <p:pic>
        <p:nvPicPr>
          <p:cNvPr id="5" name="Content Placeholder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066800"/>
            <a:ext cx="9144000" cy="6858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3167494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828800"/>
            <a:ext cx="8686800" cy="4876800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ü"/>
            </a:pPr>
            <a:r>
              <a:rPr lang="en-US" sz="2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Multiple 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methods are useful if </a:t>
            </a:r>
            <a:endParaRPr lang="en-US" sz="2000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en-US" sz="1800" dirty="0" smtClean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They provide better </a:t>
            </a:r>
            <a:r>
              <a:rPr lang="en-US" sz="1800" dirty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answer </a:t>
            </a:r>
            <a:r>
              <a:rPr lang="en-US" sz="1800" dirty="0" smtClean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to your </a:t>
            </a:r>
            <a:r>
              <a:rPr lang="en-US" sz="1800" dirty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research questions and </a:t>
            </a:r>
            <a:endParaRPr lang="en-US" sz="1800" dirty="0" smtClean="0">
              <a:solidFill>
                <a:srgbClr val="7030A0"/>
              </a:solidFill>
              <a:latin typeface="+mj-lt"/>
              <a:cs typeface="Times New Roman" panose="02020603050405020304" pitchFamily="18" charset="0"/>
            </a:endParaRP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en-US" sz="1800" dirty="0" smtClean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They </a:t>
            </a:r>
            <a:r>
              <a:rPr lang="en-US" sz="1800" dirty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allow </a:t>
            </a:r>
            <a:r>
              <a:rPr lang="en-US" sz="1800" dirty="0" smtClean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you </a:t>
            </a:r>
            <a:r>
              <a:rPr lang="en-US" sz="1800" dirty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to better evaluate the extent to which your research findings can be trusted and </a:t>
            </a:r>
            <a:r>
              <a:rPr lang="en-US" sz="1800" dirty="0" smtClean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inferences </a:t>
            </a:r>
            <a:r>
              <a:rPr lang="en-US" sz="1800" dirty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made from </a:t>
            </a:r>
            <a:r>
              <a:rPr lang="en-US" sz="1800" dirty="0" smtClean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them (</a:t>
            </a:r>
            <a:r>
              <a:rPr lang="en-US" sz="1400" u="sng" dirty="0">
                <a:solidFill>
                  <a:srgbClr val="002060"/>
                </a:solidFill>
                <a:latin typeface="+mj-lt"/>
              </a:rPr>
              <a:t>Tashakkori and </a:t>
            </a:r>
            <a:r>
              <a:rPr lang="en-US" sz="1400" u="sng" dirty="0" smtClean="0">
                <a:solidFill>
                  <a:srgbClr val="002060"/>
                </a:solidFill>
                <a:latin typeface="+mj-lt"/>
              </a:rPr>
              <a:t>Teddlie, 2003</a:t>
            </a:r>
            <a:r>
              <a:rPr lang="en-US" sz="1800" dirty="0" smtClean="0">
                <a:solidFill>
                  <a:srgbClr val="7030A0"/>
                </a:solidFill>
                <a:latin typeface="+mj-lt"/>
              </a:rPr>
              <a:t>)</a:t>
            </a:r>
            <a:r>
              <a:rPr lang="en-US" sz="1800" dirty="0" smtClean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. </a:t>
            </a:r>
          </a:p>
          <a:p>
            <a:pPr algn="just">
              <a:buFont typeface="Wingdings" panose="05000000000000000000" pitchFamily="2" charset="2"/>
              <a:buChar char="ü"/>
            </a:pPr>
            <a:endParaRPr lang="en-US" sz="24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There are two major advantages to choosing to use </a:t>
            </a:r>
            <a:r>
              <a:rPr lang="en-US" sz="2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multiple methods: </a:t>
            </a: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en-US" sz="1800" dirty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First, different methods can be used for </a:t>
            </a:r>
            <a:r>
              <a:rPr lang="en-US" sz="1800" dirty="0" smtClean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different </a:t>
            </a:r>
            <a:r>
              <a:rPr lang="en-US" sz="1800" dirty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purposes in a study</a:t>
            </a:r>
            <a:r>
              <a:rPr lang="en-US" sz="1800" dirty="0" smtClean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. </a:t>
            </a: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en-US" sz="1800" dirty="0" smtClean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Second, </a:t>
            </a:r>
            <a:r>
              <a:rPr lang="en-US" sz="1800" dirty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it enables </a:t>
            </a:r>
            <a:r>
              <a:rPr lang="en-US" sz="1800" b="1" dirty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triangulation </a:t>
            </a:r>
            <a:r>
              <a:rPr lang="en-US" sz="1800" dirty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to </a:t>
            </a:r>
            <a:r>
              <a:rPr lang="en-US" sz="1800" dirty="0" smtClean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take </a:t>
            </a:r>
            <a:r>
              <a:rPr lang="en-US" sz="1800" dirty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place</a:t>
            </a:r>
            <a:r>
              <a:rPr lang="en-US" sz="1800" dirty="0" smtClean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. </a:t>
            </a:r>
            <a:endParaRPr lang="en-US" sz="2000" dirty="0">
              <a:solidFill>
                <a:srgbClr val="7030A0"/>
              </a:solidFill>
              <a:latin typeface="+mj-lt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59</a:t>
            </a:fld>
            <a:endParaRPr lang="en-US"/>
          </a:p>
        </p:txBody>
      </p:sp>
      <p:pic>
        <p:nvPicPr>
          <p:cNvPr id="5" name="Content Placeholder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066800"/>
            <a:ext cx="9144000" cy="6858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2655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559" y="990600"/>
            <a:ext cx="7867379" cy="579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2200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828800"/>
            <a:ext cx="8686800" cy="4876800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ü"/>
            </a:pP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There is </a:t>
            </a:r>
            <a:r>
              <a:rPr lang="en-US" sz="2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relationship 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between the data collection technique you choose and the results you obtain. </a:t>
            </a:r>
            <a:endParaRPr lang="en-US" sz="2000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>
              <a:buFont typeface="Wingdings" panose="05000000000000000000" pitchFamily="2" charset="2"/>
              <a:buChar char="ü"/>
            </a:pPr>
            <a:endParaRPr lang="en-US" sz="1800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sz="2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Your </a:t>
            </a:r>
            <a:r>
              <a:rPr lang="en-US" sz="1800" u="sng" dirty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results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will be </a:t>
            </a:r>
            <a:r>
              <a:rPr lang="en-US" sz="1800" u="sng" dirty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affected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by the </a:t>
            </a:r>
            <a:r>
              <a:rPr lang="en-US" sz="1800" u="sng" dirty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techniques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en-US" sz="1800" u="sng" dirty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procedures used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2000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en-US" sz="1800" dirty="0" smtClean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Yet, it </a:t>
            </a:r>
            <a:r>
              <a:rPr lang="en-US" sz="1800" dirty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is impossible to ascertain the nature of that effect. </a:t>
            </a:r>
            <a:endParaRPr lang="en-US" sz="1800" dirty="0" smtClean="0">
              <a:solidFill>
                <a:srgbClr val="7030A0"/>
              </a:solidFill>
              <a:latin typeface="+mj-lt"/>
              <a:cs typeface="Times New Roman" panose="02020603050405020304" pitchFamily="18" charset="0"/>
            </a:endParaRPr>
          </a:p>
          <a:p>
            <a:pPr lvl="1" algn="just">
              <a:buFont typeface="Wingdings" panose="05000000000000000000" pitchFamily="2" charset="2"/>
              <a:buChar char="ü"/>
            </a:pPr>
            <a:endParaRPr lang="en-US" sz="18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sz="2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Since 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all different </a:t>
            </a:r>
            <a:r>
              <a:rPr lang="en-US" sz="2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techniques 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procedures will have different effects, it makes sense to use different methods </a:t>
            </a:r>
            <a:r>
              <a:rPr lang="en-US" sz="2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cancel out the ‘</a:t>
            </a:r>
            <a:r>
              <a:rPr lang="en-US" sz="2000" dirty="0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method effect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’. </a:t>
            </a:r>
            <a:endParaRPr lang="en-US" sz="2000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en-US" sz="1800" dirty="0" smtClean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That </a:t>
            </a:r>
            <a:r>
              <a:rPr lang="en-US" sz="1800" dirty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will lead to greater confidence being placed in </a:t>
            </a:r>
            <a:r>
              <a:rPr lang="en-US" sz="1800" dirty="0" smtClean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your </a:t>
            </a:r>
            <a:r>
              <a:rPr lang="en-US" sz="1800" dirty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conclusions</a:t>
            </a:r>
            <a:r>
              <a:rPr lang="en-US" sz="1800" dirty="0" smtClean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. </a:t>
            </a:r>
          </a:p>
          <a:p>
            <a:pPr lvl="1" algn="just">
              <a:buFont typeface="Wingdings" panose="05000000000000000000" pitchFamily="2" charset="2"/>
              <a:buChar char="ü"/>
            </a:pPr>
            <a:endParaRPr lang="en-US" sz="1800" dirty="0">
              <a:solidFill>
                <a:srgbClr val="7030A0"/>
              </a:solidFill>
              <a:latin typeface="+mj-lt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sz="2000" dirty="0">
                <a:solidFill>
                  <a:srgbClr val="C00000"/>
                </a:solidFill>
                <a:latin typeface="+mj-lt"/>
              </a:rPr>
              <a:t>How do I know which data collection techniques and analysis procedures to use in which situation?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60</a:t>
            </a:fld>
            <a:endParaRPr lang="en-US"/>
          </a:p>
        </p:txBody>
      </p:sp>
      <p:pic>
        <p:nvPicPr>
          <p:cNvPr id="5" name="Content Placeholder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066800"/>
            <a:ext cx="9144000" cy="6858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6327257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905000"/>
            <a:ext cx="8839200" cy="4816474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ü"/>
            </a:pPr>
            <a:endParaRPr lang="en-US" sz="2000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endParaRPr lang="en-US" sz="20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endParaRPr lang="en-US" sz="2000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sz="2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 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want my </a:t>
            </a:r>
            <a:r>
              <a:rPr lang="en-US" sz="2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research 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be a “</a:t>
            </a:r>
            <a:r>
              <a:rPr lang="en-US" sz="2000" dirty="0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snapshot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 taken at a particular </a:t>
            </a:r>
            <a:r>
              <a:rPr lang="en-US" sz="2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time (</a:t>
            </a:r>
            <a:r>
              <a:rPr lang="en-US" sz="2000" b="1" dirty="0" smtClean="0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cross-sectional</a:t>
            </a:r>
            <a:r>
              <a:rPr lang="en-US" sz="2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 do I want it to be more akin to a “</a:t>
            </a:r>
            <a:r>
              <a:rPr lang="en-US" sz="2000" dirty="0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diary</a:t>
            </a:r>
            <a:r>
              <a:rPr lang="en-US" sz="2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 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be a representation of events over a given </a:t>
            </a:r>
            <a:r>
              <a:rPr lang="en-US" sz="2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period (</a:t>
            </a:r>
            <a:r>
              <a:rPr lang="en-US" sz="2000" b="1" dirty="0" smtClean="0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Longitudinal</a:t>
            </a:r>
            <a:r>
              <a:rPr lang="en-US" sz="2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)? </a:t>
            </a:r>
          </a:p>
          <a:p>
            <a:pPr algn="just">
              <a:buFont typeface="Wingdings" panose="05000000000000000000" pitchFamily="2" charset="2"/>
              <a:buChar char="ü"/>
            </a:pPr>
            <a:endParaRPr lang="en-US" sz="24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endParaRPr lang="en-US" sz="22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61</a:t>
            </a:fld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1143000"/>
            <a:ext cx="9144000" cy="657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4538876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905000"/>
            <a:ext cx="8839200" cy="481647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400" b="1" dirty="0">
                <a:solidFill>
                  <a:srgbClr val="FF0000"/>
                </a:solidFill>
                <a:latin typeface="+mj-lt"/>
              </a:rPr>
              <a:t>Cross-sectional </a:t>
            </a:r>
            <a:r>
              <a:rPr lang="en-US" sz="2400" b="1" dirty="0" smtClean="0">
                <a:solidFill>
                  <a:srgbClr val="FF0000"/>
                </a:solidFill>
                <a:latin typeface="+mj-lt"/>
              </a:rPr>
              <a:t>Studies</a:t>
            </a: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en-US" sz="2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 is 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study of a particular </a:t>
            </a:r>
            <a:r>
              <a:rPr lang="en-US" sz="2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phenomenon at 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particular time</a:t>
            </a:r>
            <a:r>
              <a:rPr lang="en-US" sz="2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lvl="2" algn="just">
              <a:buFont typeface="Wingdings" panose="05000000000000000000" pitchFamily="2" charset="2"/>
              <a:buChar char="ü"/>
            </a:pPr>
            <a:r>
              <a:rPr lang="en-US" sz="1800" dirty="0" smtClean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Most </a:t>
            </a:r>
            <a:r>
              <a:rPr lang="en-US" sz="1800" dirty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research projects undertaken for academic courses are necessarily time constrained</a:t>
            </a:r>
            <a:r>
              <a:rPr lang="en-US" sz="1800" dirty="0" smtClean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. </a:t>
            </a:r>
          </a:p>
          <a:p>
            <a:pPr lvl="1" algn="just">
              <a:buFont typeface="Wingdings" panose="05000000000000000000" pitchFamily="2" charset="2"/>
              <a:buChar char="ü"/>
            </a:pPr>
            <a:endParaRPr lang="en-US" sz="2000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sz="2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Cross-sectional 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studies often employ the survey strategy (</a:t>
            </a:r>
            <a:r>
              <a:rPr lang="en-US" sz="1600" dirty="0" err="1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Easterby</a:t>
            </a:r>
            <a:r>
              <a:rPr lang="en-US" sz="1600" dirty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-Smith </a:t>
            </a:r>
            <a:r>
              <a:rPr lang="en-US" sz="1600" i="1" dirty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et al</a:t>
            </a:r>
            <a:r>
              <a:rPr lang="en-US" sz="1600" dirty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., 2002</a:t>
            </a:r>
            <a:r>
              <a:rPr lang="en-US" sz="1600" dirty="0" smtClean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; </a:t>
            </a:r>
            <a:r>
              <a:rPr lang="en-US" sz="1600" dirty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Robson, 2002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  <a:endParaRPr lang="en-US" sz="2000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en-US" sz="1800" dirty="0" smtClean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They </a:t>
            </a:r>
            <a:r>
              <a:rPr lang="en-US" sz="1800" dirty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may be seeking </a:t>
            </a:r>
            <a:r>
              <a:rPr lang="en-US" sz="1800" dirty="0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to describe the incidence of a phenomenon</a:t>
            </a:r>
            <a:r>
              <a:rPr lang="en-US" sz="1800" dirty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 (</a:t>
            </a:r>
            <a:r>
              <a:rPr lang="en-US" sz="1600" u="sng" dirty="0" smtClean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for </a:t>
            </a:r>
            <a:r>
              <a:rPr lang="en-US" sz="1600" u="sng" dirty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example, a survey of the IT skills possessed by managers in one organisation at a </a:t>
            </a:r>
            <a:r>
              <a:rPr lang="en-US" sz="1600" u="sng" dirty="0" smtClean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given </a:t>
            </a:r>
            <a:r>
              <a:rPr lang="en-US" sz="1600" u="sng" dirty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point in time</a:t>
            </a:r>
            <a:r>
              <a:rPr lang="en-US" sz="1800" dirty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) or </a:t>
            </a:r>
            <a:r>
              <a:rPr lang="en-US" sz="1800" dirty="0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to explain how factors are related in different organisations </a:t>
            </a:r>
            <a:r>
              <a:rPr lang="en-US" sz="1800" dirty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(</a:t>
            </a:r>
            <a:r>
              <a:rPr lang="en-US" sz="1600" u="sng" dirty="0" smtClean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for </a:t>
            </a:r>
            <a:r>
              <a:rPr lang="en-US" sz="1600" u="sng" dirty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example, the relationship between expenditure on customer care training for sales </a:t>
            </a:r>
            <a:r>
              <a:rPr lang="en-US" sz="1600" u="sng" dirty="0" smtClean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assistants </a:t>
            </a:r>
            <a:r>
              <a:rPr lang="en-US" sz="1600" u="sng" dirty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and sales revenue</a:t>
            </a:r>
            <a:r>
              <a:rPr lang="en-US" sz="1800" dirty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). </a:t>
            </a:r>
            <a:endParaRPr lang="en-US" sz="1800" dirty="0" smtClean="0">
              <a:solidFill>
                <a:srgbClr val="7030A0"/>
              </a:solidFill>
              <a:latin typeface="+mj-lt"/>
              <a:cs typeface="Times New Roman" panose="02020603050405020304" pitchFamily="18" charset="0"/>
            </a:endParaRPr>
          </a:p>
          <a:p>
            <a:pPr lvl="1" algn="just">
              <a:buFont typeface="Wingdings" panose="05000000000000000000" pitchFamily="2" charset="2"/>
              <a:buChar char="ü"/>
            </a:pPr>
            <a:endParaRPr lang="en-US" sz="1800" dirty="0">
              <a:solidFill>
                <a:srgbClr val="7030A0"/>
              </a:solidFill>
              <a:latin typeface="+mj-lt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sz="2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They 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may also use qualitative methods. </a:t>
            </a:r>
            <a:endParaRPr lang="en-US" sz="2000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en-US" sz="1800" dirty="0" smtClean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Many case </a:t>
            </a:r>
            <a:r>
              <a:rPr lang="en-US" sz="1800" dirty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studies are based on interviews conducted over a short period of time</a:t>
            </a:r>
            <a:r>
              <a:rPr lang="en-US" sz="1800" dirty="0" smtClean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. </a:t>
            </a:r>
            <a:endParaRPr lang="en-US" sz="1800" dirty="0">
              <a:solidFill>
                <a:srgbClr val="7030A0"/>
              </a:solidFill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62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1143000"/>
            <a:ext cx="9144000" cy="657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3173679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905000"/>
            <a:ext cx="8839200" cy="481647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400" b="1" dirty="0">
                <a:solidFill>
                  <a:srgbClr val="FF0000"/>
                </a:solidFill>
                <a:latin typeface="+mj-lt"/>
              </a:rPr>
              <a:t>Longitudinal </a:t>
            </a:r>
            <a:r>
              <a:rPr lang="en-US" sz="2400" b="1" dirty="0" smtClean="0">
                <a:solidFill>
                  <a:srgbClr val="FF0000"/>
                </a:solidFill>
                <a:latin typeface="+mj-lt"/>
              </a:rPr>
              <a:t>studies</a:t>
            </a: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main strength of </a:t>
            </a:r>
            <a:r>
              <a:rPr lang="en-US" sz="2000" dirty="0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longitudinal research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is the capacity that it has </a:t>
            </a:r>
            <a:r>
              <a:rPr lang="en-US" sz="1800" dirty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to study change </a:t>
            </a:r>
            <a:r>
              <a:rPr lang="en-US" sz="1800" dirty="0" smtClean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and </a:t>
            </a:r>
            <a:r>
              <a:rPr lang="en-US" sz="1800" dirty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development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2000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>
              <a:buFont typeface="Wingdings" panose="05000000000000000000" pitchFamily="2" charset="2"/>
              <a:buChar char="ü"/>
            </a:pPr>
            <a:endParaRPr lang="en-US" sz="20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en-US" sz="2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observing people </a:t>
            </a:r>
            <a:r>
              <a:rPr lang="en-US" sz="2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 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events over </a:t>
            </a:r>
            <a:r>
              <a:rPr lang="en-US" sz="2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time, </a:t>
            </a:r>
            <a:r>
              <a:rPr lang="en-US" sz="1800" dirty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the researcher is able to exercise a measure of control over </a:t>
            </a:r>
            <a:r>
              <a:rPr lang="en-US" sz="1800" dirty="0" smtClean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variables </a:t>
            </a:r>
            <a:r>
              <a:rPr lang="en-US" sz="1800" dirty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being studied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provided that </a:t>
            </a:r>
            <a:r>
              <a:rPr lang="en-US" sz="1800" dirty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they are not affected by the research process </a:t>
            </a:r>
            <a:r>
              <a:rPr lang="en-US" sz="1800" dirty="0" smtClean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itself</a:t>
            </a:r>
            <a:r>
              <a:rPr lang="en-US" sz="2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1600" u="sng" dirty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Adams and Schvaneveldt, 1991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2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lvl="1" algn="just">
              <a:buFont typeface="Wingdings" panose="05000000000000000000" pitchFamily="2" charset="2"/>
              <a:buChar char="ü"/>
            </a:pPr>
            <a:endParaRPr lang="en-US" sz="20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en-US" sz="2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longitudinal studies the basic question is ‘</a:t>
            </a:r>
            <a:r>
              <a:rPr lang="en-US" sz="1800" dirty="0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Has there been any change over a period </a:t>
            </a:r>
            <a:r>
              <a:rPr lang="en-US" sz="1800" dirty="0" smtClean="0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of </a:t>
            </a:r>
            <a:r>
              <a:rPr lang="en-US" sz="1800" dirty="0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time?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’ (</a:t>
            </a:r>
            <a:r>
              <a:rPr lang="en-US" sz="1600" u="sng" dirty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Bouma and Atkinson, 1995:114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63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1143000"/>
            <a:ext cx="9144000" cy="657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5454137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905000"/>
            <a:ext cx="8839200" cy="4816474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ü"/>
            </a:pPr>
            <a:r>
              <a:rPr lang="en-US" sz="2000" u="sng" dirty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Raimond</a:t>
            </a:r>
            <a:r>
              <a:rPr lang="en-US" sz="2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000" u="sng" dirty="0" smtClean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1993</a:t>
            </a:r>
            <a:r>
              <a:rPr lang="en-US" sz="2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2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subjects findings to the ‘</a:t>
            </a:r>
            <a:r>
              <a:rPr lang="en-US" sz="2000" dirty="0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how do I know?</a:t>
            </a:r>
            <a:r>
              <a:rPr lang="en-US" sz="2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’ </a:t>
            </a:r>
            <a:r>
              <a:rPr lang="en-US" sz="2200" b="1" dirty="0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test:</a:t>
            </a:r>
            <a:r>
              <a:rPr lang="en-US" sz="2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‘. . . will the evidence and my </a:t>
            </a:r>
            <a:r>
              <a:rPr lang="en-US" sz="1800" dirty="0" smtClean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conclusions </a:t>
            </a:r>
            <a:r>
              <a:rPr lang="en-US" sz="1800" dirty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stand up to the closest scrutiny?</a:t>
            </a:r>
            <a:r>
              <a:rPr lang="en-US" sz="2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’ </a:t>
            </a:r>
            <a:endParaRPr lang="en-US" sz="2200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en-US" sz="1600" dirty="0" smtClean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How </a:t>
            </a:r>
            <a:r>
              <a:rPr lang="en-US" sz="1600" dirty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do you know that the advertising campaign for </a:t>
            </a:r>
            <a:r>
              <a:rPr lang="en-US" sz="1600" dirty="0" smtClean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a </a:t>
            </a:r>
            <a:r>
              <a:rPr lang="en-US" sz="1600" dirty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new product has resulted in enhanced sales? </a:t>
            </a:r>
            <a:endParaRPr lang="en-US" sz="1600" dirty="0" smtClean="0">
              <a:solidFill>
                <a:srgbClr val="002060"/>
              </a:solidFill>
              <a:latin typeface="+mj-lt"/>
              <a:cs typeface="Times New Roman" panose="02020603050405020304" pitchFamily="18" charset="0"/>
            </a:endParaRP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en-US" sz="1600" dirty="0" smtClean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How </a:t>
            </a:r>
            <a:r>
              <a:rPr lang="en-US" sz="1600" dirty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do you know that manual </a:t>
            </a:r>
            <a:r>
              <a:rPr lang="en-US" sz="1600" dirty="0" smtClean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employees </a:t>
            </a:r>
            <a:r>
              <a:rPr lang="en-US" sz="1600" dirty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in an electronics factory have more negative feelings towards their employer than </a:t>
            </a:r>
            <a:r>
              <a:rPr lang="en-US" sz="1600" dirty="0" smtClean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their </a:t>
            </a:r>
            <a:r>
              <a:rPr lang="en-US" sz="1600" dirty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clerical counterparts</a:t>
            </a:r>
            <a:r>
              <a:rPr lang="en-US" sz="1600" dirty="0" smtClean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? </a:t>
            </a:r>
          </a:p>
          <a:p>
            <a:pPr lvl="1" algn="just">
              <a:buFont typeface="Wingdings" panose="05000000000000000000" pitchFamily="2" charset="2"/>
              <a:buChar char="ü"/>
            </a:pPr>
            <a:endParaRPr lang="en-US" sz="1800" dirty="0">
              <a:solidFill>
                <a:srgbClr val="7030A0"/>
              </a:solidFill>
              <a:latin typeface="+mj-lt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answer 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that, in the literal sense of the question</a:t>
            </a:r>
            <a:r>
              <a:rPr lang="en-US" sz="2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800" dirty="0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you cannot </a:t>
            </a:r>
            <a:r>
              <a:rPr lang="en-US" sz="1800" dirty="0" smtClean="0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know</a:t>
            </a:r>
            <a:r>
              <a:rPr lang="en-US" sz="2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en-US" sz="1800" dirty="0">
                <a:solidFill>
                  <a:srgbClr val="7030A0"/>
                </a:solidFill>
                <a:latin typeface="+mj-lt"/>
              </a:rPr>
              <a:t>All you can do is </a:t>
            </a:r>
            <a:r>
              <a:rPr lang="en-US" sz="1800" u="sng" dirty="0">
                <a:solidFill>
                  <a:srgbClr val="7030A0"/>
                </a:solidFill>
                <a:latin typeface="+mj-lt"/>
              </a:rPr>
              <a:t>reduce the possibility of getting the answer wrong</a:t>
            </a:r>
            <a:r>
              <a:rPr lang="en-US" sz="1800" dirty="0" smtClean="0">
                <a:solidFill>
                  <a:srgbClr val="7030A0"/>
                </a:solidFill>
                <a:latin typeface="+mj-lt"/>
              </a:rPr>
              <a:t>. </a:t>
            </a:r>
          </a:p>
          <a:p>
            <a:pPr lvl="1" algn="just">
              <a:buFont typeface="Wingdings" panose="05000000000000000000" pitchFamily="2" charset="2"/>
              <a:buChar char="ü"/>
            </a:pPr>
            <a:endParaRPr lang="en-US" sz="1800" dirty="0" smtClean="0">
              <a:solidFill>
                <a:srgbClr val="7030A0"/>
              </a:solidFill>
              <a:latin typeface="+mj-lt"/>
            </a:endParaRP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en-US" sz="1800" dirty="0">
                <a:solidFill>
                  <a:srgbClr val="7030A0"/>
                </a:solidFill>
                <a:latin typeface="+mj-lt"/>
              </a:rPr>
              <a:t>‘</a:t>
            </a:r>
            <a:r>
              <a:rPr lang="en-US" sz="1600" dirty="0">
                <a:solidFill>
                  <a:srgbClr val="002060"/>
                </a:solidFill>
                <a:latin typeface="+mj-lt"/>
              </a:rPr>
              <a:t>scientific methodology needs to be seen for what it truly is</a:t>
            </a:r>
            <a:r>
              <a:rPr lang="en-US" sz="1600" dirty="0" smtClean="0">
                <a:solidFill>
                  <a:srgbClr val="002060"/>
                </a:solidFill>
                <a:latin typeface="+mj-lt"/>
              </a:rPr>
              <a:t>, </a:t>
            </a:r>
            <a:r>
              <a:rPr lang="en-US" sz="1600" dirty="0">
                <a:solidFill>
                  <a:srgbClr val="002060"/>
                </a:solidFill>
                <a:latin typeface="+mj-lt"/>
              </a:rPr>
              <a:t>a way of preventing me from deceiving myself in regard to my creatively formed </a:t>
            </a:r>
            <a:r>
              <a:rPr lang="en-US" sz="1600" dirty="0" smtClean="0">
                <a:solidFill>
                  <a:srgbClr val="002060"/>
                </a:solidFill>
                <a:latin typeface="+mj-lt"/>
              </a:rPr>
              <a:t>subjective </a:t>
            </a:r>
            <a:r>
              <a:rPr lang="en-US" sz="1600" dirty="0">
                <a:solidFill>
                  <a:srgbClr val="002060"/>
                </a:solidFill>
                <a:latin typeface="+mj-lt"/>
              </a:rPr>
              <a:t>hunches which have developed out of the relationship between me and </a:t>
            </a:r>
            <a:r>
              <a:rPr lang="en-US" sz="1600" dirty="0" smtClean="0">
                <a:solidFill>
                  <a:srgbClr val="002060"/>
                </a:solidFill>
                <a:latin typeface="+mj-lt"/>
              </a:rPr>
              <a:t>my </a:t>
            </a:r>
            <a:r>
              <a:rPr lang="en-US" sz="1600" dirty="0">
                <a:solidFill>
                  <a:srgbClr val="002060"/>
                </a:solidFill>
                <a:latin typeface="+mj-lt"/>
              </a:rPr>
              <a:t>material</a:t>
            </a:r>
            <a:r>
              <a:rPr lang="en-US" sz="1800" dirty="0" smtClean="0">
                <a:solidFill>
                  <a:srgbClr val="7030A0"/>
                </a:solidFill>
                <a:latin typeface="+mj-lt"/>
              </a:rPr>
              <a:t>’ (</a:t>
            </a:r>
            <a:r>
              <a:rPr lang="en-US" sz="1600" u="sng" dirty="0" smtClean="0">
                <a:solidFill>
                  <a:srgbClr val="002060"/>
                </a:solidFill>
                <a:latin typeface="+mj-lt"/>
              </a:rPr>
              <a:t>Rogers; 1961</a:t>
            </a:r>
            <a:r>
              <a:rPr lang="en-US" sz="1800" dirty="0" smtClean="0">
                <a:solidFill>
                  <a:srgbClr val="7030A0"/>
                </a:solidFill>
                <a:latin typeface="+mj-lt"/>
              </a:rPr>
              <a:t>). </a:t>
            </a:r>
            <a:endParaRPr lang="en-US" sz="1800" dirty="0">
              <a:solidFill>
                <a:srgbClr val="7030A0"/>
              </a:solidFill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64</a:t>
            </a:fld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1143000"/>
            <a:ext cx="9144000" cy="667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0940045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905000"/>
            <a:ext cx="8839200" cy="4816474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ü"/>
            </a:pP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Reducing the possibility of getting the answer wrong means that attention has to </a:t>
            </a:r>
            <a:r>
              <a:rPr lang="en-US" sz="2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 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paid to two particular emphases on research design: </a:t>
            </a:r>
            <a:endParaRPr lang="en-US" sz="2000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36092" lvl="1" indent="-342900" algn="just">
              <a:buFont typeface="+mj-lt"/>
              <a:buAutoNum type="arabicPeriod"/>
            </a:pPr>
            <a:r>
              <a:rPr lang="en-US" sz="1800" dirty="0" smtClean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Reliability</a:t>
            </a:r>
          </a:p>
          <a:p>
            <a:pPr marL="736092" lvl="1" indent="-342900" algn="just">
              <a:buFont typeface="+mj-lt"/>
              <a:buAutoNum type="arabicPeriod"/>
            </a:pPr>
            <a:r>
              <a:rPr lang="en-US" sz="1800" dirty="0" smtClean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Validity</a:t>
            </a:r>
            <a:endParaRPr lang="en-US" sz="1800" i="1" dirty="0">
              <a:solidFill>
                <a:srgbClr val="7030A0"/>
              </a:solidFill>
              <a:latin typeface="+mj-lt"/>
              <a:cs typeface="Times New Roman" panose="02020603050405020304" pitchFamily="18" charset="0"/>
            </a:endParaRPr>
          </a:p>
          <a:p>
            <a:pPr lvl="1" algn="just">
              <a:buFont typeface="Wingdings" panose="05000000000000000000" pitchFamily="2" charset="2"/>
              <a:buChar char="ü"/>
            </a:pPr>
            <a:endParaRPr lang="en-US" sz="1800" i="1" dirty="0" smtClean="0">
              <a:solidFill>
                <a:srgbClr val="7030A0"/>
              </a:solidFill>
              <a:latin typeface="+mj-lt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sz="2000" b="1" dirty="0" smtClean="0">
                <a:solidFill>
                  <a:srgbClr val="FF0000"/>
                </a:solidFill>
                <a:latin typeface="+mj-lt"/>
              </a:rPr>
              <a:t>Reliability</a:t>
            </a: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en-US" sz="1800" dirty="0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Reliability</a:t>
            </a:r>
            <a:r>
              <a:rPr lang="en-US" sz="1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refers to the extent to which your data collection techniques or analysis </a:t>
            </a:r>
            <a:r>
              <a:rPr lang="en-US" sz="1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procedures </a:t>
            </a:r>
            <a:r>
              <a:rPr lang="en-US" sz="1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will yield </a:t>
            </a:r>
            <a:r>
              <a:rPr lang="en-US" sz="1800" dirty="0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consistent findings</a:t>
            </a:r>
            <a:r>
              <a:rPr lang="en-US" sz="1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1800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>
              <a:buFont typeface="Wingdings" panose="05000000000000000000" pitchFamily="2" charset="2"/>
              <a:buChar char="ü"/>
            </a:pPr>
            <a:endParaRPr lang="en-US" sz="1800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en-US" sz="1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 </a:t>
            </a:r>
            <a:r>
              <a:rPr lang="en-US" sz="1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can be assessed by posing the following </a:t>
            </a:r>
            <a:r>
              <a:rPr lang="en-US" sz="1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three </a:t>
            </a:r>
            <a:r>
              <a:rPr lang="en-US" sz="1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questions (</a:t>
            </a:r>
            <a:r>
              <a:rPr lang="en-US" sz="1600" u="sng" dirty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Easterby-Smith </a:t>
            </a:r>
            <a:r>
              <a:rPr lang="en-US" sz="1600" i="1" u="sng" dirty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et al</a:t>
            </a:r>
            <a:r>
              <a:rPr lang="en-US" sz="1600" u="sng" dirty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., </a:t>
            </a:r>
            <a:r>
              <a:rPr lang="en-US" sz="1600" u="sng" dirty="0" smtClean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2002</a:t>
            </a:r>
            <a:r>
              <a:rPr lang="en-US" sz="1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): </a:t>
            </a:r>
          </a:p>
          <a:p>
            <a:pPr marL="1010412" lvl="2" indent="-342900" algn="just">
              <a:buFont typeface="+mj-lt"/>
              <a:buAutoNum type="arabicPeriod"/>
            </a:pPr>
            <a:r>
              <a:rPr lang="en-US" sz="1600" dirty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Will the measures yield the same results on other occasions</a:t>
            </a:r>
            <a:r>
              <a:rPr lang="en-US" sz="1600" dirty="0" smtClean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?</a:t>
            </a:r>
          </a:p>
          <a:p>
            <a:pPr marL="1010412" lvl="2" indent="-342900" algn="just">
              <a:buFont typeface="+mj-lt"/>
              <a:buAutoNum type="arabicPeriod"/>
            </a:pPr>
            <a:r>
              <a:rPr lang="en-US" sz="1600" dirty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Will similar observations be reached by other observers</a:t>
            </a:r>
            <a:r>
              <a:rPr lang="en-US" sz="1600" dirty="0" smtClean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? </a:t>
            </a:r>
          </a:p>
          <a:p>
            <a:pPr marL="1010412" lvl="2" indent="-342900" algn="just">
              <a:buFont typeface="+mj-lt"/>
              <a:buAutoNum type="arabicPeriod"/>
            </a:pPr>
            <a:r>
              <a:rPr lang="en-US" sz="1600" dirty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Is there transparency in how sense was made from the raw data</a:t>
            </a:r>
            <a:r>
              <a:rPr lang="en-US" sz="1600" dirty="0" smtClean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? </a:t>
            </a:r>
            <a:endParaRPr lang="en-US" sz="1500" dirty="0">
              <a:solidFill>
                <a:srgbClr val="7030A0"/>
              </a:solidFill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65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1143000"/>
            <a:ext cx="9144000" cy="667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8932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905000"/>
            <a:ext cx="8839200" cy="481647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000" dirty="0">
                <a:solidFill>
                  <a:srgbClr val="C00000"/>
                </a:solidFill>
                <a:latin typeface="+mj-lt"/>
              </a:rPr>
              <a:t>Threats to </a:t>
            </a:r>
            <a:r>
              <a:rPr lang="en-US" sz="2000" dirty="0" smtClean="0">
                <a:solidFill>
                  <a:srgbClr val="C00000"/>
                </a:solidFill>
                <a:latin typeface="+mj-lt"/>
              </a:rPr>
              <a:t>reliability</a:t>
            </a: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Robson (2002) asserts that there may be four threats to </a:t>
            </a:r>
            <a:r>
              <a:rPr lang="en-US" sz="2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reliability: </a:t>
            </a:r>
          </a:p>
          <a:p>
            <a:pPr marL="1010412" lvl="2" indent="-342900" algn="just">
              <a:buFont typeface="+mj-lt"/>
              <a:buAutoNum type="arabicPeriod"/>
            </a:pPr>
            <a:r>
              <a:rPr lang="en-US" sz="1600" dirty="0" smtClean="0">
                <a:solidFill>
                  <a:srgbClr val="7030A0"/>
                </a:solidFill>
                <a:latin typeface="+mj-lt"/>
              </a:rPr>
              <a:t>Subject </a:t>
            </a:r>
            <a:r>
              <a:rPr lang="en-US" sz="1600" dirty="0">
                <a:solidFill>
                  <a:srgbClr val="7030A0"/>
                </a:solidFill>
                <a:latin typeface="+mj-lt"/>
              </a:rPr>
              <a:t>or </a:t>
            </a:r>
            <a:r>
              <a:rPr lang="en-US" sz="1600" dirty="0" smtClean="0">
                <a:solidFill>
                  <a:srgbClr val="7030A0"/>
                </a:solidFill>
                <a:latin typeface="+mj-lt"/>
              </a:rPr>
              <a:t>Participant Error</a:t>
            </a:r>
          </a:p>
          <a:p>
            <a:pPr marL="1010412" lvl="2" indent="-342900" algn="just">
              <a:buFont typeface="+mj-lt"/>
              <a:buAutoNum type="arabicPeriod"/>
            </a:pPr>
            <a:r>
              <a:rPr lang="en-US" sz="1600" dirty="0" smtClean="0">
                <a:solidFill>
                  <a:srgbClr val="7030A0"/>
                </a:solidFill>
                <a:latin typeface="+mj-lt"/>
              </a:rPr>
              <a:t>Subject </a:t>
            </a:r>
            <a:r>
              <a:rPr lang="en-US" sz="1600" dirty="0">
                <a:solidFill>
                  <a:srgbClr val="7030A0"/>
                </a:solidFill>
                <a:latin typeface="+mj-lt"/>
              </a:rPr>
              <a:t>or </a:t>
            </a:r>
            <a:r>
              <a:rPr lang="en-US" sz="1600" dirty="0" smtClean="0">
                <a:solidFill>
                  <a:srgbClr val="7030A0"/>
                </a:solidFill>
                <a:latin typeface="+mj-lt"/>
              </a:rPr>
              <a:t>Participant Bias</a:t>
            </a:r>
          </a:p>
          <a:p>
            <a:pPr marL="1010412" lvl="2" indent="-342900" algn="just">
              <a:buFont typeface="+mj-lt"/>
              <a:buAutoNum type="arabicPeriod"/>
            </a:pPr>
            <a:r>
              <a:rPr lang="en-US" sz="1600" dirty="0" smtClean="0">
                <a:solidFill>
                  <a:srgbClr val="7030A0"/>
                </a:solidFill>
                <a:latin typeface="+mj-lt"/>
              </a:rPr>
              <a:t>Observer Error</a:t>
            </a:r>
          </a:p>
          <a:p>
            <a:pPr marL="1010412" lvl="2" indent="-342900" algn="just">
              <a:buFont typeface="+mj-lt"/>
              <a:buAutoNum type="arabicPeriod"/>
            </a:pPr>
            <a:r>
              <a:rPr lang="en-US" sz="1600" dirty="0" smtClean="0">
                <a:solidFill>
                  <a:srgbClr val="7030A0"/>
                </a:solidFill>
                <a:latin typeface="+mj-lt"/>
              </a:rPr>
              <a:t>Observer Bias</a:t>
            </a:r>
            <a:endParaRPr lang="en-US" sz="1500" dirty="0">
              <a:solidFill>
                <a:srgbClr val="7030A0"/>
              </a:solidFill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66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1143000"/>
            <a:ext cx="9144000" cy="667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6038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905000"/>
            <a:ext cx="8839200" cy="4816474"/>
          </a:xfrm>
        </p:spPr>
        <p:txBody>
          <a:bodyPr>
            <a:normAutofit/>
          </a:bodyPr>
          <a:lstStyle/>
          <a:p>
            <a:pPr marL="850392" lvl="1" indent="-457200" algn="just">
              <a:buFont typeface="+mj-lt"/>
              <a:buAutoNum type="arabicPeriod"/>
            </a:pPr>
            <a:r>
              <a:rPr lang="en-US" sz="2000" dirty="0">
                <a:solidFill>
                  <a:srgbClr val="002060"/>
                </a:solidFill>
                <a:latin typeface="+mj-lt"/>
              </a:rPr>
              <a:t>Subject or Participant Error</a:t>
            </a: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en-US" sz="1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If you are studying the degree of enthusiasm </a:t>
            </a:r>
            <a:r>
              <a:rPr lang="en-US" sz="1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employees </a:t>
            </a:r>
            <a:r>
              <a:rPr lang="en-US" sz="1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have for their work and their employer it may be that you will find that a </a:t>
            </a:r>
            <a:r>
              <a:rPr lang="en-US" sz="1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questionnaire </a:t>
            </a:r>
            <a:r>
              <a:rPr lang="en-US" sz="1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completed at different times of the week may generate different results. </a:t>
            </a:r>
            <a:endParaRPr lang="en-US" sz="1800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 algn="just">
              <a:buFont typeface="Wingdings" panose="05000000000000000000" pitchFamily="2" charset="2"/>
              <a:buChar char="ü"/>
            </a:pPr>
            <a:r>
              <a:rPr lang="en-US" sz="1600" dirty="0" smtClean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Friday afternoons </a:t>
            </a:r>
            <a:r>
              <a:rPr lang="en-US" sz="1600" dirty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may show a different picture from Monday mornings! </a:t>
            </a:r>
            <a:endParaRPr lang="en-US" sz="1600" dirty="0" smtClean="0">
              <a:solidFill>
                <a:srgbClr val="7030A0"/>
              </a:solidFill>
              <a:latin typeface="+mj-lt"/>
              <a:cs typeface="Times New Roman" panose="02020603050405020304" pitchFamily="18" charset="0"/>
            </a:endParaRPr>
          </a:p>
          <a:p>
            <a:pPr lvl="2" algn="just">
              <a:buFont typeface="Wingdings" panose="05000000000000000000" pitchFamily="2" charset="2"/>
              <a:buChar char="ü"/>
            </a:pPr>
            <a:endParaRPr lang="en-US" sz="1600" dirty="0" smtClean="0">
              <a:solidFill>
                <a:srgbClr val="7030A0"/>
              </a:solidFill>
              <a:latin typeface="+mj-lt"/>
              <a:cs typeface="Times New Roman" panose="02020603050405020304" pitchFamily="18" charset="0"/>
            </a:endParaRP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en-US" sz="1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 </a:t>
            </a:r>
            <a:r>
              <a:rPr lang="en-US" sz="1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should choose a more ‘</a:t>
            </a:r>
            <a:r>
              <a:rPr lang="en-US" sz="1800" dirty="0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neutral</a:t>
            </a:r>
            <a:r>
              <a:rPr lang="en-US" sz="1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’ time when employees may be expected to be neither </a:t>
            </a:r>
            <a:r>
              <a:rPr lang="en-US" sz="1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 </a:t>
            </a:r>
            <a:r>
              <a:rPr lang="en-US" sz="1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‘</a:t>
            </a:r>
            <a:r>
              <a:rPr lang="en-US" sz="1800" dirty="0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high</a:t>
            </a:r>
            <a:r>
              <a:rPr lang="en-US" sz="1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’, </a:t>
            </a:r>
            <a:r>
              <a:rPr lang="en-US" sz="1600" dirty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looking forward to the weekend</a:t>
            </a:r>
            <a:r>
              <a:rPr lang="en-US" sz="1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nor on a ‘</a:t>
            </a:r>
            <a:r>
              <a:rPr lang="en-US" sz="1800" dirty="0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low</a:t>
            </a:r>
            <a:r>
              <a:rPr lang="en-US" sz="1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’ </a:t>
            </a:r>
            <a:r>
              <a:rPr lang="en-US" sz="1600" dirty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with the working week in </a:t>
            </a:r>
            <a:r>
              <a:rPr lang="en-US" sz="1600" dirty="0" smtClean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front </a:t>
            </a:r>
            <a:r>
              <a:rPr lang="en-US" sz="1600" dirty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of them</a:t>
            </a:r>
            <a:r>
              <a:rPr lang="en-US" sz="1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18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67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1143000"/>
            <a:ext cx="9144000" cy="667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0277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905000"/>
            <a:ext cx="8839200" cy="4816474"/>
          </a:xfrm>
        </p:spPr>
        <p:txBody>
          <a:bodyPr>
            <a:normAutofit/>
          </a:bodyPr>
          <a:lstStyle/>
          <a:p>
            <a:pPr marL="907542" lvl="1" indent="-514350" algn="just">
              <a:buFont typeface="+mj-lt"/>
              <a:buAutoNum type="arabicPeriod" startAt="2"/>
            </a:pPr>
            <a:r>
              <a:rPr lang="en-US" sz="2000" dirty="0">
                <a:solidFill>
                  <a:srgbClr val="002060"/>
                </a:solidFill>
                <a:latin typeface="+mj-lt"/>
              </a:rPr>
              <a:t>Subject or Participant Bias</a:t>
            </a: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en-US" sz="1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Interviewees may have </a:t>
            </a:r>
            <a:r>
              <a:rPr lang="en-US" sz="1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been </a:t>
            </a:r>
            <a:r>
              <a:rPr lang="en-US" sz="1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saying what they thought their bosses wanted them to say. </a:t>
            </a:r>
            <a:endParaRPr lang="en-US" sz="1800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 algn="just">
              <a:buFont typeface="Wingdings" panose="05000000000000000000" pitchFamily="2" charset="2"/>
              <a:buChar char="ü"/>
            </a:pPr>
            <a:r>
              <a:rPr lang="en-US" sz="1600" dirty="0" smtClean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This </a:t>
            </a:r>
            <a:r>
              <a:rPr lang="en-US" sz="1600" dirty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is a particular </a:t>
            </a:r>
            <a:r>
              <a:rPr lang="en-US" sz="1600" dirty="0" smtClean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problem </a:t>
            </a:r>
            <a:r>
              <a:rPr lang="en-US" sz="1600" dirty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in organisations that are characterised by an authoritarian management style or </a:t>
            </a:r>
            <a:r>
              <a:rPr lang="en-US" sz="1600" dirty="0" smtClean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when </a:t>
            </a:r>
            <a:r>
              <a:rPr lang="en-US" sz="1600" dirty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there is a threat of employment insecurity. </a:t>
            </a:r>
            <a:endParaRPr lang="en-US" sz="1600" dirty="0" smtClean="0">
              <a:solidFill>
                <a:srgbClr val="7030A0"/>
              </a:solidFill>
              <a:latin typeface="+mj-lt"/>
              <a:cs typeface="Times New Roman" panose="02020603050405020304" pitchFamily="18" charset="0"/>
            </a:endParaRPr>
          </a:p>
          <a:p>
            <a:pPr lvl="2" algn="just">
              <a:buFont typeface="Wingdings" panose="05000000000000000000" pitchFamily="2" charset="2"/>
              <a:buChar char="ü"/>
            </a:pPr>
            <a:endParaRPr lang="en-US" sz="1600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93242" lvl="1" indent="-400050" algn="just">
              <a:buFont typeface="+mj-lt"/>
              <a:buAutoNum type="romanUcPeriod"/>
            </a:pPr>
            <a:r>
              <a:rPr lang="en-US" sz="1600" dirty="0" smtClean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Elaborate </a:t>
            </a:r>
            <a:r>
              <a:rPr lang="en-US" sz="1600" dirty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steps can be taken to </a:t>
            </a:r>
            <a:r>
              <a:rPr lang="en-US" sz="1600" dirty="0" smtClean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ensure </a:t>
            </a:r>
            <a:r>
              <a:rPr lang="en-US" sz="1600" dirty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the anonymity of respondents to </a:t>
            </a:r>
            <a:r>
              <a:rPr lang="en-US" sz="1600" dirty="0" smtClean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questionnaires. </a:t>
            </a:r>
          </a:p>
          <a:p>
            <a:pPr marL="793242" lvl="1" indent="-400050" algn="just">
              <a:buFont typeface="+mj-lt"/>
              <a:buAutoNum type="romanUcPeriod"/>
            </a:pPr>
            <a:r>
              <a:rPr lang="en-US" sz="1600" dirty="0" smtClean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Care should </a:t>
            </a:r>
            <a:r>
              <a:rPr lang="en-US" sz="1600" dirty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also be taken when analysing the data to ensure that your data are telling you what </a:t>
            </a:r>
            <a:r>
              <a:rPr lang="en-US" sz="1600" dirty="0" smtClean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you </a:t>
            </a:r>
            <a:r>
              <a:rPr lang="en-US" sz="1600" dirty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think they are telling you</a:t>
            </a:r>
            <a:r>
              <a:rPr lang="en-US" sz="1600" dirty="0" smtClean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. </a:t>
            </a:r>
            <a:endParaRPr lang="en-US" sz="1600" dirty="0">
              <a:solidFill>
                <a:srgbClr val="002060"/>
              </a:solidFill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68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1143000"/>
            <a:ext cx="9144000" cy="667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3868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905000"/>
            <a:ext cx="8839200" cy="4816474"/>
          </a:xfrm>
        </p:spPr>
        <p:txBody>
          <a:bodyPr>
            <a:normAutofit/>
          </a:bodyPr>
          <a:lstStyle/>
          <a:p>
            <a:pPr marL="850392" lvl="1" indent="-457200" algn="just">
              <a:buFont typeface="+mj-lt"/>
              <a:buAutoNum type="arabicPeriod" startAt="3"/>
            </a:pPr>
            <a:r>
              <a:rPr lang="en-US" sz="2000" dirty="0">
                <a:solidFill>
                  <a:srgbClr val="002060"/>
                </a:solidFill>
                <a:latin typeface="+mj-lt"/>
              </a:rPr>
              <a:t>Observer </a:t>
            </a:r>
            <a:r>
              <a:rPr lang="en-US" sz="2000" dirty="0" smtClean="0">
                <a:solidFill>
                  <a:srgbClr val="002060"/>
                </a:solidFill>
                <a:latin typeface="+mj-lt"/>
              </a:rPr>
              <a:t>Error</a:t>
            </a:r>
          </a:p>
          <a:p>
            <a:pPr lvl="2" algn="just">
              <a:buFont typeface="Wingdings" panose="05000000000000000000" pitchFamily="2" charset="2"/>
              <a:buChar char="ü"/>
            </a:pPr>
            <a:r>
              <a:rPr lang="en-US" sz="1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one piece of </a:t>
            </a:r>
            <a:r>
              <a:rPr lang="en-US" sz="1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research, </a:t>
            </a:r>
            <a:r>
              <a:rPr lang="en-US" sz="1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there were three of us conducting interviews with potential for at least three </a:t>
            </a:r>
            <a:r>
              <a:rPr lang="en-US" sz="1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different </a:t>
            </a:r>
            <a:r>
              <a:rPr lang="en-US" sz="1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ways of asking questions to elicit answers. </a:t>
            </a:r>
            <a:endParaRPr lang="en-US" sz="1800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3" algn="just">
              <a:buFont typeface="Wingdings" panose="05000000000000000000" pitchFamily="2" charset="2"/>
              <a:buChar char="ü"/>
            </a:pPr>
            <a:r>
              <a:rPr lang="en-US" sz="1800" dirty="0" smtClean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Introducing </a:t>
            </a:r>
            <a:r>
              <a:rPr lang="en-US" sz="1800" dirty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a high degree of structure to </a:t>
            </a:r>
            <a:r>
              <a:rPr lang="en-US" sz="1800" dirty="0" smtClean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the </a:t>
            </a:r>
            <a:r>
              <a:rPr lang="en-US" sz="1800" dirty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interview schedule </a:t>
            </a:r>
            <a:r>
              <a:rPr lang="en-US" sz="1800" dirty="0" smtClean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will </a:t>
            </a:r>
            <a:r>
              <a:rPr lang="en-US" sz="1800" dirty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lessen this threat to reliability</a:t>
            </a:r>
            <a:r>
              <a:rPr lang="en-US" sz="1800" dirty="0" smtClean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.</a:t>
            </a:r>
          </a:p>
          <a:p>
            <a:pPr lvl="2" algn="just">
              <a:buFont typeface="Wingdings" panose="05000000000000000000" pitchFamily="2" charset="2"/>
              <a:buChar char="ü"/>
            </a:pPr>
            <a:endParaRPr lang="en-US" sz="1800" dirty="0">
              <a:solidFill>
                <a:srgbClr val="7030A0"/>
              </a:solidFill>
            </a:endParaRPr>
          </a:p>
          <a:p>
            <a:pPr marL="850392" lvl="1" indent="-457200" algn="just">
              <a:buFont typeface="+mj-lt"/>
              <a:buAutoNum type="arabicPeriod" startAt="3"/>
            </a:pPr>
            <a:r>
              <a:rPr lang="en-US" sz="2000" dirty="0">
                <a:solidFill>
                  <a:srgbClr val="002060"/>
                </a:solidFill>
                <a:latin typeface="+mj-lt"/>
              </a:rPr>
              <a:t>Observer Bias</a:t>
            </a:r>
            <a:endParaRPr lang="en-US" sz="2000" dirty="0">
              <a:solidFill>
                <a:srgbClr val="002060"/>
              </a:solidFill>
              <a:latin typeface="+mj-lt"/>
              <a:cs typeface="Times New Roman" panose="02020603050405020304" pitchFamily="18" charset="0"/>
            </a:endParaRPr>
          </a:p>
          <a:p>
            <a:pPr lvl="2" algn="just">
              <a:buFont typeface="Wingdings" panose="05000000000000000000" pitchFamily="2" charset="2"/>
              <a:buChar char="ü"/>
            </a:pPr>
            <a:r>
              <a:rPr lang="en-US" sz="1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Here, of course, there may have been </a:t>
            </a:r>
            <a:r>
              <a:rPr lang="en-US" sz="1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three </a:t>
            </a:r>
            <a:r>
              <a:rPr lang="en-US" sz="1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different ways of interpreting the replies</a:t>
            </a:r>
            <a:r>
              <a:rPr lang="en-US" sz="1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 </a:t>
            </a:r>
            <a:endParaRPr lang="en-US" sz="18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69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1143000"/>
            <a:ext cx="9144000" cy="667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9069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828800"/>
            <a:ext cx="8686800" cy="4876800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ü"/>
            </a:pPr>
            <a:r>
              <a:rPr lang="en-US" sz="2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200" dirty="0" smtClean="0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research </a:t>
            </a:r>
            <a:r>
              <a:rPr lang="en-US" sz="2200" dirty="0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design </a:t>
            </a:r>
            <a:r>
              <a:rPr lang="en-US" sz="2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will be the </a:t>
            </a:r>
            <a:r>
              <a:rPr lang="en-US" sz="2000" dirty="0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general plan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how </a:t>
            </a:r>
            <a:r>
              <a:rPr lang="en-US" sz="2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researcher will </a:t>
            </a:r>
            <a:r>
              <a:rPr lang="en-US" sz="2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 about </a:t>
            </a:r>
            <a:r>
              <a:rPr lang="en-US" sz="2000" dirty="0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answering </a:t>
            </a:r>
            <a:r>
              <a:rPr lang="en-US" sz="2000" dirty="0" smtClean="0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research </a:t>
            </a:r>
            <a:r>
              <a:rPr lang="en-US" sz="2000" dirty="0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question(s</a:t>
            </a:r>
            <a:r>
              <a:rPr lang="en-US" sz="2000" dirty="0" smtClean="0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)</a:t>
            </a:r>
            <a:r>
              <a:rPr lang="en-US" sz="2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>
              <a:buFont typeface="Wingdings" panose="05000000000000000000" pitchFamily="2" charset="2"/>
              <a:buChar char="ü"/>
            </a:pPr>
            <a:endParaRPr lang="en-US" sz="22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sz="2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 </a:t>
            </a:r>
            <a:r>
              <a:rPr lang="en-US" sz="2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will contain </a:t>
            </a:r>
            <a:r>
              <a:rPr lang="en-US" sz="2000" dirty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clear objectives</a:t>
            </a:r>
            <a:r>
              <a:rPr lang="en-US" sz="2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derived from your research question(s</a:t>
            </a:r>
            <a:r>
              <a:rPr lang="en-US" sz="2000" dirty="0" smtClean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)</a:t>
            </a:r>
            <a:r>
              <a:rPr lang="en-US" sz="2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specify the </a:t>
            </a:r>
            <a:r>
              <a:rPr lang="en-US" sz="2000" dirty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sources from which you intend to collect data</a:t>
            </a:r>
            <a:r>
              <a:rPr lang="en-US" sz="2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and consider the </a:t>
            </a:r>
            <a:r>
              <a:rPr lang="en-US" sz="2000" dirty="0" smtClean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constraints </a:t>
            </a:r>
            <a:r>
              <a:rPr lang="en-US" sz="2000" dirty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that you will inevitably have</a:t>
            </a:r>
            <a:r>
              <a:rPr lang="en-US" sz="2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1800" u="sng" dirty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for example, access to data, time, location and money</a:t>
            </a:r>
            <a:r>
              <a:rPr lang="en-US" sz="2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2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 </a:t>
            </a:r>
            <a:r>
              <a:rPr lang="en-US" sz="2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well as </a:t>
            </a:r>
            <a:r>
              <a:rPr lang="en-US" sz="2000" dirty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discussing ethical issues</a:t>
            </a:r>
            <a:r>
              <a:rPr lang="en-US" sz="2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1066800"/>
            <a:ext cx="9144001" cy="6092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550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905000"/>
            <a:ext cx="8839200" cy="481647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000" b="1" dirty="0" smtClean="0">
                <a:solidFill>
                  <a:srgbClr val="FF0000"/>
                </a:solidFill>
                <a:latin typeface="+mj-lt"/>
              </a:rPr>
              <a:t>Validity</a:t>
            </a: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en-US" sz="1800" dirty="0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Validity</a:t>
            </a:r>
            <a:r>
              <a:rPr lang="en-US" sz="1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concerned with whether the findings are really about what they appear to </a:t>
            </a:r>
            <a:r>
              <a:rPr lang="en-US" sz="1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 </a:t>
            </a:r>
            <a:r>
              <a:rPr lang="en-US" sz="1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about. </a:t>
            </a:r>
            <a:endParaRPr lang="en-US" sz="1800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 algn="just">
              <a:buFont typeface="Wingdings" panose="05000000000000000000" pitchFamily="2" charset="2"/>
              <a:buChar char="ü"/>
            </a:pPr>
            <a:r>
              <a:rPr lang="en-US" sz="1600" dirty="0" smtClean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Is </a:t>
            </a:r>
            <a:r>
              <a:rPr lang="en-US" sz="1600" dirty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the relationship between two variables a </a:t>
            </a:r>
            <a:r>
              <a:rPr lang="en-US" sz="1600" b="1" dirty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causal relationship</a:t>
            </a:r>
            <a:r>
              <a:rPr lang="en-US" sz="1600" dirty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? </a:t>
            </a:r>
            <a:endParaRPr lang="en-US" sz="1600" dirty="0" smtClean="0">
              <a:solidFill>
                <a:srgbClr val="7030A0"/>
              </a:solidFill>
              <a:latin typeface="+mj-lt"/>
              <a:cs typeface="Times New Roman" panose="02020603050405020304" pitchFamily="18" charset="0"/>
            </a:endParaRPr>
          </a:p>
          <a:p>
            <a:pPr lvl="1" algn="just">
              <a:buFont typeface="Wingdings" panose="05000000000000000000" pitchFamily="2" charset="2"/>
              <a:buChar char="ü"/>
            </a:pPr>
            <a:endParaRPr lang="en-US" sz="18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sz="1800" dirty="0" smtClean="0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For </a:t>
            </a:r>
            <a:r>
              <a:rPr lang="en-US" sz="1800" dirty="0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example</a:t>
            </a:r>
            <a:r>
              <a:rPr lang="en-US" sz="1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en-US" sz="1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study of an electronics factory we found that employees’ failure to look at new </a:t>
            </a:r>
            <a:r>
              <a:rPr lang="en-US" sz="1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product </a:t>
            </a:r>
            <a:r>
              <a:rPr lang="en-US" sz="1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displays was caused not by employee apathy but by lack of opportunity (</a:t>
            </a:r>
            <a:r>
              <a:rPr lang="en-US" sz="1600" u="sng" dirty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the </a:t>
            </a:r>
            <a:r>
              <a:rPr lang="en-US" sz="1600" u="sng" dirty="0" smtClean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displays </a:t>
            </a:r>
            <a:r>
              <a:rPr lang="en-US" sz="1600" u="sng" dirty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were located in a part of the factory that employees rarely visited</a:t>
            </a:r>
            <a:r>
              <a:rPr lang="en-US" sz="1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  <a:endParaRPr lang="en-US" sz="1800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endParaRPr lang="en-US" sz="1800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sz="1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This </a:t>
            </a:r>
            <a:r>
              <a:rPr lang="en-US" sz="1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potential lack </a:t>
            </a:r>
            <a:r>
              <a:rPr lang="en-US" sz="1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lang="en-US" sz="1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validity in the conclusions was minimised by a research design that </a:t>
            </a:r>
            <a:r>
              <a:rPr lang="en-US" sz="1800" dirty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built in the </a:t>
            </a:r>
            <a:r>
              <a:rPr lang="en-US" sz="1800" dirty="0" smtClean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opportunity </a:t>
            </a:r>
            <a:r>
              <a:rPr lang="en-US" sz="1800" dirty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for focus groups after the questionnaire results had been analysed</a:t>
            </a:r>
            <a:r>
              <a:rPr lang="en-US" sz="1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18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70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" y="1143000"/>
            <a:ext cx="9144000" cy="667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8667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905000"/>
            <a:ext cx="8839200" cy="481647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000" dirty="0">
                <a:solidFill>
                  <a:srgbClr val="C00000"/>
                </a:solidFill>
                <a:latin typeface="+mj-lt"/>
              </a:rPr>
              <a:t>Threats to </a:t>
            </a:r>
            <a:r>
              <a:rPr lang="en-US" sz="2000" dirty="0" smtClean="0">
                <a:solidFill>
                  <a:srgbClr val="C00000"/>
                </a:solidFill>
                <a:latin typeface="+mj-lt"/>
              </a:rPr>
              <a:t>validity</a:t>
            </a:r>
          </a:p>
          <a:p>
            <a:pPr marL="736092" lvl="1" indent="-342900" algn="just">
              <a:buFont typeface="+mj-lt"/>
              <a:buAutoNum type="arabicPeriod"/>
            </a:pPr>
            <a:r>
              <a:rPr lang="en-US" sz="1800" dirty="0" smtClean="0">
                <a:solidFill>
                  <a:srgbClr val="0070C0"/>
                </a:solidFill>
                <a:latin typeface="+mj-lt"/>
              </a:rPr>
              <a:t>History</a:t>
            </a:r>
          </a:p>
          <a:p>
            <a:pPr lvl="2" algn="just">
              <a:buFont typeface="Wingdings" panose="05000000000000000000" pitchFamily="2" charset="2"/>
              <a:buChar char="ü"/>
            </a:pPr>
            <a:r>
              <a:rPr lang="en-US" sz="1600" dirty="0" smtClean="0">
                <a:solidFill>
                  <a:srgbClr val="7030A0"/>
                </a:solidFill>
                <a:latin typeface="+mj-lt"/>
              </a:rPr>
              <a:t>The </a:t>
            </a:r>
            <a:r>
              <a:rPr lang="en-US" sz="1600" dirty="0">
                <a:solidFill>
                  <a:srgbClr val="7030A0"/>
                </a:solidFill>
                <a:latin typeface="+mj-lt"/>
              </a:rPr>
              <a:t>specific events which occur between the first and second measurement</a:t>
            </a:r>
            <a:r>
              <a:rPr lang="en-US" sz="1600" dirty="0" smtClean="0">
                <a:solidFill>
                  <a:srgbClr val="7030A0"/>
                </a:solidFill>
                <a:latin typeface="+mj-lt"/>
              </a:rPr>
              <a:t>. </a:t>
            </a:r>
          </a:p>
          <a:p>
            <a:pPr marL="736092" lvl="1" indent="-342900" algn="just">
              <a:buFont typeface="+mj-lt"/>
              <a:buAutoNum type="arabicPeriod"/>
            </a:pPr>
            <a:r>
              <a:rPr lang="en-US" sz="1800" dirty="0" smtClean="0">
                <a:solidFill>
                  <a:srgbClr val="0070C0"/>
                </a:solidFill>
                <a:latin typeface="+mj-lt"/>
              </a:rPr>
              <a:t>Testing</a:t>
            </a:r>
          </a:p>
          <a:p>
            <a:pPr lvl="2" algn="just">
              <a:buFont typeface="Wingdings" panose="05000000000000000000" pitchFamily="2" charset="2"/>
              <a:buChar char="ü"/>
            </a:pPr>
            <a:r>
              <a:rPr lang="en-US" sz="1600" dirty="0" smtClean="0">
                <a:solidFill>
                  <a:srgbClr val="7030A0"/>
                </a:solidFill>
                <a:latin typeface="+mj-lt"/>
              </a:rPr>
              <a:t>The </a:t>
            </a:r>
            <a:r>
              <a:rPr lang="en-US" sz="1600" dirty="0">
                <a:solidFill>
                  <a:srgbClr val="7030A0"/>
                </a:solidFill>
                <a:latin typeface="+mj-lt"/>
              </a:rPr>
              <a:t>effects of taking a test on the outcomes of taking a second test</a:t>
            </a:r>
            <a:r>
              <a:rPr lang="en-US" sz="1600" dirty="0" smtClean="0">
                <a:solidFill>
                  <a:srgbClr val="7030A0"/>
                </a:solidFill>
                <a:latin typeface="+mj-lt"/>
              </a:rPr>
              <a:t>. </a:t>
            </a:r>
          </a:p>
          <a:p>
            <a:pPr marL="736092" lvl="1" indent="-342900" algn="just">
              <a:buFont typeface="+mj-lt"/>
              <a:buAutoNum type="arabicPeriod"/>
            </a:pPr>
            <a:r>
              <a:rPr lang="en-US" sz="1800" dirty="0" smtClean="0">
                <a:solidFill>
                  <a:srgbClr val="0070C0"/>
                </a:solidFill>
                <a:latin typeface="+mj-lt"/>
              </a:rPr>
              <a:t>Instrumentation</a:t>
            </a:r>
          </a:p>
          <a:p>
            <a:pPr lvl="2" algn="just">
              <a:buFont typeface="Wingdings" panose="05000000000000000000" pitchFamily="2" charset="2"/>
              <a:buChar char="ü"/>
            </a:pPr>
            <a:r>
              <a:rPr lang="en-US" sz="1600" dirty="0" smtClean="0">
                <a:solidFill>
                  <a:srgbClr val="7030A0"/>
                </a:solidFill>
                <a:latin typeface="+mj-lt"/>
              </a:rPr>
              <a:t>The </a:t>
            </a:r>
            <a:r>
              <a:rPr lang="en-US" sz="1600" dirty="0">
                <a:solidFill>
                  <a:srgbClr val="7030A0"/>
                </a:solidFill>
                <a:latin typeface="+mj-lt"/>
              </a:rPr>
              <a:t>changes in the instrument, observers, or scorers which may produce changes in outcomes</a:t>
            </a:r>
            <a:r>
              <a:rPr lang="en-US" sz="1600" dirty="0" smtClean="0">
                <a:solidFill>
                  <a:srgbClr val="7030A0"/>
                </a:solidFill>
                <a:latin typeface="+mj-lt"/>
              </a:rPr>
              <a:t>. </a:t>
            </a:r>
          </a:p>
          <a:p>
            <a:pPr marL="736092" lvl="1" indent="-342900" algn="just">
              <a:buFont typeface="+mj-lt"/>
              <a:buAutoNum type="arabicPeriod"/>
            </a:pPr>
            <a:r>
              <a:rPr lang="en-US" sz="1800" dirty="0" smtClean="0">
                <a:solidFill>
                  <a:srgbClr val="0070C0"/>
                </a:solidFill>
                <a:latin typeface="+mj-lt"/>
              </a:rPr>
              <a:t>Mortality</a:t>
            </a:r>
          </a:p>
          <a:p>
            <a:pPr lvl="2" algn="just">
              <a:buFont typeface="Wingdings" panose="05000000000000000000" pitchFamily="2" charset="2"/>
              <a:buChar char="ü"/>
            </a:pPr>
            <a:r>
              <a:rPr lang="en-US" sz="1600" dirty="0" smtClean="0">
                <a:solidFill>
                  <a:srgbClr val="7030A0"/>
                </a:solidFill>
                <a:latin typeface="+mj-lt"/>
              </a:rPr>
              <a:t>The </a:t>
            </a:r>
            <a:r>
              <a:rPr lang="en-US" sz="1600" dirty="0">
                <a:solidFill>
                  <a:srgbClr val="7030A0"/>
                </a:solidFill>
                <a:latin typeface="+mj-lt"/>
              </a:rPr>
              <a:t>loss of subjects</a:t>
            </a:r>
            <a:r>
              <a:rPr lang="en-US" sz="1600" dirty="0" smtClean="0">
                <a:solidFill>
                  <a:srgbClr val="7030A0"/>
                </a:solidFill>
                <a:latin typeface="+mj-lt"/>
              </a:rPr>
              <a:t>. </a:t>
            </a:r>
          </a:p>
          <a:p>
            <a:pPr marL="736092" lvl="1" indent="-342900" algn="just">
              <a:buFont typeface="+mj-lt"/>
              <a:buAutoNum type="arabicPeriod"/>
            </a:pPr>
            <a:r>
              <a:rPr lang="en-US" sz="1800" dirty="0" smtClean="0">
                <a:solidFill>
                  <a:srgbClr val="0070C0"/>
                </a:solidFill>
                <a:latin typeface="+mj-lt"/>
              </a:rPr>
              <a:t>Maturation</a:t>
            </a:r>
          </a:p>
          <a:p>
            <a:pPr lvl="2" algn="just">
              <a:buFont typeface="Wingdings" panose="05000000000000000000" pitchFamily="2" charset="2"/>
              <a:buChar char="ü"/>
            </a:pPr>
            <a:r>
              <a:rPr lang="en-US" sz="1600" dirty="0" smtClean="0">
                <a:solidFill>
                  <a:srgbClr val="7030A0"/>
                </a:solidFill>
                <a:latin typeface="+mj-lt"/>
              </a:rPr>
              <a:t>The </a:t>
            </a:r>
            <a:r>
              <a:rPr lang="en-US" sz="1600" dirty="0">
                <a:solidFill>
                  <a:srgbClr val="7030A0"/>
                </a:solidFill>
                <a:latin typeface="+mj-lt"/>
              </a:rPr>
              <a:t>processes within subjects which act as a function of the passage of time. i.e. if the project lasts a few years, most participants may improve their performance regardless of treatment</a:t>
            </a:r>
            <a:r>
              <a:rPr lang="en-US" sz="1600" dirty="0" smtClean="0">
                <a:solidFill>
                  <a:srgbClr val="7030A0"/>
                </a:solidFill>
                <a:latin typeface="+mj-lt"/>
              </a:rPr>
              <a:t>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71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1143000"/>
            <a:ext cx="9144000" cy="667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3957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905000"/>
            <a:ext cx="8839200" cy="481647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000" b="1" dirty="0" smtClean="0">
                <a:solidFill>
                  <a:srgbClr val="FF0000"/>
                </a:solidFill>
                <a:latin typeface="+mj-lt"/>
              </a:rPr>
              <a:t>Generalisability (</a:t>
            </a:r>
            <a:r>
              <a:rPr lang="en-US" sz="2000" dirty="0" smtClean="0">
                <a:solidFill>
                  <a:srgbClr val="C00000"/>
                </a:solidFill>
                <a:latin typeface="+mj-lt"/>
              </a:rPr>
              <a:t>External Validity</a:t>
            </a:r>
            <a:r>
              <a:rPr lang="en-US" sz="2000" b="1" dirty="0" smtClean="0">
                <a:solidFill>
                  <a:srgbClr val="FF0000"/>
                </a:solidFill>
                <a:latin typeface="+mj-lt"/>
              </a:rPr>
              <a:t>)</a:t>
            </a:r>
            <a:endParaRPr lang="en-US" sz="2400" b="1" dirty="0" smtClean="0">
              <a:solidFill>
                <a:srgbClr val="FF0000"/>
              </a:solidFill>
              <a:latin typeface="+mj-lt"/>
            </a:endParaRP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en-US" sz="2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This means 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whether </a:t>
            </a:r>
            <a:r>
              <a:rPr lang="en-US" sz="2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findings 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may be equally </a:t>
            </a:r>
            <a:r>
              <a:rPr lang="en-US" sz="2000" dirty="0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applicable to other research settings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such as </a:t>
            </a:r>
            <a:r>
              <a:rPr lang="en-US" sz="2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other 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organisations</a:t>
            </a:r>
            <a:r>
              <a:rPr lang="en-US" sz="2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lvl="2" algn="just">
              <a:buFont typeface="Wingdings" panose="05000000000000000000" pitchFamily="2" charset="2"/>
              <a:buChar char="ü"/>
            </a:pPr>
            <a:r>
              <a:rPr lang="en-US" sz="1800" dirty="0" smtClean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If </a:t>
            </a:r>
            <a:r>
              <a:rPr lang="en-US" sz="1800" dirty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you are conducting case study </a:t>
            </a:r>
            <a:r>
              <a:rPr lang="en-US" sz="1800" dirty="0" smtClean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research </a:t>
            </a:r>
            <a:r>
              <a:rPr lang="en-US" sz="1800" dirty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in one organisation, or a small number of </a:t>
            </a:r>
            <a:r>
              <a:rPr lang="en-US" sz="1800" dirty="0" smtClean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organisations</a:t>
            </a:r>
          </a:p>
          <a:p>
            <a:pPr lvl="2" algn="just">
              <a:buFont typeface="Wingdings" panose="05000000000000000000" pitchFamily="2" charset="2"/>
              <a:buChar char="ü"/>
            </a:pPr>
            <a:r>
              <a:rPr lang="en-US" sz="1800" dirty="0" smtClean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If the </a:t>
            </a:r>
            <a:r>
              <a:rPr lang="en-US" sz="1800" dirty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organisation is markedly ‘</a:t>
            </a:r>
            <a:r>
              <a:rPr lang="en-US" sz="1800" dirty="0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different</a:t>
            </a:r>
            <a:r>
              <a:rPr lang="en-US" sz="1800" dirty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’ in some way</a:t>
            </a:r>
            <a:r>
              <a:rPr lang="en-US" sz="1800" dirty="0" smtClean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. </a:t>
            </a:r>
          </a:p>
          <a:p>
            <a:pPr lvl="2" algn="just">
              <a:buFont typeface="Wingdings" panose="05000000000000000000" pitchFamily="2" charset="2"/>
              <a:buChar char="ü"/>
            </a:pPr>
            <a:endParaRPr lang="en-US" sz="18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such </a:t>
            </a:r>
            <a:r>
              <a:rPr lang="en-US" sz="2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cases, 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purpose of your research will not be to produce a theory that is </a:t>
            </a:r>
            <a:r>
              <a:rPr lang="en-US" sz="2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generalizable 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all populations</a:t>
            </a:r>
            <a:r>
              <a:rPr lang="en-US" sz="2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lvl="2" algn="just">
              <a:buFont typeface="Wingdings" panose="05000000000000000000" pitchFamily="2" charset="2"/>
              <a:buChar char="ü"/>
            </a:pPr>
            <a:r>
              <a:rPr lang="en-US" sz="1800" dirty="0" smtClean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To </a:t>
            </a:r>
            <a:r>
              <a:rPr lang="en-US" sz="1800" dirty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try to explain what is going </a:t>
            </a:r>
            <a:r>
              <a:rPr lang="en-US" sz="1800" dirty="0" smtClean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on </a:t>
            </a:r>
            <a:r>
              <a:rPr lang="en-US" sz="1800" dirty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in your particular research setting</a:t>
            </a:r>
            <a:r>
              <a:rPr lang="en-US" sz="1800" dirty="0" smtClean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. </a:t>
            </a:r>
          </a:p>
          <a:p>
            <a:pPr lvl="2" algn="just">
              <a:buFont typeface="Wingdings" panose="05000000000000000000" pitchFamily="2" charset="2"/>
              <a:buChar char="ü"/>
            </a:pPr>
            <a:r>
              <a:rPr lang="en-US" sz="1800" dirty="0" smtClean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To </a:t>
            </a:r>
            <a:r>
              <a:rPr lang="en-US" sz="1800" dirty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test the robustness of </a:t>
            </a:r>
            <a:r>
              <a:rPr lang="en-US" sz="1800" dirty="0" smtClean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your </a:t>
            </a:r>
            <a:r>
              <a:rPr lang="en-US" sz="1800" dirty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conclusions by exposing them to other research settings in a follow-up </a:t>
            </a:r>
            <a:r>
              <a:rPr lang="en-US" sz="1800" dirty="0" smtClean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study </a:t>
            </a:r>
          </a:p>
          <a:p>
            <a:pPr lvl="2" algn="just">
              <a:buFont typeface="Wingdings" panose="05000000000000000000" pitchFamily="2" charset="2"/>
              <a:buChar char="ü"/>
            </a:pPr>
            <a:endParaRPr lang="en-US" sz="17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72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1143000"/>
            <a:ext cx="9144000" cy="667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4290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905000"/>
            <a:ext cx="8839200" cy="481647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000" b="1" dirty="0" smtClean="0">
                <a:solidFill>
                  <a:srgbClr val="FF0000"/>
                </a:solidFill>
                <a:latin typeface="+mj-lt"/>
              </a:rPr>
              <a:t>Logic Leaps and False Assumptions</a:t>
            </a: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en-US" sz="2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There 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a host of research design decisions </a:t>
            </a:r>
            <a:r>
              <a:rPr lang="en-US" sz="2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that 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need to be made in order that </a:t>
            </a:r>
            <a:r>
              <a:rPr lang="en-US" sz="2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research 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project can yield </a:t>
            </a:r>
            <a:r>
              <a:rPr lang="en-US" sz="2000" dirty="0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sufficient data of the </a:t>
            </a:r>
            <a:r>
              <a:rPr lang="en-US" sz="2000" dirty="0" smtClean="0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sort</a:t>
            </a:r>
            <a:r>
              <a:rPr lang="en-US" sz="2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that will result in valid conclusions being drawn</a:t>
            </a:r>
            <a:r>
              <a:rPr lang="en-US" sz="2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lvl="2" algn="just">
              <a:buFont typeface="Wingdings" panose="05000000000000000000" pitchFamily="2" charset="2"/>
              <a:buChar char="ü"/>
            </a:pPr>
            <a:r>
              <a:rPr lang="en-US" sz="1800" dirty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Those decisions necessitate </a:t>
            </a:r>
            <a:r>
              <a:rPr lang="en-US" sz="1800" dirty="0" smtClean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careful </a:t>
            </a:r>
            <a:r>
              <a:rPr lang="en-US" sz="1800" dirty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thought from </a:t>
            </a:r>
            <a:r>
              <a:rPr lang="en-US" sz="1800" dirty="0" smtClean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researchers.</a:t>
            </a:r>
          </a:p>
          <a:p>
            <a:pPr lvl="2" algn="just">
              <a:buFont typeface="Wingdings" panose="05000000000000000000" pitchFamily="2" charset="2"/>
              <a:buChar char="ü"/>
            </a:pPr>
            <a:r>
              <a:rPr lang="en-US" sz="1800" dirty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It is </a:t>
            </a:r>
            <a:r>
              <a:rPr lang="en-US" sz="1800" dirty="0" smtClean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vital </a:t>
            </a:r>
            <a:r>
              <a:rPr lang="en-US" sz="1800" dirty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that </a:t>
            </a:r>
            <a:r>
              <a:rPr lang="en-US" sz="1800" dirty="0" smtClean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the thought </a:t>
            </a:r>
            <a:r>
              <a:rPr lang="en-US" sz="1800" dirty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processes are of high </a:t>
            </a:r>
            <a:r>
              <a:rPr lang="en-US" sz="1800" dirty="0" smtClean="0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quantity</a:t>
            </a:r>
            <a:r>
              <a:rPr lang="en-US" sz="1800" dirty="0" smtClean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 as well as high </a:t>
            </a:r>
            <a:r>
              <a:rPr lang="en-US" sz="1800" dirty="0" smtClean="0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quality</a:t>
            </a:r>
            <a:r>
              <a:rPr lang="en-US" sz="1800" i="1" dirty="0" smtClean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. </a:t>
            </a:r>
          </a:p>
          <a:p>
            <a:pPr lvl="2" algn="just">
              <a:buFont typeface="Wingdings" panose="05000000000000000000" pitchFamily="2" charset="2"/>
              <a:buChar char="ü"/>
            </a:pPr>
            <a:endParaRPr lang="en-US" sz="1800" i="1" dirty="0" smtClean="0">
              <a:solidFill>
                <a:srgbClr val="7030A0"/>
              </a:solidFill>
              <a:latin typeface="+mj-lt"/>
              <a:cs typeface="Times New Roman" panose="02020603050405020304" pitchFamily="18" charset="0"/>
            </a:endParaRP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en-US" sz="1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Your research design will be based on </a:t>
            </a:r>
            <a:r>
              <a:rPr lang="en-US" sz="1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1800" dirty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flow of logic</a:t>
            </a:r>
            <a:r>
              <a:rPr lang="en-US" sz="1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a </a:t>
            </a:r>
            <a:r>
              <a:rPr lang="en-US" sz="1800" dirty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number of assumptions</a:t>
            </a:r>
            <a:r>
              <a:rPr lang="en-US" sz="1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all of which must stand up to the closest scrutiny</a:t>
            </a:r>
            <a:r>
              <a:rPr lang="en-US" sz="1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18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73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1143000"/>
            <a:ext cx="9144000" cy="667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8663312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905000"/>
            <a:ext cx="8839200" cy="4816474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ü"/>
            </a:pPr>
            <a:r>
              <a:rPr lang="en-US" sz="1800" u="sng" dirty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Raimond’s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1800" u="sng" dirty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1993</a:t>
            </a:r>
            <a:r>
              <a:rPr lang="en-US" sz="2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suggests </a:t>
            </a:r>
            <a:r>
              <a:rPr lang="en-US" sz="2000" dirty="0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four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‘</a:t>
            </a:r>
            <a:r>
              <a:rPr lang="en-US" sz="1800" u="sng" dirty="0" smtClean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logic steps</a:t>
            </a:r>
            <a:r>
              <a:rPr lang="en-US" sz="2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’ in </a:t>
            </a:r>
            <a:r>
              <a:rPr lang="en-US" sz="1800" u="sng" dirty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Peters and </a:t>
            </a:r>
            <a:r>
              <a:rPr lang="en-US" sz="1800" u="sng" dirty="0" smtClean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Waterman</a:t>
            </a:r>
            <a:r>
              <a:rPr lang="en-US" sz="2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research 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 ‘</a:t>
            </a:r>
            <a:r>
              <a:rPr lang="en-US" sz="1800" dirty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excellent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’ </a:t>
            </a:r>
            <a:r>
              <a:rPr lang="en-US" sz="1800" dirty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US </a:t>
            </a:r>
            <a:r>
              <a:rPr lang="en-US" sz="1800" dirty="0" smtClean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companies </a:t>
            </a:r>
            <a:r>
              <a:rPr lang="en-US" sz="2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1800" dirty="0" smtClean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the research ended a book called “</a:t>
            </a:r>
            <a:r>
              <a:rPr lang="en-US" sz="1800" dirty="0" smtClean="0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Cookbook</a:t>
            </a:r>
            <a:r>
              <a:rPr lang="en-US" sz="1800" dirty="0" smtClean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”</a:t>
            </a:r>
            <a:r>
              <a:rPr lang="en-US" sz="2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): </a:t>
            </a:r>
          </a:p>
          <a:p>
            <a:pPr marL="736092" lvl="1" indent="-342900" algn="just">
              <a:buFont typeface="+mj-lt"/>
              <a:buAutoNum type="arabicPeriod"/>
            </a:pPr>
            <a:r>
              <a:rPr lang="en-US" sz="1800" dirty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Identification of the research </a:t>
            </a:r>
            <a:r>
              <a:rPr lang="en-US" sz="1800" dirty="0" smtClean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population</a:t>
            </a:r>
          </a:p>
          <a:p>
            <a:pPr marL="736092" lvl="1" indent="-342900" algn="just">
              <a:buFont typeface="+mj-lt"/>
              <a:buAutoNum type="arabicPeriod"/>
            </a:pPr>
            <a:r>
              <a:rPr lang="en-US" sz="1800" dirty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Data </a:t>
            </a:r>
            <a:r>
              <a:rPr lang="en-US" sz="1800" dirty="0" smtClean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collection</a:t>
            </a:r>
          </a:p>
          <a:p>
            <a:pPr marL="736092" lvl="1" indent="-342900" algn="just">
              <a:buFont typeface="+mj-lt"/>
              <a:buAutoNum type="arabicPeriod"/>
            </a:pPr>
            <a:r>
              <a:rPr lang="en-US" sz="1800" dirty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Data </a:t>
            </a:r>
            <a:r>
              <a:rPr lang="en-US" sz="1800" dirty="0" smtClean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interpretation</a:t>
            </a:r>
          </a:p>
          <a:p>
            <a:pPr marL="736092" lvl="1" indent="-342900" algn="just">
              <a:buFont typeface="+mj-lt"/>
              <a:buAutoNum type="arabicPeriod"/>
            </a:pPr>
            <a:r>
              <a:rPr lang="en-US" sz="1800" dirty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Development of conclusions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74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1143000"/>
            <a:ext cx="9144000" cy="667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9795969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905000"/>
            <a:ext cx="8839200" cy="4816474"/>
          </a:xfrm>
        </p:spPr>
        <p:txBody>
          <a:bodyPr>
            <a:normAutofit/>
          </a:bodyPr>
          <a:lstStyle/>
          <a:p>
            <a:pPr marL="514350" indent="-514350" algn="just">
              <a:buFont typeface="+mj-lt"/>
              <a:buAutoNum type="romanUcPeriod"/>
            </a:pPr>
            <a:r>
              <a:rPr lang="en-US" sz="2000" dirty="0">
                <a:solidFill>
                  <a:srgbClr val="002060"/>
                </a:solidFill>
                <a:latin typeface="+mj-lt"/>
              </a:rPr>
              <a:t>Identification of the research </a:t>
            </a:r>
            <a:r>
              <a:rPr lang="en-US" sz="2000" dirty="0" smtClean="0">
                <a:solidFill>
                  <a:srgbClr val="002060"/>
                </a:solidFill>
                <a:latin typeface="+mj-lt"/>
              </a:rPr>
              <a:t>population</a:t>
            </a: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en-US" sz="1800" dirty="0" smtClean="0">
                <a:solidFill>
                  <a:srgbClr val="0070C0"/>
                </a:solidFill>
                <a:latin typeface="+mj-lt"/>
              </a:rPr>
              <a:t>If the intention is to be able to generalise the conclusions across the whole population </a:t>
            </a:r>
            <a:r>
              <a:rPr lang="en-US" sz="1800" dirty="0">
                <a:solidFill>
                  <a:srgbClr val="0070C0"/>
                </a:solidFill>
                <a:latin typeface="+mj-lt"/>
              </a:rPr>
              <a:t>(</a:t>
            </a:r>
            <a:r>
              <a:rPr lang="en-US" sz="1600" u="sng" dirty="0">
                <a:solidFill>
                  <a:srgbClr val="7030A0"/>
                </a:solidFill>
                <a:latin typeface="+mj-lt"/>
              </a:rPr>
              <a:t>in the Peters </a:t>
            </a:r>
            <a:r>
              <a:rPr lang="en-US" sz="1600" u="sng" dirty="0" smtClean="0">
                <a:solidFill>
                  <a:srgbClr val="7030A0"/>
                </a:solidFill>
                <a:latin typeface="+mj-lt"/>
              </a:rPr>
              <a:t>and </a:t>
            </a:r>
            <a:r>
              <a:rPr lang="en-US" sz="1600" u="sng" dirty="0">
                <a:solidFill>
                  <a:srgbClr val="7030A0"/>
                </a:solidFill>
                <a:latin typeface="+mj-lt"/>
              </a:rPr>
              <a:t>Waterman case, all organisations</a:t>
            </a:r>
            <a:r>
              <a:rPr lang="en-US" sz="1800" dirty="0">
                <a:solidFill>
                  <a:srgbClr val="0070C0"/>
                </a:solidFill>
                <a:latin typeface="+mj-lt"/>
              </a:rPr>
              <a:t>)</a:t>
            </a:r>
            <a:r>
              <a:rPr lang="en-US" sz="1800" dirty="0" smtClean="0">
                <a:solidFill>
                  <a:srgbClr val="0070C0"/>
                </a:solidFill>
                <a:latin typeface="+mj-lt"/>
              </a:rPr>
              <a:t> is the choice of population logical?</a:t>
            </a:r>
          </a:p>
          <a:p>
            <a:pPr lvl="1" algn="just">
              <a:buFont typeface="Wingdings" panose="05000000000000000000" pitchFamily="2" charset="2"/>
              <a:buChar char="ü"/>
            </a:pPr>
            <a:endParaRPr lang="en-US" sz="2000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 algn="just">
              <a:buFont typeface="+mj-lt"/>
              <a:buAutoNum type="romanUcPeriod" startAt="2"/>
            </a:pPr>
            <a:r>
              <a:rPr lang="en-US" sz="2000" dirty="0">
                <a:solidFill>
                  <a:srgbClr val="002060"/>
                </a:solidFill>
                <a:latin typeface="+mj-lt"/>
              </a:rPr>
              <a:t>Data </a:t>
            </a:r>
            <a:r>
              <a:rPr lang="en-US" sz="2000" dirty="0" smtClean="0">
                <a:solidFill>
                  <a:srgbClr val="002060"/>
                </a:solidFill>
                <a:latin typeface="+mj-lt"/>
              </a:rPr>
              <a:t>collection</a:t>
            </a: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en-US" sz="1800" dirty="0">
                <a:solidFill>
                  <a:srgbClr val="0070C0"/>
                </a:solidFill>
                <a:latin typeface="+mj-lt"/>
              </a:rPr>
              <a:t>Is it logical to assume that the way you are collecting your data is going to yield </a:t>
            </a:r>
            <a:r>
              <a:rPr lang="en-US" sz="1800" dirty="0" smtClean="0">
                <a:solidFill>
                  <a:srgbClr val="0070C0"/>
                </a:solidFill>
                <a:latin typeface="+mj-lt"/>
              </a:rPr>
              <a:t>valid </a:t>
            </a:r>
            <a:r>
              <a:rPr lang="en-US" sz="1800" dirty="0">
                <a:solidFill>
                  <a:srgbClr val="0070C0"/>
                </a:solidFill>
                <a:latin typeface="+mj-lt"/>
              </a:rPr>
              <a:t>data? </a:t>
            </a:r>
            <a:endParaRPr lang="en-US" sz="1800" dirty="0" smtClean="0">
              <a:solidFill>
                <a:srgbClr val="0070C0"/>
              </a:solidFill>
              <a:latin typeface="+mj-lt"/>
            </a:endParaRP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en-US" sz="1800" dirty="0" smtClean="0">
                <a:solidFill>
                  <a:srgbClr val="0070C0"/>
                </a:solidFill>
                <a:latin typeface="+mj-lt"/>
              </a:rPr>
              <a:t>If </a:t>
            </a:r>
            <a:r>
              <a:rPr lang="en-US" sz="1800" dirty="0">
                <a:solidFill>
                  <a:srgbClr val="0070C0"/>
                </a:solidFill>
                <a:latin typeface="+mj-lt"/>
              </a:rPr>
              <a:t>you interview top bosses you are likely to encounter the ‘</a:t>
            </a:r>
            <a:r>
              <a:rPr lang="en-US" sz="1800" dirty="0">
                <a:solidFill>
                  <a:srgbClr val="C00000"/>
                </a:solidFill>
                <a:latin typeface="+mj-lt"/>
              </a:rPr>
              <a:t>good news</a:t>
            </a:r>
            <a:r>
              <a:rPr lang="en-US" sz="1800" dirty="0">
                <a:solidFill>
                  <a:srgbClr val="0070C0"/>
                </a:solidFill>
                <a:latin typeface="+mj-lt"/>
              </a:rPr>
              <a:t>’ syndrome</a:t>
            </a:r>
            <a:r>
              <a:rPr lang="en-US" sz="1800" dirty="0" smtClean="0">
                <a:solidFill>
                  <a:srgbClr val="0070C0"/>
                </a:solidFill>
                <a:latin typeface="+mj-lt"/>
              </a:rPr>
              <a:t>. </a:t>
            </a: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en-US" sz="1800" dirty="0" smtClean="0">
                <a:solidFill>
                  <a:srgbClr val="0070C0"/>
                </a:solidFill>
                <a:latin typeface="+mj-lt"/>
              </a:rPr>
              <a:t>If </a:t>
            </a:r>
            <a:r>
              <a:rPr lang="en-US" sz="1800" dirty="0">
                <a:solidFill>
                  <a:srgbClr val="0070C0"/>
                </a:solidFill>
                <a:latin typeface="+mj-lt"/>
              </a:rPr>
              <a:t>you collect press cuttings from newspapers, how can you assume there has been no </a:t>
            </a:r>
            <a:r>
              <a:rPr lang="en-US" sz="1800" dirty="0" smtClean="0">
                <a:solidFill>
                  <a:srgbClr val="0070C0"/>
                </a:solidFill>
                <a:latin typeface="+mj-lt"/>
              </a:rPr>
              <a:t>political </a:t>
            </a:r>
            <a:r>
              <a:rPr lang="en-US" sz="1800" dirty="0">
                <a:solidFill>
                  <a:srgbClr val="0070C0"/>
                </a:solidFill>
                <a:latin typeface="+mj-lt"/>
              </a:rPr>
              <a:t>bias put on them</a:t>
            </a:r>
            <a:r>
              <a:rPr lang="en-US" sz="1800" dirty="0" smtClean="0">
                <a:solidFill>
                  <a:srgbClr val="0070C0"/>
                </a:solidFill>
                <a:latin typeface="+mj-lt"/>
              </a:rPr>
              <a:t>? </a:t>
            </a:r>
            <a:endParaRPr lang="en-US" sz="1800" dirty="0">
              <a:solidFill>
                <a:srgbClr val="0070C0"/>
              </a:solidFill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75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1143000"/>
            <a:ext cx="9144000" cy="667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8643863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905000"/>
            <a:ext cx="8839200" cy="4816474"/>
          </a:xfrm>
        </p:spPr>
        <p:txBody>
          <a:bodyPr>
            <a:normAutofit/>
          </a:bodyPr>
          <a:lstStyle/>
          <a:p>
            <a:pPr marL="514350" indent="-514350" algn="just">
              <a:buFont typeface="+mj-lt"/>
              <a:buAutoNum type="romanUcPeriod" startAt="3"/>
            </a:pPr>
            <a:r>
              <a:rPr lang="en-US" sz="2000" dirty="0">
                <a:solidFill>
                  <a:srgbClr val="002060"/>
                </a:solidFill>
                <a:latin typeface="+mj-lt"/>
              </a:rPr>
              <a:t>Data </a:t>
            </a:r>
            <a:r>
              <a:rPr lang="en-US" sz="2000" dirty="0" smtClean="0">
                <a:solidFill>
                  <a:srgbClr val="002060"/>
                </a:solidFill>
                <a:latin typeface="+mj-lt"/>
              </a:rPr>
              <a:t>interpretation</a:t>
            </a: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en-US" sz="1800" dirty="0" smtClean="0">
                <a:solidFill>
                  <a:srgbClr val="0070C0"/>
                </a:solidFill>
                <a:latin typeface="+mj-lt"/>
              </a:rPr>
              <a:t>The </a:t>
            </a:r>
            <a:r>
              <a:rPr lang="en-US" sz="1800" dirty="0">
                <a:solidFill>
                  <a:srgbClr val="0070C0"/>
                </a:solidFill>
                <a:latin typeface="+mj-lt"/>
              </a:rPr>
              <a:t>greatest danger of logic leaps and false </a:t>
            </a:r>
            <a:r>
              <a:rPr lang="en-US" sz="1800" dirty="0" smtClean="0">
                <a:solidFill>
                  <a:srgbClr val="0070C0"/>
                </a:solidFill>
                <a:latin typeface="+mj-lt"/>
              </a:rPr>
              <a:t>assumptions</a:t>
            </a: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en-US" sz="1800" dirty="0" smtClean="0">
                <a:solidFill>
                  <a:srgbClr val="0070C0"/>
                </a:solidFill>
                <a:latin typeface="+mj-lt"/>
              </a:rPr>
              <a:t>Researchers move </a:t>
            </a:r>
            <a:r>
              <a:rPr lang="en-US" sz="1800" dirty="0">
                <a:solidFill>
                  <a:srgbClr val="0070C0"/>
                </a:solidFill>
                <a:latin typeface="+mj-lt"/>
              </a:rPr>
              <a:t>from a position where </a:t>
            </a:r>
            <a:r>
              <a:rPr lang="en-US" sz="1800" dirty="0" smtClean="0">
                <a:solidFill>
                  <a:srgbClr val="0070C0"/>
                </a:solidFill>
                <a:latin typeface="+mj-lt"/>
              </a:rPr>
              <a:t>they have </a:t>
            </a:r>
            <a:r>
              <a:rPr lang="en-US" sz="1800" dirty="0">
                <a:solidFill>
                  <a:srgbClr val="0070C0"/>
                </a:solidFill>
                <a:latin typeface="+mj-lt"/>
              </a:rPr>
              <a:t>a mountain of data to one </a:t>
            </a:r>
            <a:r>
              <a:rPr lang="en-US" sz="1800" dirty="0" smtClean="0">
                <a:solidFill>
                  <a:srgbClr val="0070C0"/>
                </a:solidFill>
                <a:latin typeface="+mj-lt"/>
              </a:rPr>
              <a:t>where they write </a:t>
            </a:r>
            <a:r>
              <a:rPr lang="en-US" sz="1800" dirty="0">
                <a:solidFill>
                  <a:srgbClr val="0070C0"/>
                </a:solidFill>
                <a:latin typeface="+mj-lt"/>
              </a:rPr>
              <a:t>a set of conclusions that are presented coherently. </a:t>
            </a:r>
            <a:endParaRPr lang="en-US" sz="1800" dirty="0" smtClean="0">
              <a:solidFill>
                <a:srgbClr val="0070C0"/>
              </a:solidFill>
              <a:latin typeface="+mj-lt"/>
            </a:endParaRPr>
          </a:p>
          <a:p>
            <a:pPr lvl="2" algn="just">
              <a:buFont typeface="Wingdings" panose="05000000000000000000" pitchFamily="2" charset="2"/>
              <a:buChar char="ü"/>
            </a:pPr>
            <a:r>
              <a:rPr lang="en-US" sz="1600" dirty="0" smtClean="0">
                <a:solidFill>
                  <a:srgbClr val="7030A0"/>
                </a:solidFill>
                <a:latin typeface="+mj-lt"/>
              </a:rPr>
              <a:t>This </a:t>
            </a:r>
            <a:r>
              <a:rPr lang="en-US" sz="1600" dirty="0">
                <a:solidFill>
                  <a:srgbClr val="7030A0"/>
                </a:solidFill>
                <a:latin typeface="+mj-lt"/>
              </a:rPr>
              <a:t>is at the same time </a:t>
            </a:r>
            <a:r>
              <a:rPr lang="en-US" sz="1600" dirty="0" smtClean="0">
                <a:solidFill>
                  <a:srgbClr val="7030A0"/>
                </a:solidFill>
                <a:latin typeface="+mj-lt"/>
              </a:rPr>
              <a:t>an </a:t>
            </a:r>
            <a:r>
              <a:rPr lang="en-US" sz="1600" dirty="0">
                <a:solidFill>
                  <a:srgbClr val="C00000"/>
                </a:solidFill>
                <a:latin typeface="+mj-lt"/>
              </a:rPr>
              <a:t>intellectually challenging </a:t>
            </a:r>
            <a:r>
              <a:rPr lang="en-US" sz="1600" dirty="0">
                <a:solidFill>
                  <a:srgbClr val="7030A0"/>
                </a:solidFill>
                <a:latin typeface="+mj-lt"/>
              </a:rPr>
              <a:t>and </a:t>
            </a:r>
            <a:r>
              <a:rPr lang="en-US" sz="1600" dirty="0">
                <a:solidFill>
                  <a:srgbClr val="C00000"/>
                </a:solidFill>
                <a:latin typeface="+mj-lt"/>
              </a:rPr>
              <a:t>highly creative </a:t>
            </a:r>
            <a:r>
              <a:rPr lang="en-US" sz="1600" dirty="0">
                <a:solidFill>
                  <a:srgbClr val="7030A0"/>
                </a:solidFill>
                <a:latin typeface="+mj-lt"/>
              </a:rPr>
              <a:t>and </a:t>
            </a:r>
            <a:r>
              <a:rPr lang="en-US" sz="1600" dirty="0">
                <a:solidFill>
                  <a:srgbClr val="C00000"/>
                </a:solidFill>
                <a:latin typeface="+mj-lt"/>
              </a:rPr>
              <a:t>exciting process</a:t>
            </a:r>
            <a:r>
              <a:rPr lang="en-US" sz="1600" dirty="0" smtClean="0">
                <a:solidFill>
                  <a:srgbClr val="7030A0"/>
                </a:solidFill>
                <a:latin typeface="+mj-lt"/>
              </a:rPr>
              <a:t>. </a:t>
            </a:r>
          </a:p>
          <a:p>
            <a:pPr lvl="2" algn="just">
              <a:buFont typeface="Wingdings" panose="05000000000000000000" pitchFamily="2" charset="2"/>
              <a:buChar char="ü"/>
            </a:pPr>
            <a:endParaRPr lang="en-US" sz="1200" dirty="0">
              <a:solidFill>
                <a:srgbClr val="0070C0"/>
              </a:solidFill>
              <a:latin typeface="+mj-lt"/>
              <a:cs typeface="Times New Roman" panose="02020603050405020304" pitchFamily="18" charset="0"/>
            </a:endParaRP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en-US" sz="1800" dirty="0" smtClean="0">
                <a:solidFill>
                  <a:srgbClr val="0070C0"/>
                </a:solidFill>
                <a:latin typeface="+mj-lt"/>
              </a:rPr>
              <a:t>Researchers may use a </a:t>
            </a:r>
            <a:r>
              <a:rPr lang="en-US" sz="1800" dirty="0">
                <a:solidFill>
                  <a:srgbClr val="0070C0"/>
                </a:solidFill>
                <a:latin typeface="+mj-lt"/>
              </a:rPr>
              <a:t>theoretical framework against which </a:t>
            </a:r>
            <a:r>
              <a:rPr lang="en-US" sz="1800" dirty="0" smtClean="0">
                <a:solidFill>
                  <a:srgbClr val="0070C0"/>
                </a:solidFill>
                <a:latin typeface="+mj-lt"/>
              </a:rPr>
              <a:t>they will </a:t>
            </a:r>
            <a:r>
              <a:rPr lang="en-US" sz="1800" dirty="0">
                <a:solidFill>
                  <a:srgbClr val="0070C0"/>
                </a:solidFill>
                <a:latin typeface="+mj-lt"/>
              </a:rPr>
              <a:t>analyse </a:t>
            </a:r>
            <a:r>
              <a:rPr lang="en-US" sz="1800" dirty="0" smtClean="0">
                <a:solidFill>
                  <a:srgbClr val="0070C0"/>
                </a:solidFill>
                <a:latin typeface="+mj-lt"/>
              </a:rPr>
              <a:t>their data</a:t>
            </a:r>
            <a:r>
              <a:rPr lang="en-US" sz="1800" dirty="0">
                <a:solidFill>
                  <a:srgbClr val="0070C0"/>
                </a:solidFill>
                <a:latin typeface="+mj-lt"/>
              </a:rPr>
              <a:t>. </a:t>
            </a:r>
            <a:endParaRPr lang="en-US" sz="1800" dirty="0" smtClean="0">
              <a:solidFill>
                <a:srgbClr val="0070C0"/>
              </a:solidFill>
              <a:latin typeface="+mj-lt"/>
            </a:endParaRPr>
          </a:p>
          <a:p>
            <a:pPr lvl="2" algn="just">
              <a:buFont typeface="Wingdings" panose="05000000000000000000" pitchFamily="2" charset="2"/>
              <a:buChar char="ü"/>
            </a:pPr>
            <a:r>
              <a:rPr lang="en-US" sz="1600" dirty="0" smtClean="0">
                <a:solidFill>
                  <a:srgbClr val="7030A0"/>
                </a:solidFill>
                <a:latin typeface="+mj-lt"/>
              </a:rPr>
              <a:t>If they are </a:t>
            </a:r>
            <a:r>
              <a:rPr lang="en-US" sz="1600" dirty="0">
                <a:solidFill>
                  <a:srgbClr val="7030A0"/>
                </a:solidFill>
                <a:latin typeface="+mj-lt"/>
              </a:rPr>
              <a:t>working </a:t>
            </a:r>
            <a:r>
              <a:rPr lang="en-US" sz="1600" dirty="0">
                <a:solidFill>
                  <a:srgbClr val="C00000"/>
                </a:solidFill>
                <a:latin typeface="+mj-lt"/>
              </a:rPr>
              <a:t>deductively</a:t>
            </a:r>
            <a:r>
              <a:rPr lang="en-US" sz="1600" dirty="0">
                <a:solidFill>
                  <a:srgbClr val="7030A0"/>
                </a:solidFill>
                <a:latin typeface="+mj-lt"/>
              </a:rPr>
              <a:t> (</a:t>
            </a:r>
            <a:r>
              <a:rPr lang="en-US" sz="1600" dirty="0">
                <a:solidFill>
                  <a:srgbClr val="002060"/>
                </a:solidFill>
                <a:latin typeface="+mj-lt"/>
              </a:rPr>
              <a:t>from theory to data</a:t>
            </a:r>
            <a:r>
              <a:rPr lang="en-US" sz="1600" dirty="0">
                <a:solidFill>
                  <a:srgbClr val="7030A0"/>
                </a:solidFill>
                <a:latin typeface="+mj-lt"/>
              </a:rPr>
              <a:t>), this framework may </a:t>
            </a:r>
            <a:r>
              <a:rPr lang="en-US" sz="1600" dirty="0" smtClean="0">
                <a:solidFill>
                  <a:srgbClr val="7030A0"/>
                </a:solidFill>
                <a:latin typeface="+mj-lt"/>
              </a:rPr>
              <a:t>have </a:t>
            </a:r>
            <a:r>
              <a:rPr lang="en-US" sz="1600" dirty="0">
                <a:solidFill>
                  <a:srgbClr val="7030A0"/>
                </a:solidFill>
                <a:latin typeface="+mj-lt"/>
              </a:rPr>
              <a:t>given rise to the hypothesis that </a:t>
            </a:r>
            <a:r>
              <a:rPr lang="en-US" sz="1600" dirty="0" smtClean="0">
                <a:solidFill>
                  <a:srgbClr val="7030A0"/>
                </a:solidFill>
                <a:latin typeface="+mj-lt"/>
              </a:rPr>
              <a:t>they are </a:t>
            </a:r>
            <a:r>
              <a:rPr lang="en-US" sz="1600" dirty="0">
                <a:solidFill>
                  <a:srgbClr val="7030A0"/>
                </a:solidFill>
                <a:latin typeface="+mj-lt"/>
              </a:rPr>
              <a:t>testing in </a:t>
            </a:r>
            <a:r>
              <a:rPr lang="en-US" sz="1600" dirty="0" smtClean="0">
                <a:solidFill>
                  <a:srgbClr val="7030A0"/>
                </a:solidFill>
                <a:latin typeface="+mj-lt"/>
              </a:rPr>
              <a:t>their research. </a:t>
            </a:r>
          </a:p>
          <a:p>
            <a:pPr lvl="1" algn="just">
              <a:buFont typeface="Wingdings" panose="05000000000000000000" pitchFamily="2" charset="2"/>
              <a:buChar char="ü"/>
            </a:pPr>
            <a:endParaRPr lang="en-US" sz="1200" dirty="0">
              <a:solidFill>
                <a:srgbClr val="0070C0"/>
              </a:solidFill>
              <a:latin typeface="+mj-lt"/>
              <a:cs typeface="Times New Roman" panose="02020603050405020304" pitchFamily="18" charset="0"/>
            </a:endParaRP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en-US" sz="1800" dirty="0">
                <a:solidFill>
                  <a:srgbClr val="0070C0"/>
                </a:solidFill>
                <a:latin typeface="+mj-lt"/>
              </a:rPr>
              <a:t>It is less likely that </a:t>
            </a:r>
            <a:r>
              <a:rPr lang="en-US" sz="1800" dirty="0" smtClean="0">
                <a:solidFill>
                  <a:srgbClr val="0070C0"/>
                </a:solidFill>
                <a:latin typeface="+mj-lt"/>
              </a:rPr>
              <a:t>they work </a:t>
            </a:r>
            <a:r>
              <a:rPr lang="en-US" sz="1800" dirty="0">
                <a:solidFill>
                  <a:srgbClr val="0070C0"/>
                </a:solidFill>
                <a:latin typeface="+mj-lt"/>
              </a:rPr>
              <a:t>completely inductively where </a:t>
            </a:r>
            <a:r>
              <a:rPr lang="en-US" sz="1800" dirty="0" smtClean="0">
                <a:solidFill>
                  <a:srgbClr val="0070C0"/>
                </a:solidFill>
                <a:latin typeface="+mj-lt"/>
              </a:rPr>
              <a:t>they collect data </a:t>
            </a:r>
            <a:r>
              <a:rPr lang="en-US" sz="1800" dirty="0">
                <a:solidFill>
                  <a:srgbClr val="0070C0"/>
                </a:solidFill>
                <a:latin typeface="+mj-lt"/>
              </a:rPr>
              <a:t>and then analyse it to see what theory emerges</a:t>
            </a:r>
            <a:r>
              <a:rPr lang="en-US" sz="1800" dirty="0" smtClean="0">
                <a:solidFill>
                  <a:srgbClr val="0070C0"/>
                </a:solidFill>
                <a:latin typeface="+mj-lt"/>
              </a:rPr>
              <a:t>. </a:t>
            </a:r>
          </a:p>
          <a:p>
            <a:pPr lvl="1" algn="just">
              <a:buFont typeface="Wingdings" panose="05000000000000000000" pitchFamily="2" charset="2"/>
              <a:buChar char="ü"/>
            </a:pPr>
            <a:endParaRPr lang="en-US" sz="1200" dirty="0">
              <a:solidFill>
                <a:srgbClr val="0070C0"/>
              </a:solidFill>
              <a:latin typeface="+mj-lt"/>
              <a:cs typeface="Times New Roman" panose="02020603050405020304" pitchFamily="18" charset="0"/>
            </a:endParaRP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en-US" sz="1800" dirty="0" smtClean="0">
                <a:solidFill>
                  <a:srgbClr val="0070C0"/>
                </a:solidFill>
                <a:latin typeface="+mj-lt"/>
              </a:rPr>
              <a:t>Researcher may employ </a:t>
            </a:r>
            <a:r>
              <a:rPr lang="en-US" sz="1800" dirty="0">
                <a:solidFill>
                  <a:srgbClr val="0070C0"/>
                </a:solidFill>
                <a:latin typeface="+mj-lt"/>
              </a:rPr>
              <a:t>a </a:t>
            </a:r>
            <a:r>
              <a:rPr lang="en-US" sz="1800" dirty="0">
                <a:solidFill>
                  <a:srgbClr val="C00000"/>
                </a:solidFill>
                <a:latin typeface="+mj-lt"/>
              </a:rPr>
              <a:t>hybrid approach</a:t>
            </a:r>
            <a:r>
              <a:rPr lang="en-US" sz="1800" dirty="0" smtClean="0">
                <a:solidFill>
                  <a:srgbClr val="0070C0"/>
                </a:solidFill>
                <a:latin typeface="+mj-lt"/>
              </a:rPr>
              <a:t>. </a:t>
            </a:r>
            <a:endParaRPr lang="en-US" sz="1800" dirty="0">
              <a:solidFill>
                <a:srgbClr val="0070C0"/>
              </a:solidFill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76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1143000"/>
            <a:ext cx="9144000" cy="667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9054508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905000"/>
            <a:ext cx="8839200" cy="4816474"/>
          </a:xfrm>
        </p:spPr>
        <p:txBody>
          <a:bodyPr>
            <a:normAutofit/>
          </a:bodyPr>
          <a:lstStyle/>
          <a:p>
            <a:pPr lvl="1" algn="just">
              <a:buFont typeface="Wingdings" panose="05000000000000000000" pitchFamily="2" charset="2"/>
              <a:buChar char="ü"/>
            </a:pPr>
            <a:r>
              <a:rPr lang="en-US" sz="2000" dirty="0" smtClean="0">
                <a:solidFill>
                  <a:srgbClr val="0070C0"/>
                </a:solidFill>
                <a:latin typeface="+mj-lt"/>
              </a:rPr>
              <a:t>In both </a:t>
            </a:r>
            <a:r>
              <a:rPr lang="en-US" sz="2000" dirty="0">
                <a:solidFill>
                  <a:srgbClr val="0070C0"/>
                </a:solidFill>
                <a:latin typeface="+mj-lt"/>
              </a:rPr>
              <a:t>the </a:t>
            </a:r>
            <a:r>
              <a:rPr lang="en-US" sz="2000" dirty="0">
                <a:solidFill>
                  <a:srgbClr val="C00000"/>
                </a:solidFill>
                <a:latin typeface="+mj-lt"/>
              </a:rPr>
              <a:t>deductive</a:t>
            </a:r>
            <a:r>
              <a:rPr lang="en-US" sz="2000" dirty="0">
                <a:solidFill>
                  <a:srgbClr val="0070C0"/>
                </a:solidFill>
                <a:latin typeface="+mj-lt"/>
              </a:rPr>
              <a:t> and the </a:t>
            </a:r>
            <a:r>
              <a:rPr lang="en-US" sz="2000" dirty="0">
                <a:solidFill>
                  <a:srgbClr val="C00000"/>
                </a:solidFill>
                <a:latin typeface="+mj-lt"/>
              </a:rPr>
              <a:t>hybrid</a:t>
            </a:r>
            <a:r>
              <a:rPr lang="en-US" sz="2000" dirty="0">
                <a:solidFill>
                  <a:srgbClr val="0070C0"/>
                </a:solidFill>
                <a:latin typeface="+mj-lt"/>
              </a:rPr>
              <a:t> </a:t>
            </a:r>
            <a:r>
              <a:rPr lang="en-US" sz="2000" dirty="0" smtClean="0">
                <a:solidFill>
                  <a:srgbClr val="0070C0"/>
                </a:solidFill>
                <a:latin typeface="+mj-lt"/>
              </a:rPr>
              <a:t>cases, researchers making </a:t>
            </a:r>
            <a:r>
              <a:rPr lang="en-US" sz="2000" dirty="0">
                <a:solidFill>
                  <a:srgbClr val="0070C0"/>
                </a:solidFill>
                <a:latin typeface="+mj-lt"/>
              </a:rPr>
              <a:t>assumptions about the appropriateness of the theory that </a:t>
            </a:r>
            <a:r>
              <a:rPr lang="en-US" sz="2000" dirty="0" smtClean="0">
                <a:solidFill>
                  <a:srgbClr val="0070C0"/>
                </a:solidFill>
                <a:latin typeface="+mj-lt"/>
              </a:rPr>
              <a:t>they are </a:t>
            </a:r>
            <a:r>
              <a:rPr lang="en-US" sz="2000" dirty="0">
                <a:solidFill>
                  <a:srgbClr val="0070C0"/>
                </a:solidFill>
                <a:latin typeface="+mj-lt"/>
              </a:rPr>
              <a:t>using. </a:t>
            </a:r>
            <a:endParaRPr lang="en-US" sz="2000" dirty="0" smtClean="0">
              <a:solidFill>
                <a:srgbClr val="0070C0"/>
              </a:solidFill>
              <a:latin typeface="+mj-lt"/>
            </a:endParaRPr>
          </a:p>
          <a:p>
            <a:pPr lvl="2" algn="just">
              <a:buFont typeface="Wingdings" panose="05000000000000000000" pitchFamily="2" charset="2"/>
              <a:buChar char="ü"/>
            </a:pPr>
            <a:r>
              <a:rPr lang="en-US" sz="1800" dirty="0" smtClean="0">
                <a:solidFill>
                  <a:srgbClr val="7030A0"/>
                </a:solidFill>
                <a:latin typeface="+mj-lt"/>
              </a:rPr>
              <a:t>In both cases, </a:t>
            </a:r>
            <a:r>
              <a:rPr lang="en-US" sz="1800" dirty="0">
                <a:solidFill>
                  <a:srgbClr val="7030A0"/>
                </a:solidFill>
                <a:latin typeface="+mj-lt"/>
              </a:rPr>
              <a:t>it is clear that the theory with which </a:t>
            </a:r>
            <a:r>
              <a:rPr lang="en-US" sz="1800" dirty="0" smtClean="0">
                <a:solidFill>
                  <a:srgbClr val="7030A0"/>
                </a:solidFill>
                <a:latin typeface="+mj-lt"/>
              </a:rPr>
              <a:t>researchers are </a:t>
            </a:r>
            <a:r>
              <a:rPr lang="en-US" sz="1800" dirty="0">
                <a:solidFill>
                  <a:srgbClr val="7030A0"/>
                </a:solidFill>
                <a:latin typeface="+mj-lt"/>
              </a:rPr>
              <a:t>working will shape </a:t>
            </a:r>
            <a:r>
              <a:rPr lang="en-US" sz="1800" dirty="0" smtClean="0">
                <a:solidFill>
                  <a:srgbClr val="7030A0"/>
                </a:solidFill>
                <a:latin typeface="+mj-lt"/>
              </a:rPr>
              <a:t>their conclusions. </a:t>
            </a:r>
          </a:p>
          <a:p>
            <a:pPr lvl="2" algn="just">
              <a:buFont typeface="Wingdings" panose="05000000000000000000" pitchFamily="2" charset="2"/>
              <a:buChar char="ü"/>
            </a:pPr>
            <a:endParaRPr lang="en-US" sz="1800" dirty="0" smtClean="0">
              <a:solidFill>
                <a:srgbClr val="7030A0"/>
              </a:solidFill>
              <a:latin typeface="+mj-lt"/>
            </a:endParaRP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en-US" sz="2000" dirty="0" smtClean="0">
                <a:solidFill>
                  <a:srgbClr val="0070C0"/>
                </a:solidFill>
                <a:latin typeface="+mj-lt"/>
              </a:rPr>
              <a:t>It </a:t>
            </a:r>
            <a:r>
              <a:rPr lang="en-US" sz="2000" dirty="0">
                <a:solidFill>
                  <a:srgbClr val="0070C0"/>
                </a:solidFill>
                <a:latin typeface="+mj-lt"/>
              </a:rPr>
              <a:t>is essential that </a:t>
            </a:r>
            <a:r>
              <a:rPr lang="en-US" sz="2000" dirty="0" smtClean="0">
                <a:solidFill>
                  <a:srgbClr val="0070C0"/>
                </a:solidFill>
                <a:latin typeface="+mj-lt"/>
              </a:rPr>
              <a:t>they choose </a:t>
            </a:r>
            <a:r>
              <a:rPr lang="en-US" sz="2000" dirty="0">
                <a:solidFill>
                  <a:srgbClr val="0070C0"/>
                </a:solidFill>
                <a:latin typeface="+mj-lt"/>
              </a:rPr>
              <a:t>an </a:t>
            </a:r>
            <a:r>
              <a:rPr lang="en-US" sz="2000" dirty="0">
                <a:solidFill>
                  <a:srgbClr val="C00000"/>
                </a:solidFill>
                <a:latin typeface="+mj-lt"/>
              </a:rPr>
              <a:t>appropriate theoretical framework</a:t>
            </a:r>
            <a:r>
              <a:rPr lang="en-US" sz="2000" dirty="0">
                <a:solidFill>
                  <a:srgbClr val="0070C0"/>
                </a:solidFill>
                <a:latin typeface="+mj-lt"/>
              </a:rPr>
              <a:t>. </a:t>
            </a:r>
            <a:endParaRPr lang="en-US" sz="2000" dirty="0" smtClean="0">
              <a:solidFill>
                <a:srgbClr val="0070C0"/>
              </a:solidFill>
              <a:latin typeface="+mj-lt"/>
            </a:endParaRPr>
          </a:p>
          <a:p>
            <a:pPr lvl="1" algn="just">
              <a:buFont typeface="Wingdings" panose="05000000000000000000" pitchFamily="2" charset="2"/>
              <a:buChar char="ü"/>
            </a:pPr>
            <a:endParaRPr lang="en-US" sz="2000" dirty="0" smtClean="0">
              <a:solidFill>
                <a:srgbClr val="0070C0"/>
              </a:solidFill>
              <a:latin typeface="+mj-lt"/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sz="2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 </a:t>
            </a:r>
            <a:r>
              <a:rPr lang="en-US" sz="2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</a:t>
            </a:r>
            <a:r>
              <a:rPr lang="en-US" sz="2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essential </a:t>
            </a:r>
            <a:r>
              <a:rPr lang="en-US" sz="2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that </a:t>
            </a:r>
            <a:r>
              <a:rPr lang="en-US" sz="2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they ask themselves: </a:t>
            </a:r>
          </a:p>
          <a:p>
            <a:pPr marL="393192" lvl="1" indent="0" algn="ctr">
              <a:buNone/>
            </a:pPr>
            <a:r>
              <a:rPr lang="en-US" sz="1800" dirty="0" smtClean="0">
                <a:solidFill>
                  <a:srgbClr val="7030A0"/>
                </a:solidFill>
                <a:latin typeface="+mj-lt"/>
              </a:rPr>
              <a:t>‘Why </a:t>
            </a:r>
            <a:r>
              <a:rPr lang="en-US" sz="1800" dirty="0">
                <a:solidFill>
                  <a:srgbClr val="7030A0"/>
                </a:solidFill>
                <a:latin typeface="+mj-lt"/>
              </a:rPr>
              <a:t>am I using this theory and not another which may </a:t>
            </a:r>
            <a:r>
              <a:rPr lang="en-US" sz="1800" dirty="0" smtClean="0">
                <a:solidFill>
                  <a:srgbClr val="7030A0"/>
                </a:solidFill>
                <a:latin typeface="+mj-lt"/>
              </a:rPr>
              <a:t>be </a:t>
            </a:r>
            <a:r>
              <a:rPr lang="en-US" sz="1800" dirty="0">
                <a:solidFill>
                  <a:srgbClr val="7030A0"/>
                </a:solidFill>
                <a:latin typeface="+mj-lt"/>
              </a:rPr>
              <a:t>equally, or more, appropriate</a:t>
            </a:r>
            <a:r>
              <a:rPr lang="en-US" sz="1800" dirty="0" smtClean="0">
                <a:solidFill>
                  <a:srgbClr val="7030A0"/>
                </a:solidFill>
                <a:latin typeface="+mj-lt"/>
              </a:rPr>
              <a:t>?’</a:t>
            </a:r>
          </a:p>
          <a:p>
            <a:pPr lvl="1" algn="just">
              <a:buFont typeface="Wingdings" panose="05000000000000000000" pitchFamily="2" charset="2"/>
              <a:buChar char="ü"/>
            </a:pPr>
            <a:endParaRPr lang="en-US" sz="20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77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1143000"/>
            <a:ext cx="9144000" cy="667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4329925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905000"/>
            <a:ext cx="8839200" cy="4816474"/>
          </a:xfrm>
        </p:spPr>
        <p:txBody>
          <a:bodyPr>
            <a:normAutofit/>
          </a:bodyPr>
          <a:lstStyle/>
          <a:p>
            <a:pPr marL="514350" indent="-514350" algn="just">
              <a:buFont typeface="+mj-lt"/>
              <a:buAutoNum type="romanUcPeriod" startAt="4"/>
            </a:pPr>
            <a:r>
              <a:rPr lang="en-US" sz="2000" dirty="0">
                <a:solidFill>
                  <a:srgbClr val="002060"/>
                </a:solidFill>
                <a:latin typeface="+mj-lt"/>
              </a:rPr>
              <a:t>Development of </a:t>
            </a:r>
            <a:r>
              <a:rPr lang="en-US" sz="2000" dirty="0" smtClean="0">
                <a:solidFill>
                  <a:srgbClr val="002060"/>
                </a:solidFill>
                <a:latin typeface="+mj-lt"/>
              </a:rPr>
              <a:t>conclusions</a:t>
            </a: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en-US" sz="1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question to ask yourself here is </a:t>
            </a:r>
            <a:endParaRPr lang="en-US" sz="1800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93192" lvl="1" indent="0" algn="ctr">
              <a:buNone/>
            </a:pPr>
            <a:r>
              <a:rPr lang="en-US" sz="1800" dirty="0" smtClean="0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‘</a:t>
            </a:r>
            <a:r>
              <a:rPr lang="en-US" sz="1800" dirty="0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Do my conclusions (or does my theory) stand up </a:t>
            </a:r>
            <a:r>
              <a:rPr lang="en-US" sz="1800" dirty="0" smtClean="0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to </a:t>
            </a:r>
            <a:r>
              <a:rPr lang="en-US" sz="1800" dirty="0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the closest scrutiny?’ </a:t>
            </a:r>
            <a:endParaRPr lang="en-US" sz="1800" dirty="0" smtClean="0">
              <a:solidFill>
                <a:srgbClr val="C00000"/>
              </a:solidFill>
              <a:latin typeface="+mj-lt"/>
              <a:cs typeface="Times New Roman" panose="02020603050405020304" pitchFamily="18" charset="0"/>
            </a:endParaRPr>
          </a:p>
          <a:p>
            <a:pPr lvl="1" algn="just">
              <a:buFont typeface="Wingdings" panose="05000000000000000000" pitchFamily="2" charset="2"/>
              <a:buChar char="ü"/>
            </a:pPr>
            <a:endParaRPr lang="en-US" sz="18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en-US" sz="1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If </a:t>
            </a:r>
            <a:r>
              <a:rPr lang="en-US" sz="1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declared theory in the police appraisal study is that </a:t>
            </a:r>
            <a:r>
              <a:rPr lang="en-US" sz="1600" dirty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the </a:t>
            </a:r>
            <a:r>
              <a:rPr lang="en-US" sz="1600" dirty="0" smtClean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introduction </a:t>
            </a:r>
            <a:r>
              <a:rPr lang="en-US" sz="1600" dirty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of pay to appraisal will lead to the appraisal process being useful for pay </a:t>
            </a:r>
            <a:r>
              <a:rPr lang="en-US" sz="1600" dirty="0" smtClean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purposes </a:t>
            </a:r>
            <a:r>
              <a:rPr lang="en-US" sz="1600" dirty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only</a:t>
            </a:r>
            <a:r>
              <a:rPr lang="en-US" sz="1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does this apply to all police appraisals? </a:t>
            </a:r>
            <a:endParaRPr lang="en-US" sz="1800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>
              <a:buFont typeface="Wingdings" panose="05000000000000000000" pitchFamily="2" charset="2"/>
              <a:buChar char="ü"/>
            </a:pPr>
            <a:endParaRPr lang="en-US" sz="18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en-US" sz="1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Will </a:t>
            </a:r>
            <a:r>
              <a:rPr lang="en-US" sz="1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 be true for younger as well as </a:t>
            </a:r>
            <a:r>
              <a:rPr lang="en-US" sz="1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older </a:t>
            </a:r>
            <a:r>
              <a:rPr lang="en-US" sz="1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police and for all grades and locations? </a:t>
            </a:r>
            <a:endParaRPr lang="en-US" sz="1800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>
              <a:buFont typeface="Wingdings" panose="05000000000000000000" pitchFamily="2" charset="2"/>
              <a:buChar char="ü"/>
            </a:pPr>
            <a:endParaRPr lang="en-US" sz="18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en-US" sz="1800" dirty="0" smtClean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Are </a:t>
            </a:r>
            <a:r>
              <a:rPr lang="en-US" sz="1800" dirty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you asking your readers </a:t>
            </a:r>
            <a:r>
              <a:rPr lang="en-US" sz="1800" dirty="0" smtClean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to </a:t>
            </a:r>
            <a:r>
              <a:rPr lang="en-US" sz="1800" dirty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make logic leaps</a:t>
            </a:r>
            <a:r>
              <a:rPr lang="en-US" sz="1800" dirty="0" smtClean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? </a:t>
            </a:r>
            <a:endParaRPr lang="en-US" sz="1800" dirty="0">
              <a:solidFill>
                <a:srgbClr val="7030A0"/>
              </a:solidFill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78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" y="1143000"/>
            <a:ext cx="9144000" cy="667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1533868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438400"/>
            <a:ext cx="8686800" cy="17526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9000" b="1" dirty="0" smtClean="0">
                <a:solidFill>
                  <a:srgbClr val="002060"/>
                </a:solidFill>
                <a:latin typeface="Freestyle Script" pitchFamily="66" charset="0"/>
                <a:cs typeface="Times New Roman" pitchFamily="18" charset="0"/>
              </a:rPr>
              <a:t>The End</a:t>
            </a:r>
            <a:endParaRPr lang="en-US" sz="9000" b="1" dirty="0">
              <a:solidFill>
                <a:srgbClr val="002060"/>
              </a:solidFill>
              <a:latin typeface="Freestyle Script" pitchFamily="66" charset="0"/>
              <a:cs typeface="Times New Roman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69480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828800"/>
            <a:ext cx="8686800" cy="4876800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ü"/>
            </a:pPr>
            <a:r>
              <a:rPr lang="en-US" sz="2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2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clear distinction between </a:t>
            </a:r>
            <a:r>
              <a:rPr lang="en-US" sz="2000" dirty="0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design</a:t>
            </a:r>
            <a:r>
              <a:rPr lang="en-US" sz="2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en-US" sz="2000" dirty="0" smtClean="0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tactics</a:t>
            </a:r>
            <a:r>
              <a:rPr lang="en-US" sz="2200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should be determined: </a:t>
            </a: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en-US" sz="1800" dirty="0" smtClean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The </a:t>
            </a:r>
            <a:r>
              <a:rPr lang="en-US" sz="1800" dirty="0" smtClean="0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design</a:t>
            </a:r>
            <a:r>
              <a:rPr lang="en-US" sz="1800" dirty="0" smtClean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 is </a:t>
            </a:r>
            <a:r>
              <a:rPr lang="en-US" sz="1800" dirty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concerned with the overall plan for your research; the </a:t>
            </a:r>
            <a:r>
              <a:rPr lang="en-US" sz="1800" dirty="0" smtClean="0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tactic</a:t>
            </a:r>
            <a:r>
              <a:rPr lang="en-US" sz="1800" dirty="0" smtClean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 is </a:t>
            </a:r>
            <a:r>
              <a:rPr lang="en-US" sz="1800" dirty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about the </a:t>
            </a:r>
            <a:r>
              <a:rPr lang="en-US" sz="1800" dirty="0" smtClean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finer </a:t>
            </a:r>
            <a:r>
              <a:rPr lang="en-US" sz="1800" dirty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detail of data collection and analysis. </a:t>
            </a:r>
            <a:endParaRPr lang="en-US" sz="1800" dirty="0" smtClean="0">
              <a:solidFill>
                <a:srgbClr val="7030A0"/>
              </a:solidFill>
              <a:latin typeface="+mj-lt"/>
              <a:cs typeface="Times New Roman" panose="02020603050405020304" pitchFamily="18" charset="0"/>
            </a:endParaRPr>
          </a:p>
          <a:p>
            <a:pPr lvl="1" algn="just">
              <a:buFont typeface="Wingdings" panose="05000000000000000000" pitchFamily="2" charset="2"/>
              <a:buChar char="ü"/>
            </a:pPr>
            <a:endParaRPr lang="en-US" sz="20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sz="2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Decisions </a:t>
            </a:r>
            <a:r>
              <a:rPr lang="en-US" sz="2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about tactics will involve </a:t>
            </a:r>
            <a:r>
              <a:rPr lang="en-US" sz="2000" dirty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your being </a:t>
            </a:r>
            <a:r>
              <a:rPr lang="en-US" sz="2000" dirty="0" smtClean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clear </a:t>
            </a:r>
            <a:r>
              <a:rPr lang="en-US" sz="2000" dirty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about the different quantitative and qualitative data collection techniques</a:t>
            </a:r>
            <a:r>
              <a:rPr lang="en-US" sz="2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1800" dirty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for example</a:t>
            </a:r>
            <a:r>
              <a:rPr lang="en-US" sz="1800" dirty="0" smtClean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, </a:t>
            </a:r>
            <a:r>
              <a:rPr lang="en-US" sz="1800" u="sng" dirty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questionnaires, interviews, focus groups, published data</a:t>
            </a:r>
            <a:r>
              <a:rPr lang="en-US" sz="2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and </a:t>
            </a:r>
            <a:r>
              <a:rPr lang="en-US" sz="2000" dirty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subsequent </a:t>
            </a:r>
            <a:r>
              <a:rPr lang="en-US" sz="2000" dirty="0" smtClean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quantitative </a:t>
            </a:r>
            <a:r>
              <a:rPr lang="en-US" sz="2000" dirty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and qualitative data analysis </a:t>
            </a:r>
            <a:r>
              <a:rPr lang="en-US" sz="2000" dirty="0" smtClean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procedures</a:t>
            </a:r>
            <a:r>
              <a:rPr lang="en-US" sz="2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1066800"/>
            <a:ext cx="9144001" cy="6092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8454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828800"/>
            <a:ext cx="8686800" cy="4876800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ü"/>
            </a:pPr>
            <a:r>
              <a:rPr lang="en-US" sz="2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itchFamily="18" charset="0"/>
              </a:rPr>
              <a:t>Researchers should 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think about </a:t>
            </a:r>
            <a:r>
              <a:rPr lang="en-US" sz="2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their research 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project in terms of </a:t>
            </a:r>
            <a:r>
              <a:rPr lang="en-US" sz="1800" u="sng" dirty="0" smtClean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the </a:t>
            </a:r>
            <a:r>
              <a:rPr lang="en-US" sz="1800" u="sng" dirty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question </a:t>
            </a:r>
            <a:r>
              <a:rPr lang="en-US" sz="2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they wished 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answer and </a:t>
            </a:r>
            <a:r>
              <a:rPr lang="en-US" sz="2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their </a:t>
            </a:r>
            <a:r>
              <a:rPr lang="en-US" sz="1800" u="sng" dirty="0" smtClean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research </a:t>
            </a:r>
            <a:r>
              <a:rPr lang="en-US" sz="1800" u="sng" dirty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objectives</a:t>
            </a:r>
            <a:r>
              <a:rPr lang="en-US" sz="2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buFont typeface="Wingdings" panose="05000000000000000000" pitchFamily="2" charset="2"/>
              <a:buChar char="ü"/>
            </a:pPr>
            <a:endParaRPr lang="en-US" sz="2000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sz="2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way in which you asked your research question would result in either </a:t>
            </a:r>
            <a:r>
              <a:rPr lang="en-US" sz="2000" dirty="0" smtClean="0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descriptive</a:t>
            </a:r>
            <a:r>
              <a:rPr lang="en-US" sz="2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descriptive and explanatory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or </a:t>
            </a:r>
            <a:r>
              <a:rPr lang="en-US" sz="2000" dirty="0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explanatory answers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2000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en-US" sz="1800" dirty="0" smtClean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The </a:t>
            </a:r>
            <a:r>
              <a:rPr lang="en-US" sz="1800" dirty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classification of research purpose most often used in the research methods</a:t>
            </a:r>
            <a:r>
              <a:rPr lang="en-US" sz="1800" dirty="0" smtClean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’ </a:t>
            </a:r>
            <a:r>
              <a:rPr lang="en-US" sz="1800" dirty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literature is the threefold one of </a:t>
            </a:r>
            <a:r>
              <a:rPr lang="en-US" sz="1800" dirty="0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exploratory</a:t>
            </a:r>
            <a:r>
              <a:rPr lang="en-US" sz="1800" dirty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, </a:t>
            </a:r>
            <a:r>
              <a:rPr lang="en-US" sz="1800" dirty="0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descriptive</a:t>
            </a:r>
            <a:r>
              <a:rPr lang="en-US" sz="1800" dirty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 and </a:t>
            </a:r>
            <a:r>
              <a:rPr lang="en-US" sz="1800" dirty="0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explanatory</a:t>
            </a:r>
            <a:r>
              <a:rPr lang="en-US" sz="1800" dirty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. </a:t>
            </a:r>
            <a:endParaRPr lang="en-US" sz="1800" dirty="0" smtClean="0">
              <a:solidFill>
                <a:srgbClr val="7030A0"/>
              </a:solidFill>
              <a:latin typeface="+mj-lt"/>
              <a:cs typeface="Times New Roman" panose="02020603050405020304" pitchFamily="18" charset="0"/>
            </a:endParaRP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en-US" sz="1800" dirty="0" smtClean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As </a:t>
            </a:r>
            <a:r>
              <a:rPr lang="en-US" sz="1800" dirty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your research question can be both descriptive and explanatory, so </a:t>
            </a:r>
            <a:r>
              <a:rPr lang="en-US" sz="1800" u="sng" dirty="0" smtClean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your </a:t>
            </a:r>
            <a:r>
              <a:rPr lang="en-US" sz="1800" u="sng" dirty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research project may have more than one purpose</a:t>
            </a:r>
            <a:r>
              <a:rPr lang="en-US" sz="1800" dirty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. </a:t>
            </a:r>
            <a:endParaRPr lang="en-US" sz="1800" dirty="0" smtClean="0">
              <a:solidFill>
                <a:srgbClr val="7030A0"/>
              </a:solidFill>
              <a:latin typeface="+mj-lt"/>
              <a:cs typeface="Times New Roman" panose="02020603050405020304" pitchFamily="18" charset="0"/>
            </a:endParaRPr>
          </a:p>
          <a:p>
            <a:pPr lvl="1" algn="just">
              <a:buFont typeface="Wingdings" panose="05000000000000000000" pitchFamily="2" charset="2"/>
              <a:buChar char="ü"/>
            </a:pPr>
            <a:endParaRPr lang="en-US" sz="1800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sz="2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 </a:t>
            </a:r>
            <a:r>
              <a:rPr lang="en-US" sz="1800" u="sng" dirty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Robson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1800" u="sng" dirty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2002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points out</a:t>
            </a:r>
            <a:r>
              <a:rPr lang="en-US" sz="2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purpose of your enquiry may </a:t>
            </a:r>
            <a:r>
              <a:rPr lang="en-US" sz="2000" dirty="0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change over time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143000"/>
            <a:ext cx="9144001" cy="6001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1099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801</TotalTime>
  <Words>6117</Words>
  <Application>Microsoft Office PowerPoint</Application>
  <PresentationFormat>On-screen Show (4:3)</PresentationFormat>
  <Paragraphs>510</Paragraphs>
  <Slides>79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79</vt:i4>
      </vt:variant>
    </vt:vector>
  </HeadingPairs>
  <TitlesOfParts>
    <vt:vector size="87" baseType="lpstr">
      <vt:lpstr>Arial</vt:lpstr>
      <vt:lpstr>Calibri</vt:lpstr>
      <vt:lpstr>Constantia</vt:lpstr>
      <vt:lpstr>Freestyle Script</vt:lpstr>
      <vt:lpstr>Times New Roman</vt:lpstr>
      <vt:lpstr>Wingdings</vt:lpstr>
      <vt:lpstr>Wingdings 2</vt:lpstr>
      <vt:lpstr>Flow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</dc:creator>
  <cp:lastModifiedBy>User</cp:lastModifiedBy>
  <cp:revision>146</cp:revision>
  <dcterms:created xsi:type="dcterms:W3CDTF">2006-08-16T00:00:00Z</dcterms:created>
  <dcterms:modified xsi:type="dcterms:W3CDTF">2018-04-29T04:53:17Z</dcterms:modified>
</cp:coreProperties>
</file>