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7"/>
  </p:notesMasterIdLst>
  <p:sldIdLst>
    <p:sldId id="257" r:id="rId2"/>
    <p:sldId id="258" r:id="rId3"/>
    <p:sldId id="299" r:id="rId4"/>
    <p:sldId id="300" r:id="rId5"/>
    <p:sldId id="301" r:id="rId6"/>
    <p:sldId id="302" r:id="rId7"/>
    <p:sldId id="303" r:id="rId8"/>
    <p:sldId id="304" r:id="rId9"/>
    <p:sldId id="387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88" r:id="rId24"/>
    <p:sldId id="389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90" r:id="rId49"/>
    <p:sldId id="341" r:id="rId50"/>
    <p:sldId id="342" r:id="rId51"/>
    <p:sldId id="343" r:id="rId52"/>
    <p:sldId id="344" r:id="rId53"/>
    <p:sldId id="345" r:id="rId54"/>
    <p:sldId id="346" r:id="rId55"/>
    <p:sldId id="347" r:id="rId56"/>
    <p:sldId id="348" r:id="rId57"/>
    <p:sldId id="349" r:id="rId58"/>
    <p:sldId id="350" r:id="rId59"/>
    <p:sldId id="352" r:id="rId60"/>
    <p:sldId id="353" r:id="rId61"/>
    <p:sldId id="354" r:id="rId62"/>
    <p:sldId id="357" r:id="rId63"/>
    <p:sldId id="355" r:id="rId64"/>
    <p:sldId id="356" r:id="rId65"/>
    <p:sldId id="298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3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FBD39-B9C6-4D68-8673-2DAA6CEC3BA2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8263B-DBC2-4E6C-B282-46AFA52F3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4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02C5-A116-4D7B-B65F-B0EBDB40996E}" type="datetime1">
              <a:rPr lang="en-US" smtClean="0"/>
              <a:t>5/20/2018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AFF1-DEF5-47AD-82DE-A41C224AE2EA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EA8B-F483-4571-9C40-D7D17BF38FC2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A1F6-8F7E-4353-8985-187C3B82E8EF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B0BE-0643-4501-B59B-75683535CB7C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7329-DEEA-4C8F-A7A3-1F93F0250E9C}" type="datetime1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E8F6-45DA-4B1A-A041-A6984A0B985B}" type="datetime1">
              <a:rPr lang="en-US" smtClean="0"/>
              <a:t>5/20/2018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FBCE-4FE8-499C-A1A8-A9EDCC87B39B}" type="datetime1">
              <a:rPr lang="en-US" smtClean="0"/>
              <a:t>5/20/2018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9150-8C13-41FB-85F7-610640ADF232}" type="datetime1">
              <a:rPr lang="en-US" smtClean="0"/>
              <a:t>5/20/2018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245F-F5C2-401B-8806-5C4BF40EF127}" type="datetime1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056E-56BE-42EC-BE63-3339946563AC}" type="datetime1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BD863F-7DFA-430B-9C0E-AB80EA94CDC5}" type="datetime1">
              <a:rPr lang="en-US" smtClean="0"/>
              <a:t>5/20/2018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2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95350"/>
            <a:ext cx="421005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505200"/>
            <a:ext cx="3352800" cy="8002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+mj-lt"/>
              </a:rPr>
              <a:t>Instructor 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Morteza Maleki PhD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44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10" y="2448469"/>
            <a:ext cx="7977980" cy="4028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6801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>
                <a:solidFill>
                  <a:srgbClr val="FF0000"/>
                </a:solidFill>
                <a:latin typeface="+mj-lt"/>
              </a:rPr>
              <a:t>Links to the 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Purpose 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of 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Research 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and 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Research Strategy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Standardised interviews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normally used to gather data, which will then be the subject of quantitative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analysis,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 as part of a survey strategy.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Non-standardised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semistructured 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and in-depth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interviews are used to gather data, which are normally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analysed qualitatively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for example as part of a case study strategy.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data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likely to be used not only to reveal and understand the ‘</a:t>
            </a:r>
            <a:r>
              <a:rPr lang="en-US" sz="22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what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and the ‘</a:t>
            </a:r>
            <a:r>
              <a:rPr lang="en-US" sz="22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how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but 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place more emphasis on exploring the ‘</a:t>
            </a:r>
            <a:r>
              <a:rPr lang="en-US" sz="22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why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1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 </a:t>
            </a:r>
            <a:r>
              <a:rPr lang="en-US" sz="2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exploratory study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in-depth interviews can be very helpful to ‘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find out what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is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happening [and] to seek new insights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(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Robson, </a:t>
            </a:r>
            <a:r>
              <a:rPr lang="en-US" sz="18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2002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Semi-structured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interviews may also be used in relation to an exploratory study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descriptive studies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structured 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interviews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used as a means 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general patterns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 </a:t>
            </a:r>
            <a:r>
              <a:rPr lang="en-US" sz="2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explanatory study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semi-structured interviews may be used in order to 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relationships between variables, such as those revealed from a 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descriptive study.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Structured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interviews may also be used in relation to an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explanatory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study, in a statistical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sense.</a:t>
            </a: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1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8014244" cy="2755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6801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research may incorporate more than one type of interview. </a:t>
            </a:r>
            <a:endParaRPr lang="en-US" sz="2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For example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, As </a:t>
            </a:r>
            <a:r>
              <a:rPr lang="en-US" sz="20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part of a 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survey strategy, </a:t>
            </a:r>
            <a:r>
              <a:rPr lang="en-US" sz="20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you may decide to use in-depth or semi-structured 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interviews </a:t>
            </a:r>
            <a:r>
              <a:rPr lang="en-US" sz="20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initially to help identify the questions that should be asked in your questionnaire. </a:t>
            </a:r>
            <a:endParaRPr lang="en-US" sz="20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data that you gather from such exploratory interviews will be used in the design of 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your </a:t>
            </a:r>
            <a:r>
              <a:rPr lang="en-US" sz="20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questionnaire or structured interview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1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four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situations in 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non-standardised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qualitative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interviews can be used: </a:t>
            </a:r>
          </a:p>
          <a:p>
            <a:pPr marL="850392" lvl="1" indent="-457200" algn="just">
              <a:buFont typeface="+mj-lt"/>
              <a:buAutoNum type="arabicParenR"/>
            </a:pPr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The </a:t>
            </a:r>
            <a:r>
              <a:rPr lang="en-US" sz="2000" dirty="0">
                <a:solidFill>
                  <a:srgbClr val="7030A0"/>
                </a:solidFill>
                <a:latin typeface="+mj-lt"/>
              </a:rPr>
              <a:t>purpose of the </a:t>
            </a:r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research </a:t>
            </a:r>
          </a:p>
          <a:p>
            <a:pPr marL="850392" lvl="1" indent="-457200" algn="just">
              <a:buFont typeface="+mj-lt"/>
              <a:buAutoNum type="arabicParenR"/>
            </a:pPr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The </a:t>
            </a:r>
            <a:r>
              <a:rPr lang="en-US" sz="2000" dirty="0">
                <a:solidFill>
                  <a:srgbClr val="7030A0"/>
                </a:solidFill>
                <a:latin typeface="+mj-lt"/>
              </a:rPr>
              <a:t>significance of establishing personal </a:t>
            </a:r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contact</a:t>
            </a:r>
          </a:p>
          <a:p>
            <a:pPr marL="850392" lvl="1" indent="-457200" algn="just">
              <a:buFont typeface="+mj-lt"/>
              <a:buAutoNum type="arabicParenR"/>
            </a:pPr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The </a:t>
            </a:r>
            <a:r>
              <a:rPr lang="en-US" sz="2000" dirty="0">
                <a:solidFill>
                  <a:srgbClr val="7030A0"/>
                </a:solidFill>
                <a:latin typeface="+mj-lt"/>
              </a:rPr>
              <a:t>nature of the data collection </a:t>
            </a:r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questions</a:t>
            </a:r>
          </a:p>
          <a:p>
            <a:pPr marL="850392" lvl="1" indent="-457200" algn="just">
              <a:buFont typeface="+mj-lt"/>
              <a:buAutoNum type="arabicParenR"/>
            </a:pPr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Length </a:t>
            </a:r>
            <a:r>
              <a:rPr lang="en-US" sz="2000" dirty="0">
                <a:solidFill>
                  <a:srgbClr val="7030A0"/>
                </a:solidFill>
                <a:latin typeface="+mj-lt"/>
              </a:rPr>
              <a:t>of time required and completeness of the </a:t>
            </a:r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process </a:t>
            </a:r>
            <a:endParaRPr lang="en-US" sz="22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romanUcPeriod"/>
            </a:pPr>
            <a:r>
              <a:rPr lang="en-US" sz="2200" dirty="0">
                <a:solidFill>
                  <a:srgbClr val="FF0000"/>
                </a:solidFill>
                <a:latin typeface="+mj-lt"/>
              </a:rPr>
              <a:t>The purpose of the 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research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undertaking an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exploratory study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 is likely that you will include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non-standardized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qualitative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research interviews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design (</a:t>
            </a:r>
            <a:r>
              <a:rPr lang="en-US" sz="16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Blumberg </a:t>
            </a:r>
            <a:r>
              <a:rPr lang="en-US" sz="1600" i="1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et al</a:t>
            </a:r>
            <a:r>
              <a:rPr lang="en-US" sz="16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., 2005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explanatory study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likely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include interviews in order for the researcher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 be able to infer causal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relationships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between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variables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Essentially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 it is necessary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understand the reasons for the decisions that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research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participants have taken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understand the reasons for their attitudes and opinions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 will be necessary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 a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qualitative interview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Semi-structured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in-depth interviews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provide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opportunity to ‘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probe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answers,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where you want your interviewees to explain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build on, their responses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1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adopting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interpretivist epistemology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 understand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meanings that respondents ascribe to various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phenomena.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1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Interviewees may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use words or ideas in a particular way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opportunity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probe these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meanings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1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lead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discussion into areas that you had not previously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considered.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1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Afford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interviewee an opportunity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 hear herself or himself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thinking aloud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things. 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romanUcPeriod" startAt="2"/>
            </a:pPr>
            <a:r>
              <a:rPr lang="en-US" sz="2200" dirty="0">
                <a:solidFill>
                  <a:srgbClr val="FF0000"/>
                </a:solidFill>
                <a:latin typeface="+mj-lt"/>
              </a:rPr>
              <a:t>The significance of establishing personal 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contact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Researchers report that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prefer to be interviewed rather than fill in a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North </a:t>
            </a:r>
            <a:r>
              <a:rPr lang="en-US" sz="1600" i="1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et al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., 1983, cited in Healey, 1991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This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situation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provides the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opportunity for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interviewees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to receive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feedback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and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personal assurance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about the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way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in which information will be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used.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participants are reluctant to complete questionnaire received by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post: </a:t>
            </a:r>
          </a:p>
          <a:p>
            <a:pPr marL="736092" lvl="1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Feel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that it is not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appropriate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to provide sensitive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information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to someone they have never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met. </a:t>
            </a:r>
          </a:p>
          <a:p>
            <a:pPr marL="736092" lvl="1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May not trust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the way in which the information they provide is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used</a:t>
            </a:r>
          </a:p>
          <a:p>
            <a:pPr marL="736092" lvl="1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May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be reluctant to spend time providing written explanatory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answers. </a:t>
            </a:r>
          </a:p>
          <a:p>
            <a:pPr marL="736092" lvl="1" indent="-342900" algn="just">
              <a:buFont typeface="+mj-lt"/>
              <a:buAutoNum type="arabicParenR"/>
            </a:pP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370332" indent="-342900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Hence,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personal 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interviews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achieve a </a:t>
            </a:r>
            <a:r>
              <a:rPr lang="en-US" sz="1800" u="sng" dirty="0">
                <a:solidFill>
                  <a:srgbClr val="002060"/>
                </a:solidFill>
                <a:latin typeface="+mj-lt"/>
              </a:rPr>
              <a:t>higher response </a:t>
            </a:r>
            <a:r>
              <a:rPr lang="en-US" sz="1800" u="sng" dirty="0" smtClean="0">
                <a:solidFill>
                  <a:srgbClr val="002060"/>
                </a:solidFill>
                <a:latin typeface="+mj-lt"/>
              </a:rPr>
              <a:t>rate </a:t>
            </a:r>
            <a:endParaRPr lang="en-US" sz="1800" u="sng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romanUcPeriod" startAt="3"/>
            </a:pPr>
            <a:r>
              <a:rPr lang="en-US" sz="2200" dirty="0">
                <a:solidFill>
                  <a:srgbClr val="FF0000"/>
                </a:solidFill>
                <a:latin typeface="+mj-lt"/>
              </a:rPr>
              <a:t>The nature of the 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questions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interview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the most advantageous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following circumstances (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Easterby-Smith </a:t>
            </a:r>
            <a:r>
              <a:rPr lang="en-US" sz="1600" i="1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et al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., 2002; Healey, 1991; Jankowicz</a:t>
            </a:r>
            <a:r>
              <a:rPr lang="en-US" sz="16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2005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1124712" lvl="2" indent="-4572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Where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there are a large number of questions to be answered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;</a:t>
            </a:r>
          </a:p>
          <a:p>
            <a:pPr marL="1124712" lvl="2" indent="-4572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Where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the questions are either complex or open-ended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;</a:t>
            </a:r>
          </a:p>
          <a:p>
            <a:pPr marL="1124712" lvl="2" indent="-4572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Where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the order and logic of questioning may need to be varied</a:t>
            </a: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823694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romanUcPeriod" startAt="4"/>
            </a:pPr>
            <a:r>
              <a:rPr lang="en-US" sz="2200" dirty="0">
                <a:solidFill>
                  <a:srgbClr val="FF0000"/>
                </a:solidFill>
                <a:latin typeface="+mj-lt"/>
              </a:rPr>
              <a:t>Length of time required and completeness of the 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process</a:t>
            </a:r>
          </a:p>
          <a:p>
            <a:pPr marL="850392" lvl="1" indent="-457200" algn="just">
              <a:buFont typeface="+mj-lt"/>
              <a:buAutoNum type="arabicParenR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Difficulty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trying to design a viable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</a:t>
            </a:r>
          </a:p>
          <a:p>
            <a:pPr marL="850392" lvl="1" indent="-457200" algn="just">
              <a:buFont typeface="+mj-lt"/>
              <a:buAutoNum type="arabicParenR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needed for the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respondent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complete the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expectations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been clearly established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the length of time required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participants understand and </a:t>
            </a:r>
            <a:r>
              <a:rPr lang="en-US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agree with the objectives </a:t>
            </a:r>
            <a:r>
              <a:rPr lang="en-US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the research </a:t>
            </a:r>
            <a:r>
              <a:rPr lang="en-US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interview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They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have generally been willing to agree to be interviewed</a:t>
            </a:r>
            <a:endParaRPr lang="en-US" sz="20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09800"/>
            <a:ext cx="8572051" cy="4063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6800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>
                <a:solidFill>
                  <a:srgbClr val="FF0000"/>
                </a:solidFill>
                <a:latin typeface="+mj-lt"/>
              </a:rPr>
              <a:t>Data 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Quality 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ssues</a:t>
            </a:r>
          </a:p>
          <a:p>
            <a:pPr marL="850392" lvl="1" indent="-457200" algn="just">
              <a:buFont typeface="+mj-lt"/>
              <a:buAutoNum type="arabicParenR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Reliability; </a:t>
            </a:r>
          </a:p>
          <a:p>
            <a:pPr marL="850392" lvl="1" indent="-457200" algn="just">
              <a:buFont typeface="+mj-lt"/>
              <a:buAutoNum type="arabicParenR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Forms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of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Bias; </a:t>
            </a:r>
          </a:p>
          <a:p>
            <a:pPr marL="850392" lvl="1" indent="-457200" algn="just">
              <a:buFont typeface="+mj-lt"/>
              <a:buAutoNum type="arabicParenR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Validity </a:t>
            </a:r>
          </a:p>
          <a:p>
            <a:pPr marL="850392" lvl="1" indent="-457200" algn="just">
              <a:buFont typeface="+mj-lt"/>
              <a:buAutoNum type="arabicParenR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Generalisability</a:t>
            </a:r>
            <a:endParaRPr lang="en-US" sz="2000" dirty="0">
              <a:solidFill>
                <a:srgbClr val="0070C0"/>
              </a:solidFill>
              <a:latin typeface="+mj-lt"/>
            </a:endParaRPr>
          </a:p>
          <a:p>
            <a:pPr marL="850392" lvl="1" indent="-457200" algn="just">
              <a:buFont typeface="+mj-lt"/>
              <a:buAutoNum type="arabicParenR"/>
            </a:pPr>
            <a:endParaRPr lang="en-US" sz="2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850392" lvl="1" indent="-457200" algn="just">
              <a:buFont typeface="+mj-lt"/>
              <a:buAutoNum type="arabicParenR"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Reliability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; </a:t>
            </a:r>
          </a:p>
          <a:p>
            <a:pPr marL="484632" indent="-4572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Reliability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concerned with whether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researchers would reveal similar information (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Easterby-Smith </a:t>
            </a:r>
            <a:r>
              <a:rPr lang="en-US" sz="1600" i="1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et al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., 2002; Healey </a:t>
            </a:r>
            <a:r>
              <a:rPr lang="en-US" sz="16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and 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Rawlinson, 1994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484632" indent="-457200" algn="just">
              <a:buFont typeface="Wingdings" panose="05000000000000000000" pitchFamily="2" charset="2"/>
              <a:buChar char="ü"/>
            </a:pPr>
            <a:endParaRPr lang="en-US" sz="1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indent="-4572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lack of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standardization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interviews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lead to concerns about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reliability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850392" lvl="1" indent="-457200" algn="just">
              <a:buFont typeface="+mj-lt"/>
              <a:buAutoNum type="arabicParenR" startAt="2"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Forms </a:t>
            </a:r>
            <a:r>
              <a:rPr lang="en-US" sz="2200" dirty="0">
                <a:solidFill>
                  <a:srgbClr val="C00000"/>
                </a:solidFill>
                <a:latin typeface="+mj-lt"/>
              </a:rPr>
              <a:t>of 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Bias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;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 marL="484632" indent="-4572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various types of bias to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</a:p>
          <a:p>
            <a:pPr marL="850392" lvl="1" indent="-457200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Interviewer bias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comments, tone or non-verbal behaviour of the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interviewer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 bias in the way that interviewees respond to the questions being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asked. </a:t>
            </a:r>
          </a:p>
          <a:p>
            <a:pPr marL="1124712" lvl="2" indent="-457200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This may be where you attempt to impose your own beliefs and frame of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reference</a:t>
            </a:r>
          </a:p>
          <a:p>
            <a:pPr marL="1124712" lvl="2" indent="-457200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you will demonstrate bias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in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way you interpret responses (Easterby-Smith </a:t>
            </a:r>
            <a:r>
              <a:rPr lang="en-US" sz="1600" i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et al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., 2002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). </a:t>
            </a:r>
          </a:p>
          <a:p>
            <a:pPr marL="1124712" lvl="2" indent="-457200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Where you are unable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develop the trust of the interviewee, or perhaps where your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credibility</a:t>
            </a:r>
          </a:p>
          <a:p>
            <a:pPr marL="1124712" lvl="2" indent="-457200" algn="just"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marL="850392" lvl="1" indent="-457200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Interviewee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response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bias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caused by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perceptions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the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interviewer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in relation to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perceived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interviewer bias.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24712" lvl="2" indent="-45720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Interviews which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lead to probing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questions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that would intrude on sensitive information that they do not wish, or are not empowered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 discuss with you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pPr marL="1124712" lvl="2" indent="-457200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interviewee provides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partial ‘picture’ of the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situation </a:t>
            </a:r>
            <a:endParaRPr lang="en-US" sz="16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850392" lvl="1" indent="-457200" algn="just">
              <a:buFont typeface="+mj-lt"/>
              <a:buAutoNum type="arabicParenR" startAt="3"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Validity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; </a:t>
            </a:r>
            <a:endParaRPr lang="en-US" sz="2200" dirty="0" smtClean="0">
              <a:solidFill>
                <a:srgbClr val="C00000"/>
              </a:solidFill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It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refers to the extent to which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researcher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gains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access to their participants’ knowledge and experience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is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able to infer a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meaning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that the participant intended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the language that was used by this person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main reason for the potential superiority of qualitative approaches for obtaining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that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flexible and responsive interaction which is possible between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interviewer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and respondent(s)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allows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meanings to be probed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topics to be covered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a variety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angles and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questions made clear to respondents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269" y="5257800"/>
            <a:ext cx="4744531" cy="268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Generalisability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using semi-structured or in-depth interviews will not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 to be used to make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generalisations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the entire population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This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is based on a small and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unrepresentative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number of cases. </a:t>
            </a:r>
            <a:endParaRPr lang="en-US" sz="1800" dirty="0" smtClean="0">
              <a:solidFill>
                <a:srgbClr val="7030A0"/>
              </a:solidFill>
              <a:latin typeface="+mj-lt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This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is often the situation when adopting a case study strategy (</a:t>
            </a:r>
            <a:r>
              <a:rPr lang="en-US" sz="1600" u="sng" dirty="0">
                <a:solidFill>
                  <a:srgbClr val="002060"/>
                </a:solidFill>
                <a:latin typeface="+mj-lt"/>
              </a:rPr>
              <a:t>Yin</a:t>
            </a:r>
            <a:r>
              <a:rPr lang="en-US" sz="1600" u="sng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1600" u="sng" dirty="0">
                <a:solidFill>
                  <a:srgbClr val="002060"/>
                </a:solidFill>
                <a:latin typeface="+mj-lt"/>
              </a:rPr>
              <a:t>2003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).</a:t>
            </a:r>
            <a:endParaRPr lang="en-US" sz="20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>
                <a:solidFill>
                  <a:srgbClr val="FF0000"/>
                </a:solidFill>
                <a:latin typeface="+mj-lt"/>
              </a:rPr>
              <a:t>Overcoming 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Data Quality Issues</a:t>
            </a:r>
          </a:p>
          <a:p>
            <a:pPr marL="393192" lvl="1" indent="0" algn="just">
              <a:buNone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Reliability</a:t>
            </a:r>
            <a:endParaRPr lang="fa-IR" sz="2200" dirty="0" smtClean="0">
              <a:solidFill>
                <a:srgbClr val="C00000"/>
              </a:solidFill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derived from using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non-standardized</a:t>
            </a:r>
            <a:r>
              <a:rPr lang="fa-IR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methods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are not necessarily intended to be repeatable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since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they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reflect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reality at the time they were collected, in a situation which may be subject to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change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Marshall and Rossman, 1999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circumstances to be explored are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complex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dynamic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value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using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non-standardized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interviews is derived from the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flexibility that you may use to explore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complexity of the topic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953000"/>
          </a:xfrm>
        </p:spPr>
        <p:txBody>
          <a:bodyPr>
            <a:normAutofit/>
          </a:bodyPr>
          <a:lstStyle/>
          <a:p>
            <a:pPr marL="393192" lvl="1" indent="0" algn="just">
              <a:buNone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Preparation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to a successful interview is careful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a useful mantra: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7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</a:t>
            </a:r>
            <a:r>
              <a:rPr lang="en-US" sz="17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rior</a:t>
            </a:r>
            <a:r>
              <a:rPr lang="en-US" sz="1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</a:t>
            </a:r>
            <a:r>
              <a:rPr lang="en-US" sz="17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lanning</a:t>
            </a:r>
            <a:r>
              <a:rPr lang="en-US" sz="1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</a:t>
            </a:r>
            <a:r>
              <a:rPr lang="en-US" sz="17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revents</a:t>
            </a:r>
            <a:r>
              <a:rPr lang="en-US" sz="1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</a:t>
            </a:r>
            <a:r>
              <a:rPr lang="en-US" sz="17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oor</a:t>
            </a:r>
            <a:r>
              <a:rPr lang="en-US" sz="1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</a:t>
            </a:r>
            <a:r>
              <a:rPr lang="en-US" sz="17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erformance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critical that you plan precisely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how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you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are going to demonstrate your credibility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obtain the confidence of the interviewees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370332" indent="-342900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 associated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interview preparation include;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600" dirty="0" smtClean="0">
                <a:latin typeface="+mj-lt"/>
              </a:rPr>
              <a:t>Level </a:t>
            </a:r>
            <a:r>
              <a:rPr lang="en-US" sz="1600" dirty="0">
                <a:latin typeface="+mj-lt"/>
              </a:rPr>
              <a:t>of knowledge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600" dirty="0">
                <a:latin typeface="+mj-lt"/>
              </a:rPr>
              <a:t>Level of information supplied to the interviewee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600" dirty="0">
                <a:latin typeface="+mj-lt"/>
              </a:rPr>
              <a:t>Appropriateness of location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600" dirty="0">
                <a:latin typeface="+mj-lt"/>
              </a:rPr>
              <a:t>Appropriateness of the researcher’s appearance at the interview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600" dirty="0">
                <a:latin typeface="+mj-lt"/>
              </a:rPr>
              <a:t>Nature of the opening comments to be made when the interview commences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600" dirty="0">
                <a:latin typeface="+mj-lt"/>
              </a:rPr>
              <a:t>Approach to questioning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600" dirty="0">
                <a:latin typeface="+mj-lt"/>
              </a:rPr>
              <a:t>Nature and impact of the interviewer’s behaviour during the course of the interview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600" dirty="0">
                <a:latin typeface="+mj-lt"/>
              </a:rPr>
              <a:t>Demonstration of attentive listening skills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600" dirty="0">
                <a:latin typeface="+mj-lt"/>
              </a:rPr>
              <a:t>Scope to test understanding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600" dirty="0">
                <a:latin typeface="+mj-lt"/>
              </a:rPr>
              <a:t>Approach to recording data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600" dirty="0">
                <a:latin typeface="+mj-lt"/>
              </a:rPr>
              <a:t>Cultural differences and bias</a:t>
            </a:r>
            <a:endParaRPr lang="en-US" sz="1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7086600" cy="42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10010"/>
            <a:ext cx="7772400" cy="4443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" y="2046711"/>
            <a:ext cx="7467600" cy="4309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393192" lvl="1" indent="0" algn="just">
              <a:buNone/>
            </a:pP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Generalisability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arguments have been advanced that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clarify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adopted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generalisability or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transferability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qualitative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research: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first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 relates to the situation where a single case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used because of the unstructured nature of the research.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Bryman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16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1988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states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that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‘within a case study a wide range of different people and activities are invariably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examined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so that the contrast with survey samples is not as acute as it appears at first glance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’.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single case may in fact encompass a number of settings, where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it involves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 study in a large organisation with sites across the country, or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around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world.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3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related to the significance of this type of research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propositions (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Bryman, 1988; Yin, 2003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</a:rPr>
              <a:t>Where you are able to relate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your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research project to existing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theory,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you will be in a position to demonstrate that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your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findings will have a broader theoretical significance than the case or cases that form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the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basis of your work (</a:t>
            </a:r>
            <a:r>
              <a:rPr lang="en-US" sz="1600" u="sng" dirty="0">
                <a:solidFill>
                  <a:srgbClr val="002060"/>
                </a:solidFill>
                <a:latin typeface="+mj-lt"/>
              </a:rPr>
              <a:t>Marshall and Rossman, 1999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). </a:t>
            </a: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Areas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competence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conduct of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semi-structured interviews include: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Opening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the interview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;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Using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appropriate language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;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Questioning;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Listening;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Testing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and summarising understanding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;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Recognising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and dealing with difficult participants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;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Recording data </a:t>
            </a: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393192" lvl="1" indent="0" algn="just">
              <a:buNone/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Questioning</a:t>
            </a:r>
            <a:endParaRPr lang="en-US" sz="2200" dirty="0" smtClean="0">
              <a:solidFill>
                <a:srgbClr val="C00000"/>
              </a:solidFill>
              <a:latin typeface="+mj-lt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Allowing the interviewee to talk freely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throughout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in-depth interview is unlikely to lead to a clearly focused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Easterby-Smith </a:t>
            </a:r>
            <a:r>
              <a:rPr lang="en-US" sz="1600" i="1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et al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., 2002; Robson, 2002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devise relevant interview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themes </a:t>
            </a:r>
          </a:p>
          <a:p>
            <a:pPr lvl="3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Though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you can adopt a flexible approach about the way these are dealt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with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Formulating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 questions to explore areas in which you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interested will be critical to achieving success in this type of interviewing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39" y="2299833"/>
            <a:ext cx="6896761" cy="4394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04" y="2302074"/>
            <a:ext cx="7678696" cy="4225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Open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questions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to define and describe a situation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to encourage the interviewee to provide an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extensive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developmental answer, and may be used to reveal attitudes or obtain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facts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Grummitt, 1980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Encourages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interviewee to reply as they wish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likely to start with, or include, one of the following words: ‘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what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’, ‘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how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or ‘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why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 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879" y="4800600"/>
            <a:ext cx="6060241" cy="1165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 startAt="2"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Probing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questions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Probing questions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explore responses that are of significance to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topic.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They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may be worded like open questions but request a particular </a:t>
            </a:r>
            <a:r>
              <a:rPr lang="en-US" sz="1800" i="1" dirty="0">
                <a:solidFill>
                  <a:srgbClr val="C00000"/>
                </a:solidFill>
                <a:latin typeface="+mj-lt"/>
              </a:rPr>
              <a:t>focus</a:t>
            </a:r>
            <a:r>
              <a:rPr lang="en-US" sz="1800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or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direction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99" y="3962400"/>
            <a:ext cx="6379201" cy="104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interview is a purposeful discussion between two or more people (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Kahn and </a:t>
            </a:r>
            <a:r>
              <a:rPr lang="en-US" sz="18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Cannell. 1957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use of interviews can help you to gather valid and reliable data that are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your research question(s) and objectives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 or interviews may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formulate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question(s) and objectives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" y="1066800"/>
            <a:ext cx="9142828" cy="6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1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be used to seek an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explanation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you do not understand the interviewee’s meaning or where the response does not reveal the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reasoning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involved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69" y="3541835"/>
            <a:ext cx="8332831" cy="1055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use of </a:t>
            </a:r>
            <a:r>
              <a:rPr lang="en-US" sz="2000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reflection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also help you to probe a theme. This is where you will ‘reflect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statement made by the interviewee by paraphrasing their words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an open question does not reveal a relevant response, you may also probe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of interest by using a </a:t>
            </a:r>
            <a:r>
              <a:rPr lang="en-US" sz="2000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supplementary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that finds a way of rephrasing the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(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Torrington, 1991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99" y="3429000"/>
            <a:ext cx="7176601" cy="34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 startAt="3"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Specific and closed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questions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those used in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structured interviews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to obtain specific information or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 confirm a fact or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opinion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384" y="3667195"/>
            <a:ext cx="5063491" cy="39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879" y="4301652"/>
            <a:ext cx="6060241" cy="34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384" y="5234910"/>
            <a:ext cx="5103361" cy="33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393192" lvl="1" indent="0" algn="just">
              <a:buNone/>
            </a:pPr>
            <a:r>
              <a:rPr lang="en-US" dirty="0">
                <a:solidFill>
                  <a:srgbClr val="C00000"/>
                </a:solidFill>
                <a:latin typeface="+mj-lt"/>
              </a:rPr>
              <a:t>Recognising and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Dealing 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with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Difficult Participants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might meet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participants who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difficult to interview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95600"/>
            <a:ext cx="8077200" cy="3692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51" y="2217904"/>
            <a:ext cx="8402639" cy="4515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1" y="1854064"/>
            <a:ext cx="8383589" cy="34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393192" lvl="1" indent="0" algn="just">
              <a:buNone/>
            </a:pPr>
            <a:r>
              <a:rPr lang="en-US" dirty="0">
                <a:solidFill>
                  <a:srgbClr val="C00000"/>
                </a:solidFill>
                <a:latin typeface="+mj-lt"/>
              </a:rPr>
              <a:t>Recording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information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need to create a full record of the interview soon after its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occurrence.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As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one of the means to control bias and to produce reliable data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for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analysis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33" y="3276600"/>
            <a:ext cx="8349133" cy="3573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47320"/>
            <a:ext cx="8691661" cy="4810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6800"/>
            <a:ext cx="9144000" cy="6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200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Group </a:t>
            </a:r>
            <a:r>
              <a:rPr lang="en-US" sz="2200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interview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general term 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all 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non-standardized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interviews conducted with two or more people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 </a:t>
            </a:r>
            <a:r>
              <a:rPr lang="en-US" sz="2200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focus group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used to refer to those group 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interviews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the </a:t>
            </a:r>
            <a:r>
              <a:rPr lang="en-US" sz="20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topic is defined clearly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precisely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there is a focus on enabling 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and </a:t>
            </a:r>
            <a:r>
              <a:rPr lang="en-US" sz="20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recording interactive discussion between participants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Carson </a:t>
            </a:r>
            <a:r>
              <a:rPr lang="en-US" sz="1800" i="1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et al.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2001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" y="1066800"/>
            <a:ext cx="9140190" cy="6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precise number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people in group interview depends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upon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6092" lvl="1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nature of the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participants</a:t>
            </a:r>
            <a:r>
              <a:rPr lang="en-US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36092" lvl="1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topic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matter</a:t>
            </a:r>
            <a:endParaRPr lang="en-US" sz="1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6092" lvl="1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skill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of the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interviewer</a:t>
            </a:r>
            <a:r>
              <a:rPr lang="en-US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36092" lvl="1" indent="-342900" algn="just">
              <a:buFont typeface="+mj-lt"/>
              <a:buAutoNum type="arabicParenR"/>
            </a:pPr>
            <a:endParaRPr lang="en-US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332" indent="-342900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Note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; The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more complex the 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subject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matter the smaller the number of interviewees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. </a:t>
            </a:r>
          </a:p>
          <a:p>
            <a:pPr marL="370332" indent="-342900" algn="just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370332" indent="-342900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are normally chosen using </a:t>
            </a:r>
            <a:r>
              <a:rPr lang="en-US" sz="1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nonprobability </a:t>
            </a:r>
            <a:r>
              <a:rPr lang="en-US" sz="1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sampling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often with a specific purpose in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mind. </a:t>
            </a:r>
          </a:p>
          <a:p>
            <a:pPr marL="370332" indent="-342900" algn="just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" y="1066800"/>
            <a:ext cx="9140190" cy="6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Considerations when thinking of conducting group interview;</a:t>
            </a:r>
          </a:p>
          <a:p>
            <a:pPr marL="850392" lvl="1" indent="-457200" algn="just">
              <a:buFont typeface="+mj-lt"/>
              <a:buAutoNum type="arabicParenR"/>
            </a:pP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it occurs in organization, participants are ordered to take par;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It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is likely to lead to some level of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non-attendance,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or to unreliable data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.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Exercise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care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over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the wording to be used in the request that is sent to them to take part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.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Exercise care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in your introduction to the group when the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interview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occurs in order to provide a clear assurance about confidentiality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. </a:t>
            </a: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" y="1066800"/>
            <a:ext cx="9140190" cy="6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>
                <a:solidFill>
                  <a:srgbClr val="FF0000"/>
                </a:solidFill>
                <a:latin typeface="+mj-lt"/>
              </a:rPr>
              <a:t>Types of 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interview</a:t>
            </a:r>
          </a:p>
          <a:p>
            <a:pPr marL="850392" lvl="1" indent="-457200" algn="just">
              <a:buFont typeface="+mj-lt"/>
              <a:buAutoNum type="arabicParenR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Structured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interviews;</a:t>
            </a:r>
          </a:p>
          <a:p>
            <a:pPr marL="850392" lvl="1" indent="-457200" algn="just">
              <a:buFont typeface="+mj-lt"/>
              <a:buAutoNum type="arabicParenR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Semi-structured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50392" lvl="1" indent="-457200" algn="just">
              <a:buFont typeface="+mj-lt"/>
              <a:buAutoNum type="arabicParenR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Unstructured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in-depth interviews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typology (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Healey, 1991; Healey and Rawlinson, 1993, 1994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differentiates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36092" lvl="1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Standardised interviews</a:t>
            </a:r>
          </a:p>
          <a:p>
            <a:pPr marL="736092" lvl="1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Non-standardised interviews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Robson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2002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based on the work of </a:t>
            </a:r>
            <a:r>
              <a:rPr lang="en-US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Powney and Watts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1987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refers to a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typology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36092" lvl="1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Respondent interviews</a:t>
            </a:r>
          </a:p>
          <a:p>
            <a:pPr marL="736092" lvl="1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Informant interviews </a:t>
            </a: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1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850392" lvl="1" indent="-457200" algn="just">
              <a:buFont typeface="+mj-lt"/>
              <a:buAutoNum type="arabicParenR" startAt="2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your sample have been selected, respondents should be grouped so as not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 individuals’ possible contributions.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Inhibitions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may be related to lack of trust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,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to perceptions about status differences, or because of the dominance of certain individuals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.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i="1" dirty="0">
                <a:solidFill>
                  <a:srgbClr val="7030A0"/>
                </a:solidFill>
                <a:latin typeface="+mj-lt"/>
              </a:rPr>
              <a:t>horizontal </a:t>
            </a:r>
            <a:r>
              <a:rPr lang="en-US" sz="1800" i="1" dirty="0" smtClean="0">
                <a:solidFill>
                  <a:srgbClr val="7030A0"/>
                </a:solidFill>
                <a:latin typeface="+mj-lt"/>
              </a:rPr>
              <a:t>slices –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within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each group, participants have a similar status and similar work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experiences.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i="1" dirty="0">
                <a:solidFill>
                  <a:srgbClr val="7030A0"/>
                </a:solidFill>
                <a:latin typeface="+mj-lt"/>
              </a:rPr>
              <a:t>vertical </a:t>
            </a:r>
            <a:r>
              <a:rPr lang="en-US" sz="1800" i="1" dirty="0" smtClean="0">
                <a:solidFill>
                  <a:srgbClr val="7030A0"/>
                </a:solidFill>
                <a:latin typeface="+mj-lt"/>
              </a:rPr>
              <a:t>slice -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introduce perceptions about status differences and variations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in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work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experience.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" y="1066800"/>
            <a:ext cx="9140190" cy="6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850392" lvl="1" indent="-457200" algn="just">
              <a:buFont typeface="+mj-lt"/>
              <a:buAutoNum type="arabicParenR" startAt="3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one or two people dominate the discussion, you should seek to reduce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 carefully and to bring others in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3072452"/>
            <a:ext cx="6934200" cy="2389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" y="1066800"/>
            <a:ext cx="9140190" cy="6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6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850392" lvl="1" indent="-457200" algn="just">
              <a:buFont typeface="+mj-lt"/>
              <a:buAutoNum type="arabicParenR" startAt="4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should understand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other’s contributions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you develop an accurate understanding of the points being made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0392" lvl="1" indent="-457200" algn="just">
              <a:buFont typeface="+mj-lt"/>
              <a:buAutoNum type="arabicParenR" startAt="4"/>
            </a:pP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0392" lvl="1" indent="-457200" algn="just">
              <a:buFont typeface="+mj-lt"/>
              <a:buAutoNum type="arabicParenR" startAt="4"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You will need to consider the location and setting for a group interview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0392" lvl="1" indent="-457200" algn="just">
              <a:buFont typeface="+mj-lt"/>
              <a:buAutoNum type="arabicParenR" startAt="4"/>
            </a:pP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0392" lvl="1" indent="-457200" algn="just">
              <a:buFont typeface="+mj-lt"/>
              <a:buAutoNum type="arabicParenR" startAt="4"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you should plan to undertake three or four group interviews with any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 (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Krueger and </a:t>
            </a:r>
            <a:r>
              <a:rPr lang="en-US" sz="16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Casey, 2000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</a:rPr>
              <a:t>If after the third or fourth group interview you are no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longer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receiving new information, this means that you have heard the full range of ideas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and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reached </a:t>
            </a:r>
            <a:r>
              <a:rPr lang="en-US" sz="1800" i="1" dirty="0">
                <a:solidFill>
                  <a:srgbClr val="C00000"/>
                </a:solidFill>
                <a:latin typeface="+mj-lt"/>
              </a:rPr>
              <a:t>saturation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.</a:t>
            </a:r>
            <a:endParaRPr lang="en-US" sz="17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" y="1066800"/>
            <a:ext cx="9140190" cy="6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Moderator or Facilitator is responsible for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running a focus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group, bearing following roles; </a:t>
            </a:r>
          </a:p>
          <a:p>
            <a:pPr marL="736092" lvl="1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Keep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discussions flowing and on track,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marL="736092" lvl="1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Guide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 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discussions back from irrelevant topics,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marL="736092" lvl="1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Make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transitions into another question, and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marL="736092" lvl="1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sensitive to mood of the group.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marL="736092" lvl="1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Know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when to move onto another question.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marL="736092" lvl="1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Have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some background knowledge about the topic being 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discussed.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" y="1066800"/>
            <a:ext cx="9140190" cy="6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moderator team. One should consider using a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moderator team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with divided tasks.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main moderator should direct the discussion and take minimal notes.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assistant can take comprehensive notes, operate tape the recorder, handle environmental conditions, and respond to unexpected interruptions (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e.g., late comers, children someone brought, etc</a:t>
            </a:r>
            <a:r>
              <a:rPr lang="en-US" sz="16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).</a:t>
            </a:r>
          </a:p>
          <a:p>
            <a:pPr marL="457200" indent="-457200" algn="just">
              <a:buFont typeface="+mj-lt"/>
              <a:buAutoNum type="arabi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mentally prepared.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Moderators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should be mentally alert, listen well, and think quickly on their feet.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Questions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should be memorized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" y="1066800"/>
            <a:ext cx="9140190" cy="6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 startAt="3"/>
            </a:pPr>
            <a:r>
              <a:rPr lang="en-US" sz="2000" dirty="0" smtClean="0">
                <a:solidFill>
                  <a:srgbClr val="0070C0"/>
                </a:solidFill>
              </a:rPr>
              <a:t>Have </a:t>
            </a:r>
            <a:r>
              <a:rPr lang="en-US" sz="2000" dirty="0">
                <a:solidFill>
                  <a:srgbClr val="0070C0"/>
                </a:solidFill>
              </a:rPr>
              <a:t>a Presession strategy. 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</a:rPr>
              <a:t>Small 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talk is essential just prior to group discussion. </a:t>
            </a:r>
            <a:endParaRPr lang="en-US" sz="1600" dirty="0" smtClean="0">
              <a:solidFill>
                <a:srgbClr val="7030A0"/>
              </a:solidFill>
              <a:latin typeface="+mj-lt"/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</a:rPr>
              <a:t>The 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moderator should greet the participants and begin small talk while avoiding issues to be discussed during the focus group session. </a:t>
            </a:r>
            <a:endParaRPr lang="en-US" sz="1600" dirty="0" smtClean="0">
              <a:solidFill>
                <a:srgbClr val="7030A0"/>
              </a:solidFill>
              <a:latin typeface="+mj-lt"/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</a:rPr>
              <a:t>This 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time will allow a moderator to observe the interaction. </a:t>
            </a:r>
            <a:endParaRPr lang="en-US" sz="1600" dirty="0" smtClean="0">
              <a:solidFill>
                <a:srgbClr val="7030A0"/>
              </a:solidFill>
              <a:latin typeface="+mj-lt"/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</a:rPr>
              <a:t>Name 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tents can be strategically placed around the table after observing participants. </a:t>
            </a:r>
            <a:endParaRPr lang="en-US" sz="1600" dirty="0" smtClean="0">
              <a:solidFill>
                <a:srgbClr val="7030A0"/>
              </a:solidFill>
              <a:latin typeface="+mj-lt"/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</a:rPr>
              <a:t>For 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example, you may want to strategically place those who are extremely shy or those who may dominate the </a:t>
            </a:r>
            <a:r>
              <a:rPr lang="en-US" sz="1600" dirty="0" smtClean="0">
                <a:solidFill>
                  <a:srgbClr val="7030A0"/>
                </a:solidFill>
                <a:latin typeface="+mj-lt"/>
              </a:rPr>
              <a:t>discussion.</a:t>
            </a:r>
          </a:p>
          <a:p>
            <a:pPr marL="457200" indent="-457200" algn="just">
              <a:buFont typeface="+mj-lt"/>
              <a:buAutoNum type="arabicParenR" startAt="3"/>
            </a:pPr>
            <a:endParaRPr lang="en-US" sz="800" dirty="0" smtClean="0">
              <a:solidFill>
                <a:srgbClr val="0070C0"/>
              </a:solidFill>
            </a:endParaRPr>
          </a:p>
          <a:p>
            <a:pPr marL="457200" indent="-457200" algn="just">
              <a:buFont typeface="+mj-lt"/>
              <a:buAutoNum type="arabicParenR" startAt="3"/>
            </a:pPr>
            <a:r>
              <a:rPr lang="en-US" sz="2000" dirty="0" smtClean="0">
                <a:solidFill>
                  <a:srgbClr val="0070C0"/>
                </a:solidFill>
              </a:rPr>
              <a:t>Record </a:t>
            </a:r>
            <a:r>
              <a:rPr lang="en-US" sz="2000" dirty="0">
                <a:solidFill>
                  <a:srgbClr val="0070C0"/>
                </a:solidFill>
              </a:rPr>
              <a:t>the discussion. 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</a:rPr>
              <a:t>Discussions 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should be recorded via tape recording and note taking. </a:t>
            </a:r>
            <a:endParaRPr lang="en-US" sz="1600" dirty="0" smtClean="0">
              <a:solidFill>
                <a:srgbClr val="7030A0"/>
              </a:solidFill>
              <a:latin typeface="+mj-lt"/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</a:rPr>
              <a:t>Notes 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are essential. Notes should be so complete that it can be used even if the tape recorder did not work. </a:t>
            </a:r>
            <a:endParaRPr lang="en-US" sz="1600" dirty="0" smtClean="0">
              <a:solidFill>
                <a:srgbClr val="7030A0"/>
              </a:solidFill>
              <a:latin typeface="+mj-lt"/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</a:rPr>
              <a:t>One 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should never rely completely on a tape recorder. </a:t>
            </a:r>
            <a:endParaRPr lang="en-US" sz="1600" dirty="0" smtClean="0">
              <a:solidFill>
                <a:srgbClr val="7030A0"/>
              </a:solidFill>
              <a:latin typeface="+mj-lt"/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</a:rPr>
              <a:t>Someone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, other than the moderator should take detailed notes</a:t>
            </a:r>
            <a:r>
              <a:rPr lang="en-US" sz="1600" dirty="0" smtClean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" y="1066800"/>
            <a:ext cx="9140190" cy="6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 startAt="5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discussion.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recommended pattern of discussion is </a:t>
            </a:r>
            <a:r>
              <a:rPr lang="en-US" sz="16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welcome, overview and topic, ground rules, first question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en-US" sz="16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overview should provide an honest discussion of the about the purpose of the study and the importance of the topic of group discussion. </a:t>
            </a:r>
            <a:endParaRPr lang="en-US" sz="16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Ground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rules are suggestions that will help guide the discussion and include rules such as: minimize or eliminate side conversations, one person will speak at a time, don't criticize what others have to say, and treat everyone's ideas with respect. </a:t>
            </a:r>
            <a:endParaRPr lang="en-US" sz="16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first question should be one that "breaks the ice" and encourages everyone to talk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 startAt="5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Pause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Probe.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As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 general rule, a moderator should pause for five seconds after a participant talks before beginning to talk. </a:t>
            </a:r>
            <a:endParaRPr lang="en-US" sz="16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This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five second pause gives other participants a chance to jump in. </a:t>
            </a:r>
            <a:endParaRPr lang="en-US" sz="16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Probes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, such as "would you explain that further?" or "Would you give me an example?" should be used to request additional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" y="1066800"/>
            <a:ext cx="9140190" cy="6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 startAt="7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Responding to participant comments.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Moderators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should avoid head nodding, and short verbal responses such as "ok", "yes", "uh huh", "correct", "that's good" etc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arenR" startAt="7"/>
            </a:pP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 startAt="7"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 aware of group dynamics.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Moderators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should watch for the expert, the dominant talker, the shy participant, the rambler, etc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arenR" startAt="7"/>
            </a:pP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 startAt="7"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Selecting the focus group location.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Locations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should be easy to get to.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Participants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should sit facing each other.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table should be available for participants to sit around.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marL="822960" lvl="1" indent="-457200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room should also be accessible for setting up tape recorders.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" y="1066800"/>
            <a:ext cx="9140190" cy="6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 startAt="10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for the unexpected.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Moderators 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should be prepared for unexpected evens such as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no one showing up 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make sure you bring list and phone numbers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only a few showing up 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(h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old group anyway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meeting place inadequate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, 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group does not want to talk 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ask individuals questions, go around the room and everyone answers specific question, the group gets involved and don't want to leave (have formal </a:t>
            </a:r>
            <a:r>
              <a:rPr lang="en-US" sz="16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ending)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hazardous weather 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call everyone and cancel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),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early 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questions take up too much time 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make sure important questions at the end of question rout get answered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).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 startAt="11"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Concluding the focus group.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Thank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group for participating.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moderator may choose to summarize what was said and ask if anything was missed.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" y="1066800"/>
            <a:ext cx="9140190" cy="6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3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>
                <a:solidFill>
                  <a:srgbClr val="FF0000"/>
                </a:solidFill>
                <a:latin typeface="+mj-lt"/>
              </a:rPr>
              <a:t>Telephone 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interviews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Non-standardized interviews have the advantages of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access, speed and lower cost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other words, this approach may be seen as more convenient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intention of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non-standardised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interviewing is to be able to explore the participant’s responses.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This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is likely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to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become more feasible once a position of trust has been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established.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Seeking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to conduct qualitative interviews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by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telephone may lead to issues of (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reduced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)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reliability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9144000" cy="6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Structured interviews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questionnaires based on a predetermined and 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standardised</a:t>
            </a:r>
            <a:r>
              <a:rPr lang="en-US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identical set of questions and we refer to them as interviewer-administered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questionnaires.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</a:rPr>
              <a:t>As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structured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interviews are used to collect quantifiable data they are also referred to as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quantitative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research interviews</a:t>
            </a:r>
            <a:r>
              <a:rPr lang="en-US" sz="1800" i="1" dirty="0">
                <a:solidFill>
                  <a:srgbClr val="7030A0"/>
                </a:solidFill>
                <a:latin typeface="+mj-lt"/>
              </a:rPr>
              <a:t>.</a:t>
            </a: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Semi-structured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in-depth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unstructured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interviews are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non-standardised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</a:rPr>
              <a:t>These are often referred to as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qualitative research interviews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(</a:t>
            </a:r>
            <a:r>
              <a:rPr lang="en-US" sz="1600" u="sng" dirty="0">
                <a:solidFill>
                  <a:srgbClr val="002060"/>
                </a:solidFill>
                <a:latin typeface="+mj-lt"/>
              </a:rPr>
              <a:t>King, </a:t>
            </a:r>
            <a:r>
              <a:rPr lang="en-US" sz="1600" u="sng" dirty="0" smtClean="0">
                <a:solidFill>
                  <a:srgbClr val="002060"/>
                </a:solidFill>
                <a:latin typeface="+mj-lt"/>
              </a:rPr>
              <a:t>2004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)</a:t>
            </a:r>
            <a:r>
              <a:rPr lang="en-US" sz="1800" i="1" dirty="0" smtClean="0">
                <a:solidFill>
                  <a:srgbClr val="7030A0"/>
                </a:solidFill>
                <a:latin typeface="+mj-lt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1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 to control the pace of a telephone interview and to record any data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forthcoming is another issue.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Using audio-recording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visual cues that allow your participant to control the flow of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that they share with you would be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absent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 startAt="3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opportunity to witness the non-verbal behaviour of your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Affect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your interpretation of how far to pursue a particular line of questioning</a:t>
            </a: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 startAt="4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participant may be less willing to provide you with as much time to talk to them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a face-to-face interview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800" dirty="0" smtClean="0"/>
          </a:p>
          <a:p>
            <a:pPr marL="457200" indent="-457200" algn="just">
              <a:buFont typeface="+mj-lt"/>
              <a:buAutoNum type="arabicParenR" startAt="5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Difficulties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complex questions in comparison with a face-to-face interview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9144000" cy="6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>
                <a:solidFill>
                  <a:srgbClr val="FF0000"/>
                </a:solidFill>
                <a:latin typeface="+mj-lt"/>
              </a:rPr>
              <a:t>Internet- and intranet-mediated 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interviewing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Electronic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interviews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refer to interviews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held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in real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(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synchronous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Internet and organisations’ intranets as well as those that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undertaken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off-line (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asynchronous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Internet or an organisation’s intranet has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significant advantages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where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population you wish to interview are geographically dispersed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automatically records as they are typed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in,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removing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cost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accuracy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participants’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apprehension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9144000" cy="6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14600"/>
            <a:ext cx="8930881" cy="278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6800"/>
            <a:ext cx="9144000" cy="6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asynchronous interviewing, email and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Internet forums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discussion groups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interviews are normally conducted over an extended time period of weeks.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forum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deals only with one topic and personal exchanges are discouraged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Forums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commonly referred to as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web forums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message boards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discussion boards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discussion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forums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discussion groups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bulletin boards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9144000" cy="6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email interview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 of a series of emails each containing a small number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rather than one email containing a series of questions (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Morgan and </a:t>
            </a:r>
            <a:r>
              <a:rPr lang="en-US" sz="1600" u="sng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Symon</a:t>
            </a:r>
            <a:r>
              <a:rPr lang="en-US" sz="16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2004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9144000" cy="6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000" b="1" dirty="0" smtClean="0">
                <a:solidFill>
                  <a:srgbClr val="002060"/>
                </a:solidFill>
                <a:latin typeface="Freestyle Script" pitchFamily="66" charset="0"/>
                <a:cs typeface="Times New Roman" pitchFamily="18" charset="0"/>
              </a:rPr>
              <a:t>The End</a:t>
            </a:r>
            <a:endParaRPr lang="en-US" sz="9000" b="1" dirty="0">
              <a:solidFill>
                <a:srgbClr val="002060"/>
              </a:solidFill>
              <a:latin typeface="Freestyle Script" pitchFamily="66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semi-structured interviews 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researcher will have a list of themes and questions to be covered, although these may vary from interview to interview.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rgbClr val="7030A0"/>
                </a:solidFill>
                <a:latin typeface="+mj-lt"/>
              </a:rPr>
              <a:t>You may </a:t>
            </a:r>
            <a:r>
              <a:rPr lang="en-US" sz="1900" dirty="0">
                <a:solidFill>
                  <a:srgbClr val="7030A0"/>
                </a:solidFill>
                <a:latin typeface="+mj-lt"/>
              </a:rPr>
              <a:t>omit some questions in particular interviews, given a specific organisational context </a:t>
            </a:r>
            <a:r>
              <a:rPr lang="en-US" sz="1900" dirty="0" smtClean="0">
                <a:solidFill>
                  <a:srgbClr val="7030A0"/>
                </a:solidFill>
                <a:latin typeface="+mj-lt"/>
              </a:rPr>
              <a:t>that </a:t>
            </a:r>
            <a:r>
              <a:rPr lang="en-US" sz="1900" dirty="0">
                <a:solidFill>
                  <a:srgbClr val="7030A0"/>
                </a:solidFill>
                <a:latin typeface="+mj-lt"/>
              </a:rPr>
              <a:t>is encountered in relation to the research topic</a:t>
            </a:r>
            <a:r>
              <a:rPr lang="en-US" sz="1900" dirty="0" smtClean="0">
                <a:solidFill>
                  <a:srgbClr val="7030A0"/>
                </a:solidFill>
                <a:latin typeface="+mj-lt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7030A0"/>
                </a:solidFill>
                <a:latin typeface="+mj-lt"/>
              </a:rPr>
              <a:t>The order of questions may also be </a:t>
            </a:r>
            <a:r>
              <a:rPr lang="en-US" sz="1900" dirty="0" smtClean="0">
                <a:solidFill>
                  <a:srgbClr val="7030A0"/>
                </a:solidFill>
                <a:latin typeface="+mj-lt"/>
              </a:rPr>
              <a:t>varied </a:t>
            </a:r>
            <a:r>
              <a:rPr lang="en-US" sz="1900" dirty="0">
                <a:solidFill>
                  <a:srgbClr val="7030A0"/>
                </a:solidFill>
                <a:latin typeface="+mj-lt"/>
              </a:rPr>
              <a:t>depending on the flow of the conversation</a:t>
            </a:r>
            <a:r>
              <a:rPr lang="en-US" sz="1900" dirty="0" smtClean="0">
                <a:solidFill>
                  <a:srgbClr val="7030A0"/>
                </a:solidFill>
                <a:latin typeface="+mj-lt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rgbClr val="7030A0"/>
                </a:solidFill>
                <a:latin typeface="+mj-lt"/>
              </a:rPr>
              <a:t>Additional </a:t>
            </a:r>
            <a:r>
              <a:rPr lang="en-US" sz="1900" dirty="0">
                <a:solidFill>
                  <a:srgbClr val="7030A0"/>
                </a:solidFill>
                <a:latin typeface="+mj-lt"/>
              </a:rPr>
              <a:t>questions </a:t>
            </a:r>
            <a:r>
              <a:rPr lang="en-US" sz="1900" dirty="0" smtClean="0">
                <a:solidFill>
                  <a:srgbClr val="7030A0"/>
                </a:solidFill>
                <a:latin typeface="+mj-lt"/>
              </a:rPr>
              <a:t>may </a:t>
            </a:r>
            <a:r>
              <a:rPr lang="en-US" sz="1900" dirty="0">
                <a:solidFill>
                  <a:srgbClr val="7030A0"/>
                </a:solidFill>
                <a:latin typeface="+mj-lt"/>
              </a:rPr>
              <a:t>be required to explore your research question and objectives given the nature of </a:t>
            </a:r>
            <a:r>
              <a:rPr lang="en-US" sz="1900" dirty="0" smtClean="0">
                <a:solidFill>
                  <a:srgbClr val="7030A0"/>
                </a:solidFill>
                <a:latin typeface="+mj-lt"/>
              </a:rPr>
              <a:t>events </a:t>
            </a:r>
            <a:r>
              <a:rPr lang="en-US" sz="1900" dirty="0">
                <a:solidFill>
                  <a:srgbClr val="7030A0"/>
                </a:solidFill>
                <a:latin typeface="+mj-lt"/>
              </a:rPr>
              <a:t>within particular organisations</a:t>
            </a:r>
            <a:r>
              <a:rPr lang="en-US" sz="1900" dirty="0" smtClean="0">
                <a:solidFill>
                  <a:srgbClr val="7030A0"/>
                </a:solidFill>
                <a:latin typeface="+mj-lt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1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Unstructured interviews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informal.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use these to explore in depth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area in which you are interested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</a:rPr>
              <a:t>There is no predetermined list of questions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to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work through in this situation, although you need to have a clear idea about the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aspect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or aspects that you want to explore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</a:rPr>
              <a:t>The interviewee is given the opportunity to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talk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freely about events, behaviour and beliefs in relation to the topic area, so that this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type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of interaction is sometimes called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non-directive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1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 labelled as an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informant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interview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it is the interviewee’s perceptions that guide the conduct of the interview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respondent interview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one where the interviewer directs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 and the interviewee responds to the questions of the researcher (</a:t>
            </a:r>
            <a:r>
              <a:rPr lang="en-US" sz="1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Easterby-Smith </a:t>
            </a:r>
            <a:r>
              <a:rPr lang="en-US" sz="16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2002; Ghauri and </a:t>
            </a:r>
            <a:r>
              <a:rPr lang="en-US" sz="16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Grønhaug</a:t>
            </a:r>
            <a:r>
              <a:rPr lang="en-US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2005; Healey and Rawlinson, 1994; Robson, 2002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1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1271</TotalTime>
  <Words>3445</Words>
  <Application>Microsoft Office PowerPoint</Application>
  <PresentationFormat>On-screen Show (4:3)</PresentationFormat>
  <Paragraphs>366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Calibri</vt:lpstr>
      <vt:lpstr>Constantia</vt:lpstr>
      <vt:lpstr>Freestyle Script</vt:lpstr>
      <vt:lpstr>Majalla UI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User</cp:lastModifiedBy>
  <cp:revision>102</cp:revision>
  <dcterms:created xsi:type="dcterms:W3CDTF">2006-08-16T00:00:00Z</dcterms:created>
  <dcterms:modified xsi:type="dcterms:W3CDTF">2018-05-20T12:03:38Z</dcterms:modified>
</cp:coreProperties>
</file>