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4"/>
  </p:notesMasterIdLst>
  <p:sldIdLst>
    <p:sldId id="302" r:id="rId2"/>
    <p:sldId id="303" r:id="rId3"/>
    <p:sldId id="362" r:id="rId4"/>
    <p:sldId id="364" r:id="rId5"/>
    <p:sldId id="437" r:id="rId6"/>
    <p:sldId id="365" r:id="rId7"/>
    <p:sldId id="366" r:id="rId8"/>
    <p:sldId id="438" r:id="rId9"/>
    <p:sldId id="367" r:id="rId10"/>
    <p:sldId id="368" r:id="rId11"/>
    <p:sldId id="369" r:id="rId12"/>
    <p:sldId id="374" r:id="rId13"/>
    <p:sldId id="439" r:id="rId14"/>
    <p:sldId id="375" r:id="rId15"/>
    <p:sldId id="376" r:id="rId16"/>
    <p:sldId id="377" r:id="rId17"/>
    <p:sldId id="378" r:id="rId18"/>
    <p:sldId id="420" r:id="rId19"/>
    <p:sldId id="379" r:id="rId20"/>
    <p:sldId id="382" r:id="rId21"/>
    <p:sldId id="421" r:id="rId22"/>
    <p:sldId id="422" r:id="rId23"/>
    <p:sldId id="384" r:id="rId24"/>
    <p:sldId id="423" r:id="rId25"/>
    <p:sldId id="426" r:id="rId26"/>
    <p:sldId id="424" r:id="rId27"/>
    <p:sldId id="428" r:id="rId28"/>
    <p:sldId id="385" r:id="rId29"/>
    <p:sldId id="429" r:id="rId30"/>
    <p:sldId id="430" r:id="rId31"/>
    <p:sldId id="431" r:id="rId32"/>
    <p:sldId id="432" r:id="rId33"/>
    <p:sldId id="386" r:id="rId34"/>
    <p:sldId id="387" r:id="rId35"/>
    <p:sldId id="433" r:id="rId36"/>
    <p:sldId id="434" r:id="rId37"/>
    <p:sldId id="388" r:id="rId38"/>
    <p:sldId id="435" r:id="rId39"/>
    <p:sldId id="436" r:id="rId40"/>
    <p:sldId id="389" r:id="rId41"/>
    <p:sldId id="395" r:id="rId42"/>
    <p:sldId id="465" r:id="rId43"/>
    <p:sldId id="396" r:id="rId44"/>
    <p:sldId id="397" r:id="rId45"/>
    <p:sldId id="398" r:id="rId46"/>
    <p:sldId id="454" r:id="rId47"/>
    <p:sldId id="455" r:id="rId48"/>
    <p:sldId id="457" r:id="rId49"/>
    <p:sldId id="458" r:id="rId50"/>
    <p:sldId id="459" r:id="rId51"/>
    <p:sldId id="463" r:id="rId52"/>
    <p:sldId id="464" r:id="rId53"/>
    <p:sldId id="460" r:id="rId54"/>
    <p:sldId id="399" r:id="rId55"/>
    <p:sldId id="440" r:id="rId56"/>
    <p:sldId id="406" r:id="rId57"/>
    <p:sldId id="407" r:id="rId58"/>
    <p:sldId id="408" r:id="rId59"/>
    <p:sldId id="441" r:id="rId60"/>
    <p:sldId id="442" r:id="rId61"/>
    <p:sldId id="444" r:id="rId62"/>
    <p:sldId id="445" r:id="rId63"/>
    <p:sldId id="446" r:id="rId64"/>
    <p:sldId id="447" r:id="rId65"/>
    <p:sldId id="448" r:id="rId66"/>
    <p:sldId id="410" r:id="rId67"/>
    <p:sldId id="450" r:id="rId68"/>
    <p:sldId id="449" r:id="rId69"/>
    <p:sldId id="416" r:id="rId70"/>
    <p:sldId id="417" r:id="rId71"/>
    <p:sldId id="418" r:id="rId72"/>
    <p:sldId id="291" r:id="rId7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71" autoAdjust="0"/>
  </p:normalViewPr>
  <p:slideViewPr>
    <p:cSldViewPr>
      <p:cViewPr varScale="1">
        <p:scale>
          <a:sx n="62" d="100"/>
          <a:sy n="62" d="100"/>
        </p:scale>
        <p:origin x="1344" y="53"/>
      </p:cViewPr>
      <p:guideLst>
        <p:guide orient="horz" pos="2160"/>
        <p:guide pos="2880"/>
      </p:guideLst>
    </p:cSldViewPr>
  </p:slideViewPr>
  <p:outlineViewPr>
    <p:cViewPr>
      <p:scale>
        <a:sx n="33" d="100"/>
        <a:sy n="33" d="100"/>
      </p:scale>
      <p:origin x="0" y="858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DAB04354-0EC9-418C-80FD-BDF5E1530F19}" type="datetimeFigureOut">
              <a:rPr lang="en-US"/>
              <a:pPr>
                <a:defRPr/>
              </a:pPr>
              <a:t>5/5/2018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96A1464B-CBD7-4B55-A7F6-7B30B878D890}" type="slidenum">
              <a:rPr lang="en-US"/>
              <a:pPr>
                <a:defRPr/>
              </a:pPr>
              <a:t>‹#›</a:t>
            </a:fld>
            <a:endParaRPr lang="en-US"/>
          </a:p>
        </p:txBody>
      </p:sp>
    </p:spTree>
    <p:extLst>
      <p:ext uri="{BB962C8B-B14F-4D97-AF65-F5344CB8AC3E}">
        <p14:creationId xmlns:p14="http://schemas.microsoft.com/office/powerpoint/2010/main" val="8913253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kern="1200" dirty="0" smtClean="0">
                <a:solidFill>
                  <a:srgbClr val="002060"/>
                </a:solidFill>
                <a:latin typeface="+mn-lt"/>
                <a:ea typeface="+mn-ea"/>
                <a:cs typeface="Times New Roman" panose="02020603050405020304" pitchFamily="18" charset="0"/>
              </a:rPr>
              <a:t>Predicament = </a:t>
            </a:r>
            <a:r>
              <a:rPr lang="fa-IR" altLang="en-US" sz="1200" kern="1200" dirty="0" smtClean="0">
                <a:solidFill>
                  <a:srgbClr val="002060"/>
                </a:solidFill>
                <a:latin typeface="+mn-lt"/>
                <a:ea typeface="+mn-ea"/>
                <a:cs typeface="Times New Roman" panose="02020603050405020304" pitchFamily="18" charset="0"/>
              </a:rPr>
              <a:t>مخمصه</a:t>
            </a:r>
            <a:r>
              <a:rPr lang="en-US" altLang="en-US" sz="1200" kern="1200" dirty="0" smtClean="0">
                <a:solidFill>
                  <a:srgbClr val="002060"/>
                </a:solidFill>
                <a:latin typeface="+mn-lt"/>
                <a:ea typeface="+mn-ea"/>
                <a:cs typeface="Times New Roman" panose="02020603050405020304" pitchFamily="18" charset="0"/>
              </a:rPr>
              <a:t>  protagonist = </a:t>
            </a:r>
            <a:r>
              <a:rPr lang="fa-IR" altLang="en-US" sz="1200" kern="1200" dirty="0" smtClean="0">
                <a:solidFill>
                  <a:srgbClr val="002060"/>
                </a:solidFill>
                <a:latin typeface="+mn-lt"/>
                <a:ea typeface="+mn-ea"/>
                <a:cs typeface="Times New Roman" panose="02020603050405020304" pitchFamily="18" charset="0"/>
              </a:rPr>
              <a:t>شخصیت اصلی</a:t>
            </a:r>
            <a:r>
              <a:rPr lang="en-US" altLang="en-US" sz="1200" kern="1200" baseline="0" smtClean="0">
                <a:solidFill>
                  <a:srgbClr val="002060"/>
                </a:solidFill>
                <a:latin typeface="+mn-lt"/>
                <a:ea typeface="+mn-ea"/>
                <a:cs typeface="Times New Roman" panose="02020603050405020304" pitchFamily="18" charset="0"/>
              </a:rPr>
              <a:t>  </a:t>
            </a:r>
            <a:endParaRPr lang="en-US" dirty="0"/>
          </a:p>
        </p:txBody>
      </p:sp>
      <p:sp>
        <p:nvSpPr>
          <p:cNvPr id="4" name="Slide Number Placeholder 3"/>
          <p:cNvSpPr>
            <a:spLocks noGrp="1"/>
          </p:cNvSpPr>
          <p:nvPr>
            <p:ph type="sldNum" sz="quarter" idx="10"/>
          </p:nvPr>
        </p:nvSpPr>
        <p:spPr/>
        <p:txBody>
          <a:bodyPr/>
          <a:lstStyle/>
          <a:p>
            <a:pPr>
              <a:defRPr/>
            </a:pPr>
            <a:fld id="{96A1464B-CBD7-4B55-A7F6-7B30B878D890}" type="slidenum">
              <a:rPr lang="en-US" smtClean="0"/>
              <a:pPr>
                <a:defRPr/>
              </a:pPr>
              <a:t>9</a:t>
            </a:fld>
            <a:endParaRPr lang="en-US"/>
          </a:p>
        </p:txBody>
      </p:sp>
    </p:spTree>
    <p:extLst>
      <p:ext uri="{BB962C8B-B14F-4D97-AF65-F5344CB8AC3E}">
        <p14:creationId xmlns:p14="http://schemas.microsoft.com/office/powerpoint/2010/main" val="185709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b="1" kern="1200" dirty="0" smtClean="0">
                <a:solidFill>
                  <a:srgbClr val="C00000"/>
                </a:solidFill>
                <a:latin typeface="+mn-lt"/>
                <a:ea typeface="+mn-ea"/>
                <a:cs typeface="+mn-cs"/>
              </a:rPr>
              <a:t>Hermeneutic = </a:t>
            </a:r>
            <a:r>
              <a:rPr lang="fa-IR" altLang="en-US" sz="1200" b="1" kern="1200" dirty="0" smtClean="0">
                <a:solidFill>
                  <a:srgbClr val="C00000"/>
                </a:solidFill>
                <a:latin typeface="+mn-lt"/>
                <a:ea typeface="+mn-ea"/>
                <a:cs typeface="+mn-cs"/>
              </a:rPr>
              <a:t>علم تفسیر</a:t>
            </a:r>
            <a:endParaRPr lang="fa-IR" dirty="0"/>
          </a:p>
        </p:txBody>
      </p:sp>
      <p:sp>
        <p:nvSpPr>
          <p:cNvPr id="4" name="Slide Number Placeholder 3"/>
          <p:cNvSpPr>
            <a:spLocks noGrp="1"/>
          </p:cNvSpPr>
          <p:nvPr>
            <p:ph type="sldNum" sz="quarter" idx="10"/>
          </p:nvPr>
        </p:nvSpPr>
        <p:spPr/>
        <p:txBody>
          <a:bodyPr/>
          <a:lstStyle/>
          <a:p>
            <a:pPr>
              <a:defRPr/>
            </a:pPr>
            <a:fld id="{96A1464B-CBD7-4B55-A7F6-7B30B878D890}" type="slidenum">
              <a:rPr lang="en-US" smtClean="0"/>
              <a:pPr>
                <a:defRPr/>
              </a:pPr>
              <a:t>14</a:t>
            </a:fld>
            <a:endParaRPr lang="en-US"/>
          </a:p>
        </p:txBody>
      </p:sp>
    </p:spTree>
    <p:extLst>
      <p:ext uri="{BB962C8B-B14F-4D97-AF65-F5344CB8AC3E}">
        <p14:creationId xmlns:p14="http://schemas.microsoft.com/office/powerpoint/2010/main" val="3271890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b="1" kern="1200" dirty="0" smtClean="0">
                <a:solidFill>
                  <a:srgbClr val="C00000"/>
                </a:solidFill>
                <a:latin typeface="+mn-lt"/>
                <a:ea typeface="+mn-ea"/>
                <a:cs typeface="+mn-cs"/>
              </a:rPr>
              <a:t>Trancendental = </a:t>
            </a:r>
            <a:r>
              <a:rPr lang="fa-IR" altLang="en-US" sz="1200" b="1" kern="1200" dirty="0" smtClean="0">
                <a:solidFill>
                  <a:srgbClr val="C00000"/>
                </a:solidFill>
                <a:latin typeface="+mn-lt"/>
                <a:ea typeface="+mn-ea"/>
                <a:cs typeface="+mn-cs"/>
              </a:rPr>
              <a:t> استعلایی </a:t>
            </a:r>
            <a:r>
              <a:rPr lang="en-US" altLang="en-US" sz="1200" b="1" kern="1200" dirty="0" err="1" smtClean="0">
                <a:solidFill>
                  <a:srgbClr val="FF0000"/>
                </a:solidFill>
                <a:latin typeface="+mn-lt"/>
                <a:ea typeface="+mn-ea"/>
                <a:cs typeface="Times New Roman" panose="02020603050405020304" pitchFamily="18" charset="0"/>
              </a:rPr>
              <a:t>epoche</a:t>
            </a:r>
            <a:r>
              <a:rPr lang="en-US" altLang="en-US" sz="1200" b="1" kern="1200" dirty="0" smtClean="0">
                <a:solidFill>
                  <a:srgbClr val="FF0000"/>
                </a:solidFill>
                <a:latin typeface="+mn-lt"/>
                <a:ea typeface="+mn-ea"/>
                <a:cs typeface="Times New Roman" panose="02020603050405020304" pitchFamily="18" charset="0"/>
              </a:rPr>
              <a:t> = </a:t>
            </a:r>
            <a:r>
              <a:rPr lang="fa-IR" altLang="en-US" sz="1200" b="1" kern="1200" dirty="0" smtClean="0">
                <a:solidFill>
                  <a:srgbClr val="FF0000"/>
                </a:solidFill>
                <a:latin typeface="+mn-lt"/>
                <a:ea typeface="+mn-ea"/>
                <a:cs typeface="Times New Roman" panose="02020603050405020304" pitchFamily="18" charset="0"/>
              </a:rPr>
              <a:t>آپوخه</a:t>
            </a:r>
            <a:endParaRPr lang="fa-IR" dirty="0"/>
          </a:p>
        </p:txBody>
      </p:sp>
      <p:sp>
        <p:nvSpPr>
          <p:cNvPr id="4" name="Slide Number Placeholder 3"/>
          <p:cNvSpPr>
            <a:spLocks noGrp="1"/>
          </p:cNvSpPr>
          <p:nvPr>
            <p:ph type="sldNum" sz="quarter" idx="10"/>
          </p:nvPr>
        </p:nvSpPr>
        <p:spPr/>
        <p:txBody>
          <a:bodyPr/>
          <a:lstStyle/>
          <a:p>
            <a:pPr>
              <a:defRPr/>
            </a:pPr>
            <a:fld id="{96A1464B-CBD7-4B55-A7F6-7B30B878D890}" type="slidenum">
              <a:rPr lang="en-US" smtClean="0"/>
              <a:pPr>
                <a:defRPr/>
              </a:pPr>
              <a:t>15</a:t>
            </a:fld>
            <a:endParaRPr lang="en-US"/>
          </a:p>
        </p:txBody>
      </p:sp>
    </p:spTree>
    <p:extLst>
      <p:ext uri="{BB962C8B-B14F-4D97-AF65-F5344CB8AC3E}">
        <p14:creationId xmlns:p14="http://schemas.microsoft.com/office/powerpoint/2010/main" val="3668725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b="1" kern="1200" dirty="0" smtClean="0">
                <a:solidFill>
                  <a:srgbClr val="FF0000"/>
                </a:solidFill>
                <a:latin typeface="+mn-lt"/>
                <a:ea typeface="+mn-ea"/>
                <a:cs typeface="Times New Roman" panose="02020603050405020304" pitchFamily="18" charset="0"/>
              </a:rPr>
              <a:t>substantive-level theory</a:t>
            </a:r>
            <a:r>
              <a:rPr lang="en-US" altLang="en-US" sz="1200" dirty="0" smtClean="0">
                <a:solidFill>
                  <a:srgbClr val="0070C0"/>
                </a:solidFill>
                <a:latin typeface="Times New Roman" panose="02020603050405020304" pitchFamily="18" charset="0"/>
                <a:cs typeface="Times New Roman" panose="02020603050405020304" pitchFamily="18" charset="0"/>
              </a:rPr>
              <a:t> </a:t>
            </a:r>
            <a:r>
              <a:rPr lang="fa-IR" altLang="en-US" sz="1200" dirty="0" smtClean="0">
                <a:solidFill>
                  <a:srgbClr val="0070C0"/>
                </a:solidFill>
                <a:latin typeface="Times New Roman" panose="02020603050405020304" pitchFamily="18" charset="0"/>
                <a:cs typeface="Times New Roman" panose="02020603050405020304" pitchFamily="18" charset="0"/>
              </a:rPr>
              <a:t>=</a:t>
            </a:r>
            <a:r>
              <a:rPr lang="en-US" altLang="en-US" sz="1200" dirty="0" smtClean="0">
                <a:solidFill>
                  <a:srgbClr val="0070C0"/>
                </a:solidFill>
                <a:latin typeface="Times New Roman" panose="02020603050405020304" pitchFamily="18" charset="0"/>
                <a:cs typeface="Times New Roman" panose="02020603050405020304" pitchFamily="18" charset="0"/>
              </a:rPr>
              <a:t> </a:t>
            </a:r>
            <a:r>
              <a:rPr lang="fa-IR" altLang="en-US" sz="1200" dirty="0" smtClean="0">
                <a:solidFill>
                  <a:srgbClr val="0070C0"/>
                </a:solidFill>
                <a:latin typeface="Times New Roman" panose="02020603050405020304" pitchFamily="18" charset="0"/>
                <a:cs typeface="Times New Roman" panose="02020603050405020304" pitchFamily="18" charset="0"/>
              </a:rPr>
              <a:t>نظریه سطح جوهری</a:t>
            </a:r>
            <a:r>
              <a:rPr lang="en-US" altLang="en-US" sz="1200" dirty="0" smtClean="0">
                <a:solidFill>
                  <a:srgbClr val="0070C0"/>
                </a:solidFill>
                <a:latin typeface="Times New Roman" panose="02020603050405020304" pitchFamily="18" charset="0"/>
                <a:cs typeface="Times New Roman" panose="02020603050405020304" pitchFamily="18" charset="0"/>
              </a:rPr>
              <a:t>  </a:t>
            </a:r>
            <a:r>
              <a:rPr lang="en-US" sz="1200" b="1" kern="1200" dirty="0" smtClean="0">
                <a:solidFill>
                  <a:srgbClr val="C00000"/>
                </a:solidFill>
                <a:latin typeface="+mn-lt"/>
                <a:ea typeface="+mn-ea"/>
                <a:cs typeface="Times New Roman" panose="02020603050405020304" pitchFamily="18" charset="0"/>
              </a:rPr>
              <a:t>memoing = </a:t>
            </a:r>
            <a:r>
              <a:rPr lang="fa-IR" sz="1200" b="1" kern="1200" dirty="0" smtClean="0">
                <a:solidFill>
                  <a:srgbClr val="C00000"/>
                </a:solidFill>
                <a:latin typeface="+mn-lt"/>
                <a:ea typeface="+mn-ea"/>
                <a:cs typeface="Times New Roman" panose="02020603050405020304" pitchFamily="18" charset="0"/>
              </a:rPr>
              <a:t>یادداشت برداری شخصی</a:t>
            </a:r>
            <a:endParaRPr lang="en-US" dirty="0"/>
          </a:p>
        </p:txBody>
      </p:sp>
      <p:sp>
        <p:nvSpPr>
          <p:cNvPr id="4" name="Slide Number Placeholder 3"/>
          <p:cNvSpPr>
            <a:spLocks noGrp="1"/>
          </p:cNvSpPr>
          <p:nvPr>
            <p:ph type="sldNum" sz="quarter" idx="10"/>
          </p:nvPr>
        </p:nvSpPr>
        <p:spPr/>
        <p:txBody>
          <a:bodyPr/>
          <a:lstStyle/>
          <a:p>
            <a:pPr>
              <a:defRPr/>
            </a:pPr>
            <a:fld id="{96A1464B-CBD7-4B55-A7F6-7B30B878D890}" type="slidenum">
              <a:rPr lang="en-US" smtClean="0"/>
              <a:pPr>
                <a:defRPr/>
              </a:pPr>
              <a:t>39</a:t>
            </a:fld>
            <a:endParaRPr lang="en-US"/>
          </a:p>
        </p:txBody>
      </p:sp>
    </p:spTree>
    <p:extLst>
      <p:ext uri="{BB962C8B-B14F-4D97-AF65-F5344CB8AC3E}">
        <p14:creationId xmlns:p14="http://schemas.microsoft.com/office/powerpoint/2010/main" val="1688657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smtClean="0">
                <a:solidFill>
                  <a:srgbClr val="0070C0"/>
                </a:solidFill>
                <a:latin typeface="Times New Roman" panose="02020603050405020304" pitchFamily="18" charset="0"/>
                <a:cs typeface="Times New Roman" panose="02020603050405020304" pitchFamily="18" charset="0"/>
              </a:rPr>
              <a:t>amorphous  = </a:t>
            </a:r>
            <a:r>
              <a:rPr lang="fa-IR" altLang="en-US" sz="1200" dirty="0" smtClean="0">
                <a:solidFill>
                  <a:srgbClr val="0070C0"/>
                </a:solidFill>
                <a:latin typeface="Times New Roman" panose="02020603050405020304" pitchFamily="18" charset="0"/>
                <a:cs typeface="Times New Roman" panose="02020603050405020304" pitchFamily="18" charset="0"/>
              </a:rPr>
              <a:t>بیشکل</a:t>
            </a:r>
            <a:endParaRPr lang="en-US" dirty="0"/>
          </a:p>
        </p:txBody>
      </p:sp>
      <p:sp>
        <p:nvSpPr>
          <p:cNvPr id="4" name="Slide Number Placeholder 3"/>
          <p:cNvSpPr>
            <a:spLocks noGrp="1"/>
          </p:cNvSpPr>
          <p:nvPr>
            <p:ph type="sldNum" sz="quarter" idx="10"/>
          </p:nvPr>
        </p:nvSpPr>
        <p:spPr/>
        <p:txBody>
          <a:bodyPr/>
          <a:lstStyle/>
          <a:p>
            <a:pPr>
              <a:defRPr/>
            </a:pPr>
            <a:fld id="{96A1464B-CBD7-4B55-A7F6-7B30B878D890}" type="slidenum">
              <a:rPr lang="en-US" smtClean="0"/>
              <a:pPr>
                <a:defRPr/>
              </a:pPr>
              <a:t>48</a:t>
            </a:fld>
            <a:endParaRPr lang="en-US"/>
          </a:p>
        </p:txBody>
      </p:sp>
    </p:spTree>
    <p:extLst>
      <p:ext uri="{BB962C8B-B14F-4D97-AF65-F5344CB8AC3E}">
        <p14:creationId xmlns:p14="http://schemas.microsoft.com/office/powerpoint/2010/main" val="938006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0F4BD35D-D4AC-4015-A561-DE85C69E03B7}" type="datetime1">
              <a:rPr lang="en-US" smtClean="0"/>
              <a:pPr>
                <a:defRPr/>
              </a:pPr>
              <a:t>5/5/2018</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B6190B5A-52AE-4C31-BC2B-D5F2B8C21A36}" type="slidenum">
              <a:rPr lang="en-US"/>
              <a:pPr>
                <a:defRPr/>
              </a:pPr>
              <a:t>‹#›</a:t>
            </a:fld>
            <a:endParaRPr lang="en-US"/>
          </a:p>
        </p:txBody>
      </p:sp>
    </p:spTree>
    <p:extLst>
      <p:ext uri="{BB962C8B-B14F-4D97-AF65-F5344CB8AC3E}">
        <p14:creationId xmlns:p14="http://schemas.microsoft.com/office/powerpoint/2010/main" val="406606797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2A583F2-A93D-45B9-82DB-BF29ABA7A17F}" type="datetime1">
              <a:rPr lang="en-US" smtClean="0"/>
              <a:pPr>
                <a:defRPr/>
              </a:pPr>
              <a:t>5/5/2018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7353802-C0DC-4747-ADA9-1DB0C7D082C5}" type="slidenum">
              <a:rPr lang="en-US"/>
              <a:pPr>
                <a:defRPr/>
              </a:pPr>
              <a:t>‹#›</a:t>
            </a:fld>
            <a:endParaRPr lang="en-US"/>
          </a:p>
        </p:txBody>
      </p:sp>
    </p:spTree>
    <p:extLst>
      <p:ext uri="{BB962C8B-B14F-4D97-AF65-F5344CB8AC3E}">
        <p14:creationId xmlns:p14="http://schemas.microsoft.com/office/powerpoint/2010/main" val="9801585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44D4815-A3EB-44B8-BB55-9BCB3709EE02}" type="datetime1">
              <a:rPr lang="en-US" smtClean="0"/>
              <a:pPr>
                <a:defRPr/>
              </a:pPr>
              <a:t>5/5/2018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54FDC29-00CC-4C1B-8AFD-2EB44A26B753}" type="slidenum">
              <a:rPr lang="en-US"/>
              <a:pPr>
                <a:defRPr/>
              </a:pPr>
              <a:t>‹#›</a:t>
            </a:fld>
            <a:endParaRPr lang="en-US"/>
          </a:p>
        </p:txBody>
      </p:sp>
    </p:spTree>
    <p:extLst>
      <p:ext uri="{BB962C8B-B14F-4D97-AF65-F5344CB8AC3E}">
        <p14:creationId xmlns:p14="http://schemas.microsoft.com/office/powerpoint/2010/main" val="34767552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8F8266F-875B-46DE-B1A8-6800B012F173}" type="datetime1">
              <a:rPr lang="en-US" smtClean="0"/>
              <a:pPr>
                <a:defRPr/>
              </a:pPr>
              <a:t>5/5/2018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184DD92-3F26-4B3F-9D0D-80BEF734353A}" type="slidenum">
              <a:rPr lang="en-US"/>
              <a:pPr>
                <a:defRPr/>
              </a:pPr>
              <a:t>‹#›</a:t>
            </a:fld>
            <a:endParaRPr lang="en-US"/>
          </a:p>
        </p:txBody>
      </p:sp>
    </p:spTree>
    <p:extLst>
      <p:ext uri="{BB962C8B-B14F-4D97-AF65-F5344CB8AC3E}">
        <p14:creationId xmlns:p14="http://schemas.microsoft.com/office/powerpoint/2010/main" val="19083726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14A3B79-E98A-401A-8466-E3889742FF7C}" type="datetime1">
              <a:rPr lang="en-US" smtClean="0"/>
              <a:pPr>
                <a:defRPr/>
              </a:pPr>
              <a:t>5/5/2018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E6D430-2537-429E-9ABD-D7AA422245A3}" type="slidenum">
              <a:rPr lang="en-US"/>
              <a:pPr>
                <a:defRPr/>
              </a:pPr>
              <a:t>‹#›</a:t>
            </a:fld>
            <a:endParaRPr lang="en-US"/>
          </a:p>
        </p:txBody>
      </p:sp>
    </p:spTree>
    <p:extLst>
      <p:ext uri="{BB962C8B-B14F-4D97-AF65-F5344CB8AC3E}">
        <p14:creationId xmlns:p14="http://schemas.microsoft.com/office/powerpoint/2010/main" val="423908250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A4653A6-B854-45BE-973E-CE8285106051}" type="datetime1">
              <a:rPr lang="en-US" smtClean="0"/>
              <a:pPr>
                <a:defRPr/>
              </a:pPr>
              <a:t>5/5/2018</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E26363B7-7318-4A7E-85F9-9A38A3D1616E}" type="slidenum">
              <a:rPr lang="en-US"/>
              <a:pPr>
                <a:defRPr/>
              </a:pPr>
              <a:t>‹#›</a:t>
            </a:fld>
            <a:endParaRPr lang="en-US"/>
          </a:p>
        </p:txBody>
      </p:sp>
    </p:spTree>
    <p:extLst>
      <p:ext uri="{BB962C8B-B14F-4D97-AF65-F5344CB8AC3E}">
        <p14:creationId xmlns:p14="http://schemas.microsoft.com/office/powerpoint/2010/main" val="7531591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4626C609-F727-4D4B-B8BC-DAC5B4979745}" type="datetime1">
              <a:rPr lang="en-US" smtClean="0"/>
              <a:pPr>
                <a:defRPr/>
              </a:pPr>
              <a:t>5/5/2018</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A9CB052B-CD40-4344-BDA0-1A9E0556A310}" type="slidenum">
              <a:rPr lang="en-US"/>
              <a:pPr>
                <a:defRPr/>
              </a:pPr>
              <a:t>‹#›</a:t>
            </a:fld>
            <a:endParaRPr lang="en-US"/>
          </a:p>
        </p:txBody>
      </p:sp>
    </p:spTree>
    <p:extLst>
      <p:ext uri="{BB962C8B-B14F-4D97-AF65-F5344CB8AC3E}">
        <p14:creationId xmlns:p14="http://schemas.microsoft.com/office/powerpoint/2010/main" val="23122206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F04740F2-C443-494D-A126-44773C4ADAD6}" type="datetime1">
              <a:rPr lang="en-US" smtClean="0"/>
              <a:pPr>
                <a:defRPr/>
              </a:pPr>
              <a:t>5/5/2018</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18D004FE-8A65-4FBB-B2D1-86854C7406C1}" type="slidenum">
              <a:rPr lang="en-US"/>
              <a:pPr>
                <a:defRPr/>
              </a:pPr>
              <a:t>‹#›</a:t>
            </a:fld>
            <a:endParaRPr lang="en-US"/>
          </a:p>
        </p:txBody>
      </p:sp>
    </p:spTree>
    <p:extLst>
      <p:ext uri="{BB962C8B-B14F-4D97-AF65-F5344CB8AC3E}">
        <p14:creationId xmlns:p14="http://schemas.microsoft.com/office/powerpoint/2010/main" val="27776085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A4CB8CCF-F659-4F80-953F-A2BFA6EA65E8}" type="datetime1">
              <a:rPr lang="en-US" smtClean="0"/>
              <a:pPr>
                <a:defRPr/>
              </a:pPr>
              <a:t>5/5/2018</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B21BAC58-CAF0-463F-B5AA-082963B79A1D}" type="slidenum">
              <a:rPr lang="en-US"/>
              <a:pPr>
                <a:defRPr/>
              </a:pPr>
              <a:t>‹#›</a:t>
            </a:fld>
            <a:endParaRPr lang="en-US"/>
          </a:p>
        </p:txBody>
      </p:sp>
    </p:spTree>
    <p:extLst>
      <p:ext uri="{BB962C8B-B14F-4D97-AF65-F5344CB8AC3E}">
        <p14:creationId xmlns:p14="http://schemas.microsoft.com/office/powerpoint/2010/main" val="5505895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1DCFFE8C-DADC-452D-BBEE-435CF1B87A86}" type="datetime1">
              <a:rPr lang="en-US" smtClean="0"/>
              <a:pPr>
                <a:defRPr/>
              </a:pPr>
              <a:t>5/5/2018</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D826759-8FDF-4F0F-8D01-1FC9DE89CF59}" type="slidenum">
              <a:rPr lang="en-US"/>
              <a:pPr>
                <a:defRPr/>
              </a:pPr>
              <a:t>‹#›</a:t>
            </a:fld>
            <a:endParaRPr lang="en-US"/>
          </a:p>
        </p:txBody>
      </p:sp>
    </p:spTree>
    <p:extLst>
      <p:ext uri="{BB962C8B-B14F-4D97-AF65-F5344CB8AC3E}">
        <p14:creationId xmlns:p14="http://schemas.microsoft.com/office/powerpoint/2010/main" val="4296515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A3C0B8A7-F97A-4471-A8AF-2A6E0506E367}" type="datetime1">
              <a:rPr lang="en-US" smtClean="0"/>
              <a:pPr>
                <a:defRPr/>
              </a:pPr>
              <a:t>5/5/2018</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A03BE6E7-4314-443C-AC5D-F2099BFECE0C}" type="slidenum">
              <a:rPr lang="en-US"/>
              <a:pPr>
                <a:defRPr/>
              </a:pPr>
              <a:t>‹#›</a:t>
            </a:fld>
            <a:endParaRPr lang="en-US"/>
          </a:p>
        </p:txBody>
      </p:sp>
    </p:spTree>
    <p:extLst>
      <p:ext uri="{BB962C8B-B14F-4D97-AF65-F5344CB8AC3E}">
        <p14:creationId xmlns:p14="http://schemas.microsoft.com/office/powerpoint/2010/main" val="34893353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4FBF7DFC-0A92-49F7-96F3-E3994702E0E2}" type="datetime1">
              <a:rPr lang="en-US" smtClean="0"/>
              <a:pPr>
                <a:defRPr/>
              </a:pPr>
              <a:t>5/5/2018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720E4119-044C-4D58-83EC-8BB14CB2B302}"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977" r:id="rId1"/>
    <p:sldLayoutId id="2147483969" r:id="rId2"/>
    <p:sldLayoutId id="2147483978" r:id="rId3"/>
    <p:sldLayoutId id="2147483970" r:id="rId4"/>
    <p:sldLayoutId id="2147483971" r:id="rId5"/>
    <p:sldLayoutId id="2147483972" r:id="rId6"/>
    <p:sldLayoutId id="2147483973" r:id="rId7"/>
    <p:sldLayoutId id="2147483974" r:id="rId8"/>
    <p:sldLayoutId id="2147483979" r:id="rId9"/>
    <p:sldLayoutId id="2147483975" r:id="rId10"/>
    <p:sldLayoutId id="2147483976" r:id="rId11"/>
  </p:sldLayoutIdLst>
  <mc:AlternateContent xmlns:mc="http://schemas.openxmlformats.org/markup-compatibility/2006" xmlns:p14="http://schemas.microsoft.com/office/powerpoint/2010/main">
    <mc:Choice Requires="p14">
      <p:transition p14:dur="0"/>
    </mc:Choice>
    <mc:Fallback xmlns="">
      <p:transition/>
    </mc:Fallback>
  </mc:AlternateConten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228600" y="3429000"/>
            <a:ext cx="3683000" cy="1062038"/>
          </a:xfrm>
          <a:effectLst>
            <a:softEdge rad="635000"/>
          </a:effectLst>
        </p:spPr>
        <p:style>
          <a:lnRef idx="2">
            <a:schemeClr val="accent1"/>
          </a:lnRef>
          <a:fillRef idx="1">
            <a:schemeClr val="lt1"/>
          </a:fillRef>
          <a:effectRef idx="0">
            <a:schemeClr val="accent1"/>
          </a:effectRef>
          <a:fontRef idx="minor">
            <a:schemeClr val="dk1"/>
          </a:fontRef>
        </p:style>
        <p:txBody>
          <a:bodyPr/>
          <a:lstStyle/>
          <a:p>
            <a:pPr marL="0" indent="0" algn="ctr">
              <a:buFont typeface="Wingdings 2" pitchFamily="18" charset="2"/>
              <a:buNone/>
              <a:defRPr/>
            </a:pPr>
            <a:r>
              <a:rPr lang="en-US" sz="2000" b="1" dirty="0" smtClean="0">
                <a:solidFill>
                  <a:srgbClr val="C00000"/>
                </a:solidFill>
                <a:latin typeface="+mj-lt"/>
              </a:rPr>
              <a:t>Instructor </a:t>
            </a:r>
          </a:p>
          <a:p>
            <a:pPr marL="0" indent="0" algn="ctr">
              <a:buFont typeface="Wingdings 2" pitchFamily="18" charset="2"/>
              <a:buNone/>
              <a:defRPr/>
            </a:pPr>
            <a:r>
              <a:rPr lang="en-US" b="1" dirty="0" smtClean="0">
                <a:solidFill>
                  <a:srgbClr val="0070C0"/>
                </a:solidFill>
                <a:latin typeface="+mj-lt"/>
              </a:rPr>
              <a:t>Morteza Maleki, </a:t>
            </a:r>
            <a:r>
              <a:rPr lang="en-US" sz="1800" b="1" dirty="0" smtClean="0">
                <a:solidFill>
                  <a:srgbClr val="0070C0"/>
                </a:solidFill>
                <a:latin typeface="+mj-lt"/>
              </a:rPr>
              <a:t>PhD</a:t>
            </a:r>
            <a:endParaRPr lang="en-US" b="1" dirty="0">
              <a:solidFill>
                <a:srgbClr val="0070C0"/>
              </a:solidFill>
              <a:latin typeface="+mj-lt"/>
            </a:endParaRPr>
          </a:p>
        </p:txBody>
      </p:sp>
      <p:sp>
        <p:nvSpPr>
          <p:cNvPr id="2" name="Slide Number Placeholder 1"/>
          <p:cNvSpPr>
            <a:spLocks noGrp="1"/>
          </p:cNvSpPr>
          <p:nvPr>
            <p:ph type="sldNum" sz="quarter" idx="12"/>
          </p:nvPr>
        </p:nvSpPr>
        <p:spPr/>
        <p:txBody>
          <a:bodyPr/>
          <a:lstStyle/>
          <a:p>
            <a:pPr>
              <a:defRPr/>
            </a:pPr>
            <a:fld id="{8184DD92-3F26-4B3F-9D0D-80BEF734353A}" type="slidenum">
              <a:rPr lang="en-US" smtClean="0"/>
              <a:pPr>
                <a:defRPr/>
              </a:pPr>
              <a:t>1</a:t>
            </a:fld>
            <a:endParaRPr lang="en-US"/>
          </a:p>
        </p:txBody>
      </p:sp>
      <p:pic>
        <p:nvPicPr>
          <p:cNvPr id="6" name="Picture 5"/>
          <p:cNvPicPr>
            <a:picLocks noChangeAspect="1"/>
          </p:cNvPicPr>
          <p:nvPr/>
        </p:nvPicPr>
        <p:blipFill>
          <a:blip r:embed="rId2"/>
          <a:stretch>
            <a:fillRect/>
          </a:stretch>
        </p:blipFill>
        <p:spPr>
          <a:xfrm>
            <a:off x="4067944" y="1196752"/>
            <a:ext cx="4372845" cy="2593821"/>
          </a:xfrm>
          <a:prstGeom prst="rect">
            <a:avLst/>
          </a:prstGeom>
        </p:spPr>
      </p:pic>
    </p:spTree>
    <p:extLst>
      <p:ext uri="{BB962C8B-B14F-4D97-AF65-F5344CB8AC3E}">
        <p14:creationId xmlns:p14="http://schemas.microsoft.com/office/powerpoint/2010/main" val="12096552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Narrative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823913" lvl="1" indent="-457200" algn="just" eaLnBrk="1" hangingPunct="1">
              <a:lnSpc>
                <a:spcPct val="90000"/>
              </a:lnSpc>
              <a:buFont typeface="+mj-lt"/>
              <a:buAutoNum type="arabicParenR" startAt="4"/>
            </a:pPr>
            <a:r>
              <a:rPr lang="en-US" altLang="en-US" sz="2200" dirty="0">
                <a:solidFill>
                  <a:srgbClr val="0070C0"/>
                </a:solidFill>
                <a:latin typeface="Times New Roman" panose="02020603050405020304" pitchFamily="18" charset="0"/>
                <a:cs typeface="Times New Roman" panose="02020603050405020304" pitchFamily="18" charset="0"/>
              </a:rPr>
              <a:t>Analyze the stories and “restory” into a general framework</a:t>
            </a:r>
          </a:p>
          <a:p>
            <a:pPr marL="1074737" lvl="2" indent="-342900" algn="just" eaLnBrk="1" hangingPunct="1">
              <a:lnSpc>
                <a:spcPct val="90000"/>
              </a:lnSpc>
              <a:buFont typeface="Wingdings" panose="05000000000000000000" pitchFamily="2" charset="2"/>
              <a:buChar char="ü"/>
            </a:pPr>
            <a:r>
              <a:rPr lang="en-US" altLang="en-US" sz="1800" dirty="0">
                <a:solidFill>
                  <a:srgbClr val="002060"/>
                </a:solidFill>
                <a:latin typeface="+mj-lt"/>
              </a:rPr>
              <a:t>Gather stories and analyze for key elements of the story such as time, place, plot, and scene</a:t>
            </a:r>
          </a:p>
          <a:p>
            <a:pPr marL="1074737" lvl="2" indent="-342900" algn="just" eaLnBrk="1" hangingPunct="1">
              <a:lnSpc>
                <a:spcPct val="90000"/>
              </a:lnSpc>
              <a:buFont typeface="Wingdings" panose="05000000000000000000" pitchFamily="2" charset="2"/>
              <a:buChar char="ü"/>
            </a:pPr>
            <a:r>
              <a:rPr lang="en-US" altLang="en-US" sz="1800" dirty="0">
                <a:solidFill>
                  <a:srgbClr val="002060"/>
                </a:solidFill>
                <a:latin typeface="+mj-lt"/>
              </a:rPr>
              <a:t>Re-write stories into a chronological “storyline” with basic elements found in good novels (</a:t>
            </a:r>
            <a:r>
              <a:rPr lang="en-US" altLang="en-US" sz="1600" dirty="0">
                <a:solidFill>
                  <a:srgbClr val="7030A0"/>
                </a:solidFill>
                <a:latin typeface="+mj-lt"/>
              </a:rPr>
              <a:t>e.g., predicament, conflict, protagonist, struggle, resolution, scene, time</a:t>
            </a:r>
            <a:r>
              <a:rPr lang="en-US" altLang="en-US" sz="1800" dirty="0">
                <a:solidFill>
                  <a:srgbClr val="002060"/>
                </a:solidFill>
                <a:latin typeface="+mj-lt"/>
              </a:rPr>
              <a:t>)</a:t>
            </a:r>
          </a:p>
          <a:p>
            <a:pPr marL="1074737" lvl="2" indent="-342900" algn="just" eaLnBrk="1" hangingPunct="1">
              <a:lnSpc>
                <a:spcPct val="90000"/>
              </a:lnSpc>
              <a:buFont typeface="Wingdings" panose="05000000000000000000" pitchFamily="2" charset="2"/>
              <a:buChar char="ü"/>
            </a:pPr>
            <a:r>
              <a:rPr lang="en-US" altLang="en-US" sz="1800" dirty="0">
                <a:solidFill>
                  <a:srgbClr val="002060"/>
                </a:solidFill>
                <a:latin typeface="+mj-lt"/>
              </a:rPr>
              <a:t>Include detailed themes that arise from the story that provide a detailed discussion of the meaning of the </a:t>
            </a:r>
            <a:r>
              <a:rPr lang="en-US" altLang="en-US" sz="1800" dirty="0" smtClean="0">
                <a:solidFill>
                  <a:srgbClr val="002060"/>
                </a:solidFill>
                <a:latin typeface="+mj-lt"/>
              </a:rPr>
              <a:t>story</a:t>
            </a:r>
          </a:p>
          <a:p>
            <a:pPr marL="800100" lvl="1" indent="-342900" algn="just" eaLnBrk="1" hangingPunct="1">
              <a:lnSpc>
                <a:spcPct val="90000"/>
              </a:lnSpc>
              <a:buFont typeface="Wingdings" panose="05000000000000000000" pitchFamily="2" charset="2"/>
              <a:buChar char="ü"/>
            </a:pPr>
            <a:endParaRPr lang="en-US" altLang="en-US" sz="1800" dirty="0">
              <a:solidFill>
                <a:srgbClr val="002060"/>
              </a:solidFill>
              <a:latin typeface="+mj-lt"/>
            </a:endParaRPr>
          </a:p>
          <a:p>
            <a:pPr marL="823913" lvl="1" indent="-457200" algn="just" eaLnBrk="1" hangingPunct="1">
              <a:lnSpc>
                <a:spcPct val="90000"/>
              </a:lnSpc>
              <a:buFont typeface="+mj-lt"/>
              <a:buAutoNum type="arabicParenR" startAt="5"/>
            </a:pPr>
            <a:r>
              <a:rPr lang="en-US" altLang="en-US" sz="2200" dirty="0">
                <a:solidFill>
                  <a:srgbClr val="0070C0"/>
                </a:solidFill>
                <a:latin typeface="Times New Roman" panose="02020603050405020304" pitchFamily="18" charset="0"/>
                <a:cs typeface="Times New Roman" panose="02020603050405020304" pitchFamily="18" charset="0"/>
              </a:rPr>
              <a:t>Collaborate with participants by actively involving them in research</a:t>
            </a:r>
          </a:p>
          <a:p>
            <a:pPr algn="just">
              <a:buFont typeface="Wingdings" pitchFamily="2" charset="2"/>
              <a:buChar char="ü"/>
            </a:pPr>
            <a:endParaRPr lang="en-US" sz="2000" dirty="0" smtClean="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10</a:t>
            </a:fld>
            <a:endParaRPr lang="en-US"/>
          </a:p>
        </p:txBody>
      </p:sp>
    </p:spTree>
    <p:extLst>
      <p:ext uri="{BB962C8B-B14F-4D97-AF65-F5344CB8AC3E}">
        <p14:creationId xmlns:p14="http://schemas.microsoft.com/office/powerpoint/2010/main" val="41319942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Narrative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a:solidFill>
                  <a:srgbClr val="FF0000"/>
                </a:solidFill>
                <a:latin typeface="+mj-lt"/>
              </a:rPr>
              <a:t>Narrative Research </a:t>
            </a:r>
            <a:r>
              <a:rPr lang="en-US" altLang="en-US" sz="2400" b="1" dirty="0" smtClean="0">
                <a:solidFill>
                  <a:srgbClr val="FF0000"/>
                </a:solidFill>
                <a:latin typeface="+mj-lt"/>
              </a:rPr>
              <a:t>Challenges</a:t>
            </a:r>
            <a:endParaRPr lang="fa-IR" altLang="en-US" sz="2400" b="1" dirty="0" smtClean="0">
              <a:solidFill>
                <a:srgbClr val="FF0000"/>
              </a:solidFill>
              <a:latin typeface="+mj-lt"/>
            </a:endParaRPr>
          </a:p>
          <a:p>
            <a:pPr marL="850900" lvl="1" indent="-457200" algn="just" eaLnBrk="1" hangingPunct="1">
              <a:lnSpc>
                <a:spcPct val="90000"/>
              </a:lnSpc>
              <a:buFont typeface="+mj-lt"/>
              <a:buAutoNum type="arabicParenR"/>
            </a:pPr>
            <a:r>
              <a:rPr lang="en-US" altLang="en-US" sz="1800" dirty="0">
                <a:solidFill>
                  <a:srgbClr val="0070C0"/>
                </a:solidFill>
                <a:latin typeface="Times New Roman" panose="02020603050405020304" pitchFamily="18" charset="0"/>
                <a:cs typeface="Times New Roman" panose="02020603050405020304" pitchFamily="18" charset="0"/>
              </a:rPr>
              <a:t>Extensive information about the participant is </a:t>
            </a:r>
            <a:r>
              <a:rPr lang="en-US" altLang="en-US" sz="1800" dirty="0" smtClean="0">
                <a:solidFill>
                  <a:srgbClr val="0070C0"/>
                </a:solidFill>
                <a:latin typeface="Times New Roman" panose="02020603050405020304" pitchFamily="18" charset="0"/>
                <a:cs typeface="Times New Roman" panose="02020603050405020304" pitchFamily="18" charset="0"/>
              </a:rPr>
              <a:t>needed.</a:t>
            </a:r>
          </a:p>
          <a:p>
            <a:pPr marL="850900" lvl="1" indent="-457200" algn="just" eaLnBrk="1" hangingPunct="1">
              <a:lnSpc>
                <a:spcPct val="90000"/>
              </a:lnSpc>
              <a:buFont typeface="+mj-lt"/>
              <a:buAutoNum type="arabicParenR"/>
            </a:pPr>
            <a:endParaRPr lang="en-US" altLang="en-US" sz="900" dirty="0">
              <a:solidFill>
                <a:srgbClr val="0070C0"/>
              </a:solidFill>
              <a:latin typeface="Times New Roman" panose="02020603050405020304" pitchFamily="18" charset="0"/>
              <a:cs typeface="Times New Roman" panose="02020603050405020304" pitchFamily="18" charset="0"/>
            </a:endParaRPr>
          </a:p>
          <a:p>
            <a:pPr marL="850900" lvl="1" indent="-457200" algn="just" eaLnBrk="1" hangingPunct="1">
              <a:lnSpc>
                <a:spcPct val="90000"/>
              </a:lnSpc>
              <a:buFont typeface="+mj-lt"/>
              <a:buAutoNum type="arabicParenR"/>
            </a:pPr>
            <a:r>
              <a:rPr lang="en-US" altLang="en-US" sz="1800" dirty="0">
                <a:solidFill>
                  <a:srgbClr val="0070C0"/>
                </a:solidFill>
                <a:latin typeface="Times New Roman" panose="02020603050405020304" pitchFamily="18" charset="0"/>
                <a:cs typeface="Times New Roman" panose="02020603050405020304" pitchFamily="18" charset="0"/>
              </a:rPr>
              <a:t>Researcher needs to have a clear understanding of the context of the individual’s </a:t>
            </a:r>
            <a:r>
              <a:rPr lang="en-US" altLang="en-US" sz="1800" dirty="0" smtClean="0">
                <a:solidFill>
                  <a:srgbClr val="0070C0"/>
                </a:solidFill>
                <a:latin typeface="Times New Roman" panose="02020603050405020304" pitchFamily="18" charset="0"/>
                <a:cs typeface="Times New Roman" panose="02020603050405020304" pitchFamily="18" charset="0"/>
              </a:rPr>
              <a:t>life.</a:t>
            </a:r>
          </a:p>
          <a:p>
            <a:pPr marL="850900" lvl="1" indent="-457200" algn="just" eaLnBrk="1" hangingPunct="1">
              <a:lnSpc>
                <a:spcPct val="90000"/>
              </a:lnSpc>
              <a:buFont typeface="+mj-lt"/>
              <a:buAutoNum type="arabicParenR"/>
            </a:pPr>
            <a:endParaRPr lang="en-US" altLang="en-US" sz="900" dirty="0">
              <a:solidFill>
                <a:srgbClr val="0070C0"/>
              </a:solidFill>
              <a:latin typeface="Times New Roman" panose="02020603050405020304" pitchFamily="18" charset="0"/>
              <a:cs typeface="Times New Roman" panose="02020603050405020304" pitchFamily="18" charset="0"/>
            </a:endParaRPr>
          </a:p>
          <a:p>
            <a:pPr marL="850900" lvl="1" indent="-457200" algn="just" eaLnBrk="1" hangingPunct="1">
              <a:lnSpc>
                <a:spcPct val="90000"/>
              </a:lnSpc>
              <a:buFont typeface="+mj-lt"/>
              <a:buAutoNum type="arabicParenR"/>
            </a:pPr>
            <a:r>
              <a:rPr lang="en-US" altLang="en-US" sz="1800" dirty="0">
                <a:solidFill>
                  <a:srgbClr val="0070C0"/>
                </a:solidFill>
                <a:latin typeface="Times New Roman" panose="02020603050405020304" pitchFamily="18" charset="0"/>
                <a:cs typeface="Times New Roman" panose="02020603050405020304" pitchFamily="18" charset="0"/>
              </a:rPr>
              <a:t>Care must be given to uncover key source material that captures the individuals’ experiences and explains the multi-layered context of their </a:t>
            </a:r>
            <a:r>
              <a:rPr lang="en-US" altLang="en-US" sz="1800" dirty="0" smtClean="0">
                <a:solidFill>
                  <a:srgbClr val="0070C0"/>
                </a:solidFill>
                <a:latin typeface="Times New Roman" panose="02020603050405020304" pitchFamily="18" charset="0"/>
                <a:cs typeface="Times New Roman" panose="02020603050405020304" pitchFamily="18" charset="0"/>
              </a:rPr>
              <a:t>life.</a:t>
            </a:r>
          </a:p>
          <a:p>
            <a:pPr marL="850900" lvl="1" indent="-457200" algn="just" eaLnBrk="1" hangingPunct="1">
              <a:lnSpc>
                <a:spcPct val="90000"/>
              </a:lnSpc>
              <a:buFont typeface="+mj-lt"/>
              <a:buAutoNum type="arabicParenR"/>
            </a:pPr>
            <a:endParaRPr lang="en-US" altLang="en-US" sz="900" dirty="0">
              <a:solidFill>
                <a:srgbClr val="0070C0"/>
              </a:solidFill>
              <a:latin typeface="Times New Roman" panose="02020603050405020304" pitchFamily="18" charset="0"/>
              <a:cs typeface="Times New Roman" panose="02020603050405020304" pitchFamily="18" charset="0"/>
            </a:endParaRPr>
          </a:p>
          <a:p>
            <a:pPr marL="850900" lvl="1" indent="-457200" algn="just" eaLnBrk="1" hangingPunct="1">
              <a:lnSpc>
                <a:spcPct val="90000"/>
              </a:lnSpc>
              <a:buFont typeface="+mj-lt"/>
              <a:buAutoNum type="arabicParenR"/>
            </a:pPr>
            <a:r>
              <a:rPr lang="en-US" altLang="en-US" sz="1800" dirty="0">
                <a:solidFill>
                  <a:srgbClr val="0070C0"/>
                </a:solidFill>
                <a:latin typeface="Times New Roman" panose="02020603050405020304" pitchFamily="18" charset="0"/>
                <a:cs typeface="Times New Roman" panose="02020603050405020304" pitchFamily="18" charset="0"/>
              </a:rPr>
              <a:t>Active collaboration with the participants is </a:t>
            </a:r>
            <a:r>
              <a:rPr lang="en-US" altLang="en-US" sz="1800" dirty="0" smtClean="0">
                <a:solidFill>
                  <a:srgbClr val="0070C0"/>
                </a:solidFill>
                <a:latin typeface="Times New Roman" panose="02020603050405020304" pitchFamily="18" charset="0"/>
                <a:cs typeface="Times New Roman" panose="02020603050405020304" pitchFamily="18" charset="0"/>
              </a:rPr>
              <a:t>needed.</a:t>
            </a:r>
          </a:p>
          <a:p>
            <a:pPr marL="850900" lvl="1" indent="-457200" algn="just" eaLnBrk="1" hangingPunct="1">
              <a:lnSpc>
                <a:spcPct val="90000"/>
              </a:lnSpc>
              <a:buFont typeface="+mj-lt"/>
              <a:buAutoNum type="arabicParenR"/>
            </a:pPr>
            <a:endParaRPr lang="en-US" altLang="en-US" sz="900" dirty="0">
              <a:solidFill>
                <a:srgbClr val="0070C0"/>
              </a:solidFill>
              <a:latin typeface="Times New Roman" panose="02020603050405020304" pitchFamily="18" charset="0"/>
              <a:cs typeface="Times New Roman" panose="02020603050405020304" pitchFamily="18" charset="0"/>
            </a:endParaRPr>
          </a:p>
          <a:p>
            <a:pPr marL="850900" lvl="1" indent="-457200" algn="just" eaLnBrk="1" hangingPunct="1">
              <a:lnSpc>
                <a:spcPct val="90000"/>
              </a:lnSpc>
              <a:buFont typeface="+mj-lt"/>
              <a:buAutoNum type="arabicParenR"/>
            </a:pPr>
            <a:r>
              <a:rPr lang="en-US" altLang="en-US" sz="1800" dirty="0">
                <a:solidFill>
                  <a:srgbClr val="0070C0"/>
                </a:solidFill>
                <a:latin typeface="Times New Roman" panose="02020603050405020304" pitchFamily="18" charset="0"/>
                <a:cs typeface="Times New Roman" panose="02020603050405020304" pitchFamily="18" charset="0"/>
              </a:rPr>
              <a:t>Researcher needs to reflect on how their own background shapes how they “</a:t>
            </a:r>
            <a:r>
              <a:rPr lang="en-US" altLang="en-US" sz="1800" dirty="0">
                <a:solidFill>
                  <a:srgbClr val="C00000"/>
                </a:solidFill>
                <a:latin typeface="+mj-lt"/>
                <a:cs typeface="Times New Roman" panose="02020603050405020304" pitchFamily="18" charset="0"/>
              </a:rPr>
              <a:t>restory</a:t>
            </a:r>
            <a:r>
              <a:rPr lang="en-US" altLang="en-US" sz="1800" dirty="0" smtClean="0">
                <a:solidFill>
                  <a:srgbClr val="0070C0"/>
                </a:solidFill>
                <a:latin typeface="Times New Roman" panose="02020603050405020304" pitchFamily="18" charset="0"/>
                <a:cs typeface="Times New Roman" panose="02020603050405020304" pitchFamily="18" charset="0"/>
              </a:rPr>
              <a:t>”.</a:t>
            </a:r>
          </a:p>
          <a:p>
            <a:pPr marL="850900" lvl="1" indent="-457200" algn="just" eaLnBrk="1" hangingPunct="1">
              <a:lnSpc>
                <a:spcPct val="90000"/>
              </a:lnSpc>
              <a:buFont typeface="+mj-lt"/>
              <a:buAutoNum type="arabicParenR"/>
            </a:pPr>
            <a:endParaRPr lang="en-US" altLang="en-US" sz="900" dirty="0">
              <a:solidFill>
                <a:srgbClr val="0070C0"/>
              </a:solidFill>
              <a:latin typeface="Times New Roman" panose="02020603050405020304" pitchFamily="18" charset="0"/>
              <a:cs typeface="Times New Roman" panose="02020603050405020304" pitchFamily="18" charset="0"/>
            </a:endParaRPr>
          </a:p>
          <a:p>
            <a:pPr marL="850900" lvl="1" indent="-457200" algn="just" eaLnBrk="1" hangingPunct="1">
              <a:lnSpc>
                <a:spcPct val="90000"/>
              </a:lnSpc>
              <a:buFont typeface="+mj-lt"/>
              <a:buAutoNum type="arabicParenR"/>
            </a:pPr>
            <a:r>
              <a:rPr lang="en-US" altLang="en-US" sz="1800" dirty="0">
                <a:solidFill>
                  <a:srgbClr val="0070C0"/>
                </a:solidFill>
                <a:latin typeface="Times New Roman" panose="02020603050405020304" pitchFamily="18" charset="0"/>
                <a:cs typeface="Times New Roman" panose="02020603050405020304" pitchFamily="18" charset="0"/>
              </a:rPr>
              <a:t>Questions of  ownership of the story, who can tell the story, what version is convincing, and what happens when the narrative is complete must be </a:t>
            </a:r>
            <a:r>
              <a:rPr lang="en-US" altLang="en-US" sz="1800" dirty="0" smtClean="0">
                <a:solidFill>
                  <a:srgbClr val="0070C0"/>
                </a:solidFill>
                <a:latin typeface="Times New Roman" panose="02020603050405020304" pitchFamily="18" charset="0"/>
                <a:cs typeface="Times New Roman" panose="02020603050405020304" pitchFamily="18" charset="0"/>
              </a:rPr>
              <a:t>addressed.</a:t>
            </a:r>
            <a:endParaRPr lang="en-US" altLang="en-US" sz="1800" dirty="0">
              <a:solidFill>
                <a:srgbClr val="0070C0"/>
              </a:solidFill>
              <a:latin typeface="Times New Roman" panose="02020603050405020304" pitchFamily="18" charset="0"/>
              <a:cs typeface="Times New Roman" panose="02020603050405020304" pitchFamily="18" charset="0"/>
            </a:endParaRPr>
          </a:p>
          <a:p>
            <a:pPr lvl="1" algn="just">
              <a:buFont typeface="Wingdings" pitchFamily="2" charset="2"/>
              <a:buChar char="ü"/>
            </a:pPr>
            <a:endParaRPr lang="en-US" sz="1800" dirty="0" smtClean="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11</a:t>
            </a:fld>
            <a:endParaRPr lang="en-US"/>
          </a:p>
        </p:txBody>
      </p:sp>
    </p:spTree>
    <p:extLst>
      <p:ext uri="{BB962C8B-B14F-4D97-AF65-F5344CB8AC3E}">
        <p14:creationId xmlns:p14="http://schemas.microsoft.com/office/powerpoint/2010/main" val="17965892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Phenomenological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eaLnBrk="1" hangingPunct="1">
              <a:buNone/>
            </a:pPr>
            <a:r>
              <a:rPr lang="en-US" sz="2400" b="1" dirty="0">
                <a:solidFill>
                  <a:srgbClr val="FF0000"/>
                </a:solidFill>
                <a:latin typeface="+mj-lt"/>
              </a:rPr>
              <a:t>Phenomenological Research</a:t>
            </a:r>
            <a:endParaRPr lang="en-US" altLang="en-US" sz="2400" dirty="0" smtClean="0">
              <a:solidFill>
                <a:srgbClr val="FF0000"/>
              </a:solidFill>
              <a:latin typeface="+mj-lt"/>
              <a:cs typeface="Times New Roman" panose="02020603050405020304" pitchFamily="18" charset="0"/>
            </a:endParaRPr>
          </a:p>
          <a:p>
            <a:pPr lvl="1" algn="just" eaLnBrk="1" hangingPunct="1">
              <a:buFont typeface="Wingdings" panose="05000000000000000000" pitchFamily="2" charset="2"/>
              <a:buChar char="ü"/>
            </a:pPr>
            <a:r>
              <a:rPr lang="en-US" altLang="en-US" sz="2000" dirty="0" smtClean="0">
                <a:solidFill>
                  <a:srgbClr val="0070C0"/>
                </a:solidFill>
                <a:latin typeface="Times New Roman" panose="02020603050405020304" pitchFamily="18" charset="0"/>
                <a:cs typeface="Times New Roman" panose="02020603050405020304" pitchFamily="18" charset="0"/>
              </a:rPr>
              <a:t>Describes </a:t>
            </a:r>
            <a:r>
              <a:rPr lang="en-US" altLang="en-US" sz="2000" dirty="0">
                <a:solidFill>
                  <a:srgbClr val="0070C0"/>
                </a:solidFill>
                <a:latin typeface="Times New Roman" panose="02020603050405020304" pitchFamily="18" charset="0"/>
                <a:cs typeface="Times New Roman" panose="02020603050405020304" pitchFamily="18" charset="0"/>
              </a:rPr>
              <a:t>the meaning of lived experiences for several </a:t>
            </a:r>
            <a:r>
              <a:rPr lang="en-US" altLang="en-US" sz="2000" dirty="0" smtClean="0">
                <a:solidFill>
                  <a:srgbClr val="0070C0"/>
                </a:solidFill>
                <a:latin typeface="Times New Roman" panose="02020603050405020304" pitchFamily="18" charset="0"/>
                <a:cs typeface="Times New Roman" panose="02020603050405020304" pitchFamily="18" charset="0"/>
              </a:rPr>
              <a:t>individuals.</a:t>
            </a:r>
          </a:p>
          <a:p>
            <a:pPr lvl="1" algn="just" eaLnBrk="1" hangingPunct="1">
              <a:buFont typeface="Wingdings" panose="05000000000000000000" pitchFamily="2" charset="2"/>
              <a:buChar char="ü"/>
            </a:pPr>
            <a:endParaRPr lang="en-US" altLang="en-US" sz="1000" dirty="0">
              <a:solidFill>
                <a:srgbClr val="0070C0"/>
              </a:solidFill>
              <a:latin typeface="Times New Roman" panose="02020603050405020304" pitchFamily="18" charset="0"/>
              <a:cs typeface="Times New Roman" panose="02020603050405020304" pitchFamily="18" charset="0"/>
            </a:endParaRPr>
          </a:p>
          <a:p>
            <a:pPr lvl="1" algn="just" eaLnBrk="1" hangingPunct="1">
              <a:buFont typeface="Wingdings" panose="05000000000000000000" pitchFamily="2" charset="2"/>
              <a:buChar char="ü"/>
            </a:pPr>
            <a:r>
              <a:rPr lang="en-US" altLang="en-US" sz="2000" dirty="0">
                <a:solidFill>
                  <a:srgbClr val="0070C0"/>
                </a:solidFill>
                <a:latin typeface="Times New Roman" panose="02020603050405020304" pitchFamily="18" charset="0"/>
                <a:cs typeface="Times New Roman" panose="02020603050405020304" pitchFamily="18" charset="0"/>
              </a:rPr>
              <a:t>Describes what the participants have in common as they experience a </a:t>
            </a:r>
            <a:r>
              <a:rPr lang="en-US" altLang="en-US" sz="2000" dirty="0" smtClean="0">
                <a:solidFill>
                  <a:srgbClr val="0070C0"/>
                </a:solidFill>
                <a:latin typeface="Times New Roman" panose="02020603050405020304" pitchFamily="18" charset="0"/>
                <a:cs typeface="Times New Roman" panose="02020603050405020304" pitchFamily="18" charset="0"/>
              </a:rPr>
              <a:t>phenomenon.</a:t>
            </a:r>
          </a:p>
          <a:p>
            <a:pPr lvl="1" algn="just" eaLnBrk="1" hangingPunct="1">
              <a:buFont typeface="Wingdings" panose="05000000000000000000" pitchFamily="2" charset="2"/>
              <a:buChar char="ü"/>
            </a:pPr>
            <a:endParaRPr lang="en-US" altLang="en-US" sz="1000" dirty="0">
              <a:solidFill>
                <a:srgbClr val="0070C0"/>
              </a:solidFill>
              <a:latin typeface="Times New Roman" panose="02020603050405020304" pitchFamily="18" charset="0"/>
              <a:cs typeface="Times New Roman" panose="02020603050405020304" pitchFamily="18" charset="0"/>
            </a:endParaRPr>
          </a:p>
          <a:p>
            <a:pPr lvl="1" algn="just" eaLnBrk="1" hangingPunct="1">
              <a:buFont typeface="Wingdings" panose="05000000000000000000" pitchFamily="2" charset="2"/>
              <a:buChar char="ü"/>
            </a:pPr>
            <a:r>
              <a:rPr lang="en-US" altLang="en-US" sz="2000" dirty="0">
                <a:solidFill>
                  <a:srgbClr val="0070C0"/>
                </a:solidFill>
                <a:latin typeface="Times New Roman" panose="02020603050405020304" pitchFamily="18" charset="0"/>
                <a:cs typeface="Times New Roman" panose="02020603050405020304" pitchFamily="18" charset="0"/>
              </a:rPr>
              <a:t>The purpose is to reduce the experiences of the participants with a phenomenon to a description of a universal </a:t>
            </a:r>
            <a:r>
              <a:rPr lang="en-US" altLang="en-US" sz="2000" dirty="0" smtClean="0">
                <a:solidFill>
                  <a:srgbClr val="0070C0"/>
                </a:solidFill>
                <a:latin typeface="Times New Roman" panose="02020603050405020304" pitchFamily="18" charset="0"/>
                <a:cs typeface="Times New Roman" panose="02020603050405020304" pitchFamily="18" charset="0"/>
              </a:rPr>
              <a:t>essence.</a:t>
            </a:r>
            <a:endParaRPr lang="en-US" altLang="en-US" sz="2000" dirty="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12</a:t>
            </a:fld>
            <a:endParaRPr lang="en-US"/>
          </a:p>
        </p:txBody>
      </p:sp>
    </p:spTree>
    <p:extLst>
      <p:ext uri="{BB962C8B-B14F-4D97-AF65-F5344CB8AC3E}">
        <p14:creationId xmlns:p14="http://schemas.microsoft.com/office/powerpoint/2010/main" val="14616023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Phenomenological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eaLnBrk="1" hangingPunct="1">
              <a:buNone/>
            </a:pPr>
            <a:r>
              <a:rPr lang="en-US" sz="2400" b="1" dirty="0">
                <a:solidFill>
                  <a:srgbClr val="FF0000"/>
                </a:solidFill>
                <a:latin typeface="+mj-lt"/>
              </a:rPr>
              <a:t>Phenomenological Research</a:t>
            </a:r>
            <a:endParaRPr lang="en-US" altLang="en-US" sz="2400" dirty="0" smtClean="0">
              <a:solidFill>
                <a:srgbClr val="FF0000"/>
              </a:solidFill>
              <a:latin typeface="+mj-lt"/>
              <a:cs typeface="Times New Roman" panose="02020603050405020304" pitchFamily="18" charset="0"/>
            </a:endParaRPr>
          </a:p>
          <a:p>
            <a:pPr lvl="1" algn="just" eaLnBrk="1" hangingPunct="1">
              <a:buFont typeface="Wingdings" panose="05000000000000000000" pitchFamily="2" charset="2"/>
              <a:buChar char="ü"/>
            </a:pPr>
            <a:r>
              <a:rPr lang="en-US" altLang="en-US" sz="2000" dirty="0" smtClean="0">
                <a:solidFill>
                  <a:srgbClr val="0070C0"/>
                </a:solidFill>
                <a:latin typeface="Times New Roman" panose="02020603050405020304" pitchFamily="18" charset="0"/>
                <a:cs typeface="Times New Roman" panose="02020603050405020304" pitchFamily="18" charset="0"/>
              </a:rPr>
              <a:t>Researcher </a:t>
            </a:r>
            <a:r>
              <a:rPr lang="en-US" altLang="en-US" sz="2000" dirty="0">
                <a:solidFill>
                  <a:srgbClr val="0070C0"/>
                </a:solidFill>
                <a:latin typeface="Times New Roman" panose="02020603050405020304" pitchFamily="18" charset="0"/>
                <a:cs typeface="Times New Roman" panose="02020603050405020304" pitchFamily="18" charset="0"/>
              </a:rPr>
              <a:t>collects data from participants, develops a composite description of the essence of the experience that consists of “</a:t>
            </a:r>
            <a:r>
              <a:rPr lang="en-US" altLang="en-US" sz="1800" b="1" dirty="0">
                <a:solidFill>
                  <a:srgbClr val="002060"/>
                </a:solidFill>
                <a:latin typeface="+mj-lt"/>
                <a:cs typeface="Times New Roman" panose="02020603050405020304" pitchFamily="18" charset="0"/>
              </a:rPr>
              <a:t>what</a:t>
            </a:r>
            <a:r>
              <a:rPr lang="en-US" altLang="en-US" sz="2000" dirty="0">
                <a:solidFill>
                  <a:srgbClr val="0070C0"/>
                </a:solidFill>
                <a:latin typeface="Times New Roman" panose="02020603050405020304" pitchFamily="18" charset="0"/>
                <a:cs typeface="Times New Roman" panose="02020603050405020304" pitchFamily="18" charset="0"/>
              </a:rPr>
              <a:t>” they experience and “</a:t>
            </a:r>
            <a:r>
              <a:rPr lang="en-US" altLang="en-US" sz="1800" b="1" dirty="0">
                <a:solidFill>
                  <a:srgbClr val="002060"/>
                </a:solidFill>
                <a:latin typeface="+mj-lt"/>
                <a:cs typeface="Times New Roman" panose="02020603050405020304" pitchFamily="18" charset="0"/>
              </a:rPr>
              <a:t>how</a:t>
            </a:r>
            <a:r>
              <a:rPr lang="en-US" altLang="en-US" sz="2000" dirty="0">
                <a:solidFill>
                  <a:srgbClr val="0070C0"/>
                </a:solidFill>
                <a:latin typeface="Times New Roman" panose="02020603050405020304" pitchFamily="18" charset="0"/>
                <a:cs typeface="Times New Roman" panose="02020603050405020304" pitchFamily="18" charset="0"/>
              </a:rPr>
              <a:t>” they experienced </a:t>
            </a:r>
            <a:r>
              <a:rPr lang="en-US" altLang="en-US" sz="2000" dirty="0" smtClean="0">
                <a:solidFill>
                  <a:srgbClr val="0070C0"/>
                </a:solidFill>
                <a:latin typeface="Times New Roman" panose="02020603050405020304" pitchFamily="18" charset="0"/>
                <a:cs typeface="Times New Roman" panose="02020603050405020304" pitchFamily="18" charset="0"/>
              </a:rPr>
              <a:t>it.</a:t>
            </a:r>
          </a:p>
          <a:p>
            <a:pPr lvl="1" algn="just" eaLnBrk="1" hangingPunct="1">
              <a:buFont typeface="Wingdings" panose="05000000000000000000" pitchFamily="2" charset="2"/>
              <a:buChar char="ü"/>
            </a:pPr>
            <a:endParaRPr lang="en-US" altLang="en-US" sz="1000" dirty="0">
              <a:solidFill>
                <a:srgbClr val="0070C0"/>
              </a:solidFill>
              <a:latin typeface="Times New Roman" panose="02020603050405020304" pitchFamily="18" charset="0"/>
              <a:cs typeface="Times New Roman" panose="02020603050405020304" pitchFamily="18" charset="0"/>
            </a:endParaRPr>
          </a:p>
          <a:p>
            <a:pPr lvl="1" algn="just" eaLnBrk="1" hangingPunct="1">
              <a:buFont typeface="Wingdings" panose="05000000000000000000" pitchFamily="2" charset="2"/>
              <a:buChar char="ü"/>
            </a:pPr>
            <a:r>
              <a:rPr lang="en-US" altLang="en-US" sz="2000" dirty="0">
                <a:solidFill>
                  <a:srgbClr val="0070C0"/>
                </a:solidFill>
                <a:latin typeface="Times New Roman" panose="02020603050405020304" pitchFamily="18" charset="0"/>
                <a:cs typeface="Times New Roman" panose="02020603050405020304" pitchFamily="18" charset="0"/>
              </a:rPr>
              <a:t>It has a philosophical foundation based on the writings of </a:t>
            </a:r>
            <a:r>
              <a:rPr lang="en-US" altLang="en-US" sz="1600" u="sng" dirty="0" smtClean="0">
                <a:solidFill>
                  <a:srgbClr val="002060"/>
                </a:solidFill>
                <a:latin typeface="+mj-lt"/>
                <a:cs typeface="Times New Roman" panose="02020603050405020304" pitchFamily="18" charset="0"/>
              </a:rPr>
              <a:t>Husserl (1859-1938)</a:t>
            </a:r>
            <a:r>
              <a:rPr lang="en-US" altLang="en-US" sz="2000" dirty="0" smtClean="0">
                <a:solidFill>
                  <a:srgbClr val="0070C0"/>
                </a:solidFill>
                <a:latin typeface="Times New Roman" panose="02020603050405020304" pitchFamily="18" charset="0"/>
                <a:cs typeface="Times New Roman" panose="02020603050405020304" pitchFamily="18" charset="0"/>
              </a:rPr>
              <a:t>, and those who expanded on his view like, </a:t>
            </a:r>
            <a:r>
              <a:rPr lang="en-US" altLang="en-US" sz="1600" u="sng" dirty="0" smtClean="0">
                <a:solidFill>
                  <a:srgbClr val="002060"/>
                </a:solidFill>
                <a:latin typeface="+mj-lt"/>
                <a:cs typeface="Times New Roman" panose="02020603050405020304" pitchFamily="18" charset="0"/>
              </a:rPr>
              <a:t>Heidegger</a:t>
            </a:r>
            <a:r>
              <a:rPr lang="en-US" altLang="en-US" sz="1600" u="sng" dirty="0">
                <a:solidFill>
                  <a:srgbClr val="002060"/>
                </a:solidFill>
                <a:latin typeface="+mj-lt"/>
                <a:cs typeface="Times New Roman" panose="02020603050405020304" pitchFamily="18" charset="0"/>
              </a:rPr>
              <a:t>, </a:t>
            </a:r>
            <a:r>
              <a:rPr lang="en-US" altLang="en-US" sz="1600" u="sng" dirty="0" smtClean="0">
                <a:solidFill>
                  <a:srgbClr val="002060"/>
                </a:solidFill>
                <a:latin typeface="+mj-lt"/>
                <a:cs typeface="Times New Roman" panose="02020603050405020304" pitchFamily="18" charset="0"/>
              </a:rPr>
              <a:t>Sartre, </a:t>
            </a:r>
            <a:r>
              <a:rPr lang="en-US" altLang="en-US" sz="1600" u="sng" dirty="0">
                <a:solidFill>
                  <a:srgbClr val="002060"/>
                </a:solidFill>
                <a:latin typeface="+mj-lt"/>
                <a:cs typeface="Times New Roman" panose="02020603050405020304" pitchFamily="18" charset="0"/>
              </a:rPr>
              <a:t>and </a:t>
            </a:r>
            <a:r>
              <a:rPr lang="en-US" altLang="en-US" sz="1600" u="sng" dirty="0" smtClean="0">
                <a:solidFill>
                  <a:srgbClr val="002060"/>
                </a:solidFill>
                <a:latin typeface="+mj-lt"/>
                <a:cs typeface="Times New Roman" panose="02020603050405020304" pitchFamily="18" charset="0"/>
              </a:rPr>
              <a:t>Merleau-Ponty</a:t>
            </a:r>
            <a:r>
              <a:rPr lang="en-US" altLang="en-US" sz="2000" dirty="0" smtClean="0">
                <a:solidFill>
                  <a:srgbClr val="0070C0"/>
                </a:solidFill>
                <a:latin typeface="Times New Roman" panose="02020603050405020304" pitchFamily="18" charset="0"/>
                <a:cs typeface="Times New Roman" panose="02020603050405020304" pitchFamily="18" charset="0"/>
              </a:rPr>
              <a:t> (</a:t>
            </a:r>
            <a:r>
              <a:rPr lang="en-US" altLang="en-US" sz="1600" u="sng" dirty="0" smtClean="0">
                <a:solidFill>
                  <a:srgbClr val="002060"/>
                </a:solidFill>
                <a:latin typeface="+mj-lt"/>
                <a:cs typeface="Times New Roman" panose="02020603050405020304" pitchFamily="18" charset="0"/>
              </a:rPr>
              <a:t>Speigelberg, 1982</a:t>
            </a:r>
            <a:r>
              <a:rPr lang="en-US" altLang="en-US" sz="2000" dirty="0" smtClean="0">
                <a:solidFill>
                  <a:srgbClr val="0070C0"/>
                </a:solidFill>
                <a:latin typeface="Times New Roman" panose="02020603050405020304" pitchFamily="18" charset="0"/>
                <a:cs typeface="Times New Roman" panose="02020603050405020304" pitchFamily="18" charset="0"/>
              </a:rPr>
              <a:t>). </a:t>
            </a:r>
            <a:endParaRPr lang="en-US" altLang="en-US" sz="2000" dirty="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13</a:t>
            </a:fld>
            <a:endParaRPr lang="en-US"/>
          </a:p>
        </p:txBody>
      </p:sp>
    </p:spTree>
    <p:extLst>
      <p:ext uri="{BB962C8B-B14F-4D97-AF65-F5344CB8AC3E}">
        <p14:creationId xmlns:p14="http://schemas.microsoft.com/office/powerpoint/2010/main" val="12747727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Phenomenological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200" b="1" dirty="0" smtClean="0">
                <a:solidFill>
                  <a:srgbClr val="C00000"/>
                </a:solidFill>
                <a:latin typeface="+mj-lt"/>
              </a:rPr>
              <a:t>Types of Phenomenology: Hermeneutic (van Manen, 1990)</a:t>
            </a:r>
          </a:p>
          <a:p>
            <a:pPr algn="just" eaLnBrk="1" hangingPunct="1">
              <a:buFont typeface="Wingdings" panose="05000000000000000000" pitchFamily="2" charset="2"/>
              <a:buChar char="ü"/>
            </a:pPr>
            <a:r>
              <a:rPr lang="en-US" altLang="en-US" sz="2000" dirty="0" smtClean="0">
                <a:solidFill>
                  <a:srgbClr val="0070C0"/>
                </a:solidFill>
                <a:latin typeface="Times New Roman" panose="02020603050405020304" pitchFamily="18" charset="0"/>
                <a:cs typeface="Times New Roman" panose="02020603050405020304" pitchFamily="18" charset="0"/>
              </a:rPr>
              <a:t>Interpreting the “</a:t>
            </a:r>
            <a:r>
              <a:rPr lang="en-US" altLang="en-US" sz="2000" b="1" dirty="0" smtClean="0">
                <a:solidFill>
                  <a:srgbClr val="002060"/>
                </a:solidFill>
                <a:latin typeface="+mj-lt"/>
                <a:cs typeface="Times New Roman" panose="02020603050405020304" pitchFamily="18" charset="0"/>
              </a:rPr>
              <a:t>texts</a:t>
            </a:r>
            <a:r>
              <a:rPr lang="en-US" altLang="en-US" sz="2000" dirty="0" smtClean="0">
                <a:solidFill>
                  <a:srgbClr val="0070C0"/>
                </a:solidFill>
                <a:latin typeface="Times New Roman" panose="02020603050405020304" pitchFamily="18" charset="0"/>
                <a:cs typeface="Times New Roman" panose="02020603050405020304" pitchFamily="18" charset="0"/>
              </a:rPr>
              <a:t>” of life</a:t>
            </a:r>
          </a:p>
          <a:p>
            <a:pPr algn="just" eaLnBrk="1" hangingPunct="1">
              <a:buFont typeface="Wingdings" panose="05000000000000000000" pitchFamily="2" charset="2"/>
              <a:buChar char="ü"/>
            </a:pPr>
            <a:endParaRPr lang="en-US" altLang="en-US" sz="2000" dirty="0" smtClean="0">
              <a:solidFill>
                <a:srgbClr val="0070C0"/>
              </a:solidFill>
              <a:latin typeface="Times New Roman" panose="02020603050405020304" pitchFamily="18" charset="0"/>
              <a:cs typeface="Times New Roman" panose="02020603050405020304" pitchFamily="18" charset="0"/>
            </a:endParaRPr>
          </a:p>
          <a:p>
            <a:pPr algn="just" eaLnBrk="1" hangingPunct="1">
              <a:buFont typeface="Wingdings" panose="05000000000000000000" pitchFamily="2" charset="2"/>
              <a:buChar char="ü"/>
            </a:pPr>
            <a:r>
              <a:rPr lang="en-US" altLang="en-US" sz="2000" dirty="0" smtClean="0">
                <a:solidFill>
                  <a:srgbClr val="0070C0"/>
                </a:solidFill>
                <a:latin typeface="Times New Roman" panose="02020603050405020304" pitchFamily="18" charset="0"/>
                <a:cs typeface="Times New Roman" panose="02020603050405020304" pitchFamily="18" charset="0"/>
              </a:rPr>
              <a:t>Phenomenology research is a dynamic interplay among the research activities</a:t>
            </a:r>
          </a:p>
          <a:p>
            <a:pPr lvl="1" algn="just" eaLnBrk="1" hangingPunct="1">
              <a:buFont typeface="Wingdings" panose="05000000000000000000" pitchFamily="2" charset="2"/>
              <a:buChar char="ü"/>
            </a:pPr>
            <a:r>
              <a:rPr lang="en-US" altLang="en-US" sz="1800" dirty="0" smtClean="0">
                <a:solidFill>
                  <a:srgbClr val="002060"/>
                </a:solidFill>
                <a:latin typeface="+mj-lt"/>
                <a:cs typeface="Times New Roman" panose="02020603050405020304" pitchFamily="18" charset="0"/>
              </a:rPr>
              <a:t>Determine </a:t>
            </a:r>
            <a:r>
              <a:rPr lang="en-US" altLang="en-US" sz="1800" dirty="0">
                <a:solidFill>
                  <a:srgbClr val="002060"/>
                </a:solidFill>
                <a:latin typeface="+mj-lt"/>
                <a:cs typeface="Times New Roman" panose="02020603050405020304" pitchFamily="18" charset="0"/>
              </a:rPr>
              <a:t>a phenomenon</a:t>
            </a:r>
          </a:p>
          <a:p>
            <a:pPr lvl="1" algn="just" eaLnBrk="1" hangingPunct="1">
              <a:buFont typeface="Wingdings" panose="05000000000000000000" pitchFamily="2" charset="2"/>
              <a:buChar char="ü"/>
            </a:pPr>
            <a:r>
              <a:rPr lang="en-US" altLang="en-US" sz="1800" dirty="0">
                <a:solidFill>
                  <a:srgbClr val="002060"/>
                </a:solidFill>
                <a:latin typeface="+mj-lt"/>
                <a:cs typeface="Times New Roman" panose="02020603050405020304" pitchFamily="18" charset="0"/>
              </a:rPr>
              <a:t>Reflect on the essential themes that constitute the nature of the lived experience</a:t>
            </a:r>
          </a:p>
          <a:p>
            <a:pPr lvl="1" algn="just" eaLnBrk="1" hangingPunct="1">
              <a:buFont typeface="Wingdings" panose="05000000000000000000" pitchFamily="2" charset="2"/>
              <a:buChar char="ü"/>
            </a:pPr>
            <a:r>
              <a:rPr lang="en-US" altLang="en-US" sz="1800" dirty="0">
                <a:solidFill>
                  <a:srgbClr val="002060"/>
                </a:solidFill>
                <a:latin typeface="+mj-lt"/>
                <a:cs typeface="Times New Roman" panose="02020603050405020304" pitchFamily="18" charset="0"/>
              </a:rPr>
              <a:t>Write a description of the phenomenon</a:t>
            </a:r>
          </a:p>
          <a:p>
            <a:pPr lvl="1" algn="just" eaLnBrk="1" hangingPunct="1">
              <a:buFont typeface="Wingdings" panose="05000000000000000000" pitchFamily="2" charset="2"/>
              <a:buChar char="ü"/>
            </a:pPr>
            <a:r>
              <a:rPr lang="en-US" altLang="en-US" sz="1800" dirty="0">
                <a:solidFill>
                  <a:srgbClr val="002060"/>
                </a:solidFill>
                <a:latin typeface="+mj-lt"/>
                <a:cs typeface="Times New Roman" panose="02020603050405020304" pitchFamily="18" charset="0"/>
              </a:rPr>
              <a:t>Use the description to interpret the meanings of the experience</a:t>
            </a:r>
          </a:p>
          <a:p>
            <a:pPr lvl="1" algn="just">
              <a:buFont typeface="Wingdings" panose="05000000000000000000" pitchFamily="2" charset="2"/>
              <a:buChar char="ü"/>
            </a:pPr>
            <a:endParaRPr lang="en-US" sz="1400" dirty="0" smtClean="0">
              <a:solidFill>
                <a:srgbClr val="0070C0"/>
              </a:solidFill>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ü"/>
            </a:pPr>
            <a:endParaRPr lang="en-US" sz="1400" dirty="0">
              <a:solidFill>
                <a:srgbClr val="0070C0"/>
              </a:solidFill>
              <a:latin typeface="Times New Roman" panose="02020603050405020304" pitchFamily="18" charset="0"/>
              <a:cs typeface="Times New Roman" panose="02020603050405020304" pitchFamily="18" charset="0"/>
            </a:endParaRPr>
          </a:p>
          <a:p>
            <a:pPr marL="0" indent="0" algn="just">
              <a:buNone/>
            </a:pPr>
            <a:r>
              <a:rPr lang="en-US" sz="1600" dirty="0">
                <a:solidFill>
                  <a:srgbClr val="0070C0"/>
                </a:solidFill>
                <a:latin typeface="Times New Roman" panose="02020603050405020304" pitchFamily="18" charset="0"/>
                <a:cs typeface="Times New Roman" panose="02020603050405020304" pitchFamily="18" charset="0"/>
              </a:rPr>
              <a:t>https://plato.stanford.edu/entries/hermeneutics/#</a:t>
            </a:r>
            <a:r>
              <a:rPr lang="en-US" sz="1600" dirty="0" smtClean="0">
                <a:solidFill>
                  <a:srgbClr val="0070C0"/>
                </a:solidFill>
                <a:latin typeface="Times New Roman" panose="02020603050405020304" pitchFamily="18" charset="0"/>
                <a:cs typeface="Times New Roman" panose="02020603050405020304" pitchFamily="18" charset="0"/>
              </a:rPr>
              <a:t>pagetopright </a:t>
            </a: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14</a:t>
            </a:fld>
            <a:endParaRPr lang="en-US"/>
          </a:p>
        </p:txBody>
      </p:sp>
    </p:spTree>
    <p:extLst>
      <p:ext uri="{BB962C8B-B14F-4D97-AF65-F5344CB8AC3E}">
        <p14:creationId xmlns:p14="http://schemas.microsoft.com/office/powerpoint/2010/main" val="6370915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Phenomenological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200" b="1" dirty="0">
                <a:solidFill>
                  <a:srgbClr val="C00000"/>
                </a:solidFill>
                <a:latin typeface="+mj-lt"/>
              </a:rPr>
              <a:t>Types of </a:t>
            </a:r>
            <a:r>
              <a:rPr lang="en-US" altLang="en-US" sz="2200" b="1" dirty="0" smtClean="0">
                <a:solidFill>
                  <a:srgbClr val="C00000"/>
                </a:solidFill>
                <a:latin typeface="+mj-lt"/>
              </a:rPr>
              <a:t>Phenomenology: Trancendental </a:t>
            </a:r>
            <a:r>
              <a:rPr lang="en-US" altLang="en-US" sz="2200" b="1" dirty="0">
                <a:solidFill>
                  <a:srgbClr val="C00000"/>
                </a:solidFill>
                <a:latin typeface="+mj-lt"/>
              </a:rPr>
              <a:t>(Moustakas, 1994</a:t>
            </a:r>
            <a:r>
              <a:rPr lang="en-US" altLang="en-US" sz="2200" b="1" dirty="0" smtClean="0">
                <a:solidFill>
                  <a:srgbClr val="C00000"/>
                </a:solidFill>
                <a:latin typeface="+mj-lt"/>
              </a:rPr>
              <a:t>)</a:t>
            </a:r>
          </a:p>
          <a:p>
            <a:pPr lvl="1" algn="just" eaLnBrk="1" hangingPunct="1">
              <a:buFont typeface="Wingdings" panose="05000000000000000000" pitchFamily="2" charset="2"/>
              <a:buChar char="ü"/>
            </a:pPr>
            <a:r>
              <a:rPr lang="en-US" altLang="en-US" sz="2000" dirty="0">
                <a:solidFill>
                  <a:srgbClr val="0070C0"/>
                </a:solidFill>
                <a:latin typeface="Times New Roman" panose="02020603050405020304" pitchFamily="18" charset="0"/>
                <a:cs typeface="Times New Roman" panose="02020603050405020304" pitchFamily="18" charset="0"/>
              </a:rPr>
              <a:t>Focuses on the description of the experiences of the </a:t>
            </a:r>
            <a:r>
              <a:rPr lang="en-US" altLang="en-US" sz="2000" dirty="0" smtClean="0">
                <a:solidFill>
                  <a:srgbClr val="0070C0"/>
                </a:solidFill>
                <a:latin typeface="Times New Roman" panose="02020603050405020304" pitchFamily="18" charset="0"/>
                <a:cs typeface="Times New Roman" panose="02020603050405020304" pitchFamily="18" charset="0"/>
              </a:rPr>
              <a:t>participants</a:t>
            </a:r>
          </a:p>
          <a:p>
            <a:pPr lvl="1" algn="just" eaLnBrk="1" hangingPunct="1">
              <a:buFont typeface="Wingdings" panose="05000000000000000000" pitchFamily="2" charset="2"/>
              <a:buChar char="ü"/>
            </a:pPr>
            <a:endParaRPr lang="en-US" altLang="en-US" sz="2000" dirty="0">
              <a:solidFill>
                <a:srgbClr val="0070C0"/>
              </a:solidFill>
              <a:latin typeface="Times New Roman" panose="02020603050405020304" pitchFamily="18" charset="0"/>
              <a:cs typeface="Times New Roman" panose="02020603050405020304" pitchFamily="18" charset="0"/>
            </a:endParaRPr>
          </a:p>
          <a:p>
            <a:pPr lvl="1" algn="just" eaLnBrk="1" hangingPunct="1">
              <a:buFont typeface="Wingdings" panose="05000000000000000000" pitchFamily="2" charset="2"/>
              <a:buChar char="ü"/>
            </a:pPr>
            <a:r>
              <a:rPr lang="en-US" altLang="en-US" sz="2000" dirty="0">
                <a:solidFill>
                  <a:srgbClr val="0070C0"/>
                </a:solidFill>
                <a:latin typeface="Times New Roman" panose="02020603050405020304" pitchFamily="18" charset="0"/>
                <a:cs typeface="Times New Roman" panose="02020603050405020304" pitchFamily="18" charset="0"/>
              </a:rPr>
              <a:t>Researchers engage in “</a:t>
            </a:r>
            <a:r>
              <a:rPr lang="en-US" altLang="en-US" sz="2000" b="1" dirty="0">
                <a:solidFill>
                  <a:srgbClr val="FF0000"/>
                </a:solidFill>
                <a:latin typeface="+mj-lt"/>
                <a:cs typeface="Times New Roman" panose="02020603050405020304" pitchFamily="18" charset="0"/>
              </a:rPr>
              <a:t>epoche</a:t>
            </a:r>
            <a:r>
              <a:rPr lang="en-US" altLang="en-US" sz="2000" dirty="0">
                <a:solidFill>
                  <a:srgbClr val="0070C0"/>
                </a:solidFill>
                <a:latin typeface="Times New Roman" panose="02020603050405020304" pitchFamily="18" charset="0"/>
                <a:cs typeface="Times New Roman" panose="02020603050405020304" pitchFamily="18" charset="0"/>
              </a:rPr>
              <a:t>” in which </a:t>
            </a:r>
            <a:r>
              <a:rPr lang="en-US" altLang="en-US" sz="1800" u="sng" dirty="0">
                <a:solidFill>
                  <a:srgbClr val="002060"/>
                </a:solidFill>
                <a:latin typeface="+mj-lt"/>
                <a:cs typeface="Times New Roman" panose="02020603050405020304" pitchFamily="18" charset="0"/>
              </a:rPr>
              <a:t>they set aside their own experiences to take a fresh perspective toward the phenomenon they are studying</a:t>
            </a:r>
            <a:r>
              <a:rPr lang="en-US" altLang="en-US" sz="2000" dirty="0">
                <a:solidFill>
                  <a:srgbClr val="0070C0"/>
                </a:solidFill>
                <a:latin typeface="Times New Roman" panose="02020603050405020304" pitchFamily="18" charset="0"/>
                <a:cs typeface="Times New Roman" panose="02020603050405020304" pitchFamily="18" charset="0"/>
              </a:rPr>
              <a:t> (“</a:t>
            </a:r>
            <a:r>
              <a:rPr lang="en-US" altLang="en-US" sz="2000" b="1" dirty="0">
                <a:solidFill>
                  <a:srgbClr val="FF0000"/>
                </a:solidFill>
                <a:latin typeface="+mj-lt"/>
                <a:cs typeface="Times New Roman" panose="02020603050405020304" pitchFamily="18" charset="0"/>
              </a:rPr>
              <a:t>bracketing</a:t>
            </a:r>
            <a:r>
              <a:rPr lang="en-US" altLang="en-US" sz="2000" dirty="0" smtClean="0">
                <a:solidFill>
                  <a:srgbClr val="0070C0"/>
                </a:solidFill>
                <a:latin typeface="Times New Roman" panose="02020603050405020304" pitchFamily="18" charset="0"/>
                <a:cs typeface="Times New Roman" panose="02020603050405020304" pitchFamily="18" charset="0"/>
              </a:rPr>
              <a:t>”)</a:t>
            </a:r>
          </a:p>
          <a:p>
            <a:pPr lvl="1" algn="just" eaLnBrk="1" hangingPunct="1">
              <a:buFont typeface="Wingdings" panose="05000000000000000000" pitchFamily="2" charset="2"/>
              <a:buChar char="ü"/>
            </a:pPr>
            <a:endParaRPr lang="en-US" altLang="en-US" sz="2000" dirty="0">
              <a:solidFill>
                <a:srgbClr val="0070C0"/>
              </a:solidFill>
              <a:latin typeface="Times New Roman" panose="02020603050405020304" pitchFamily="18" charset="0"/>
              <a:cs typeface="Times New Roman" panose="02020603050405020304" pitchFamily="18" charset="0"/>
            </a:endParaRPr>
          </a:p>
          <a:p>
            <a:pPr lvl="1" algn="just" eaLnBrk="1" hangingPunct="1">
              <a:buFont typeface="Wingdings" panose="05000000000000000000" pitchFamily="2" charset="2"/>
              <a:buChar char="ü"/>
            </a:pPr>
            <a:r>
              <a:rPr lang="en-US" altLang="en-US" sz="2000" dirty="0">
                <a:solidFill>
                  <a:srgbClr val="0070C0"/>
                </a:solidFill>
                <a:latin typeface="Times New Roman" panose="02020603050405020304" pitchFamily="18" charset="0"/>
                <a:cs typeface="Times New Roman" panose="02020603050405020304" pitchFamily="18" charset="0"/>
              </a:rPr>
              <a:t>Researchers reduce data to “</a:t>
            </a:r>
            <a:r>
              <a:rPr lang="en-US" altLang="en-US" sz="2000" b="1" dirty="0">
                <a:solidFill>
                  <a:srgbClr val="FF0000"/>
                </a:solidFill>
                <a:latin typeface="+mj-lt"/>
                <a:cs typeface="Times New Roman" panose="02020603050405020304" pitchFamily="18" charset="0"/>
              </a:rPr>
              <a:t>significant statements</a:t>
            </a:r>
            <a:r>
              <a:rPr lang="en-US" altLang="en-US" sz="2000" dirty="0">
                <a:solidFill>
                  <a:srgbClr val="0070C0"/>
                </a:solidFill>
                <a:latin typeface="Times New Roman" panose="02020603050405020304" pitchFamily="18" charset="0"/>
                <a:cs typeface="Times New Roman" panose="02020603050405020304" pitchFamily="18" charset="0"/>
              </a:rPr>
              <a:t>” from which they construct themes and descriptions and then reduce them to an overall essence of the experience</a:t>
            </a:r>
          </a:p>
          <a:p>
            <a:pPr lvl="1" algn="just">
              <a:buFont typeface="Wingdings" panose="05000000000000000000" pitchFamily="2" charset="2"/>
              <a:buChar char="ü"/>
            </a:pPr>
            <a:endParaRPr lang="en-US" sz="1800" b="1" dirty="0" smtClean="0">
              <a:solidFill>
                <a:srgbClr val="FF000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15</a:t>
            </a:fld>
            <a:endParaRPr lang="en-US"/>
          </a:p>
        </p:txBody>
      </p:sp>
    </p:spTree>
    <p:extLst>
      <p:ext uri="{BB962C8B-B14F-4D97-AF65-F5344CB8AC3E}">
        <p14:creationId xmlns:p14="http://schemas.microsoft.com/office/powerpoint/2010/main" val="6745805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Phenomenological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a:solidFill>
                  <a:srgbClr val="FF0000"/>
                </a:solidFill>
                <a:latin typeface="+mj-lt"/>
              </a:rPr>
              <a:t>Phenomenology Research </a:t>
            </a:r>
            <a:r>
              <a:rPr lang="en-US" altLang="en-US" sz="2400" b="1" dirty="0" smtClean="0">
                <a:solidFill>
                  <a:srgbClr val="FF0000"/>
                </a:solidFill>
                <a:latin typeface="+mj-lt"/>
              </a:rPr>
              <a:t>Procedures: Moustakas </a:t>
            </a:r>
            <a:r>
              <a:rPr lang="en-US" altLang="en-US" sz="2400" b="1" dirty="0">
                <a:solidFill>
                  <a:srgbClr val="FF0000"/>
                </a:solidFill>
                <a:latin typeface="+mj-lt"/>
              </a:rPr>
              <a:t>(1994</a:t>
            </a:r>
            <a:r>
              <a:rPr lang="en-US" altLang="en-US" sz="2400" b="1" dirty="0" smtClean="0">
                <a:solidFill>
                  <a:srgbClr val="FF0000"/>
                </a:solidFill>
                <a:latin typeface="+mj-lt"/>
              </a:rPr>
              <a:t>)</a:t>
            </a:r>
          </a:p>
          <a:p>
            <a:pPr marL="850900" lvl="1" indent="-457200" algn="just" eaLnBrk="1" hangingPunct="1">
              <a:lnSpc>
                <a:spcPct val="90000"/>
              </a:lnSpc>
              <a:buFont typeface="+mj-lt"/>
              <a:buAutoNum type="arabicParenR"/>
            </a:pPr>
            <a:r>
              <a:rPr lang="en-US" altLang="en-US" sz="2000" dirty="0">
                <a:solidFill>
                  <a:srgbClr val="0070C0"/>
                </a:solidFill>
                <a:latin typeface="Times New Roman" panose="02020603050405020304" pitchFamily="18" charset="0"/>
                <a:cs typeface="Times New Roman" panose="02020603050405020304" pitchFamily="18" charset="0"/>
              </a:rPr>
              <a:t>Determine if the research problem is suited for a phenomenological </a:t>
            </a:r>
            <a:r>
              <a:rPr lang="en-US" altLang="en-US" sz="2000" dirty="0" smtClean="0">
                <a:solidFill>
                  <a:srgbClr val="0070C0"/>
                </a:solidFill>
                <a:latin typeface="Times New Roman" panose="02020603050405020304" pitchFamily="18" charset="0"/>
                <a:cs typeface="Times New Roman" panose="02020603050405020304" pitchFamily="18" charset="0"/>
              </a:rPr>
              <a:t>approach</a:t>
            </a:r>
          </a:p>
          <a:p>
            <a:pPr lvl="2" algn="just" eaLnBrk="1" hangingPunct="1">
              <a:lnSpc>
                <a:spcPct val="90000"/>
              </a:lnSpc>
              <a:buFont typeface="Wingdings" panose="05000000000000000000" pitchFamily="2" charset="2"/>
              <a:buChar char="ü"/>
            </a:pPr>
            <a:r>
              <a:rPr lang="en-US" altLang="en-US" sz="1700" dirty="0" smtClean="0">
                <a:solidFill>
                  <a:srgbClr val="7030A0"/>
                </a:solidFill>
                <a:latin typeface="+mj-lt"/>
                <a:cs typeface="Times New Roman" panose="02020603050405020304" pitchFamily="18" charset="0"/>
              </a:rPr>
              <a:t>The one in which it is important to understand several individuals’ common or shared experiences of a phenomenon. </a:t>
            </a:r>
          </a:p>
          <a:p>
            <a:pPr lvl="2" algn="just" eaLnBrk="1" hangingPunct="1">
              <a:lnSpc>
                <a:spcPct val="90000"/>
              </a:lnSpc>
              <a:buFont typeface="Wingdings" panose="05000000000000000000" pitchFamily="2" charset="2"/>
              <a:buChar char="ü"/>
            </a:pPr>
            <a:endParaRPr lang="en-US" altLang="en-US" sz="900" dirty="0">
              <a:solidFill>
                <a:srgbClr val="7030A0"/>
              </a:solidFill>
              <a:latin typeface="+mj-lt"/>
              <a:cs typeface="Times New Roman" panose="02020603050405020304" pitchFamily="18" charset="0"/>
            </a:endParaRPr>
          </a:p>
          <a:p>
            <a:pPr marL="850900" lvl="1" indent="-457200" algn="just" eaLnBrk="1" hangingPunct="1">
              <a:lnSpc>
                <a:spcPct val="90000"/>
              </a:lnSpc>
              <a:buFont typeface="+mj-lt"/>
              <a:buAutoNum type="arabicParenR"/>
            </a:pPr>
            <a:r>
              <a:rPr lang="en-US" altLang="en-US" sz="2000" dirty="0">
                <a:solidFill>
                  <a:srgbClr val="0070C0"/>
                </a:solidFill>
                <a:latin typeface="Times New Roman" panose="02020603050405020304" pitchFamily="18" charset="0"/>
                <a:cs typeface="Times New Roman" panose="02020603050405020304" pitchFamily="18" charset="0"/>
              </a:rPr>
              <a:t>Identify a phenomenon of </a:t>
            </a:r>
            <a:r>
              <a:rPr lang="en-US" altLang="en-US" sz="2000" dirty="0" smtClean="0">
                <a:solidFill>
                  <a:srgbClr val="0070C0"/>
                </a:solidFill>
                <a:latin typeface="Times New Roman" panose="02020603050405020304" pitchFamily="18" charset="0"/>
                <a:cs typeface="Times New Roman" panose="02020603050405020304" pitchFamily="18" charset="0"/>
              </a:rPr>
              <a:t>interest</a:t>
            </a:r>
          </a:p>
          <a:p>
            <a:pPr marL="850900" lvl="1" indent="-457200" algn="just" eaLnBrk="1" hangingPunct="1">
              <a:lnSpc>
                <a:spcPct val="90000"/>
              </a:lnSpc>
              <a:buFont typeface="+mj-lt"/>
              <a:buAutoNum type="arabicParenR"/>
            </a:pPr>
            <a:endParaRPr lang="en-US" altLang="en-US" sz="900" dirty="0">
              <a:solidFill>
                <a:srgbClr val="0070C0"/>
              </a:solidFill>
              <a:latin typeface="Times New Roman" panose="02020603050405020304" pitchFamily="18" charset="0"/>
              <a:cs typeface="Times New Roman" panose="02020603050405020304" pitchFamily="18" charset="0"/>
            </a:endParaRPr>
          </a:p>
          <a:p>
            <a:pPr marL="850900" lvl="1" indent="-457200" algn="just" eaLnBrk="1" hangingPunct="1">
              <a:lnSpc>
                <a:spcPct val="90000"/>
              </a:lnSpc>
              <a:buFont typeface="+mj-lt"/>
              <a:buAutoNum type="arabicParenR"/>
            </a:pPr>
            <a:r>
              <a:rPr lang="en-US" altLang="en-US" sz="2000" dirty="0">
                <a:solidFill>
                  <a:srgbClr val="0070C0"/>
                </a:solidFill>
                <a:latin typeface="Times New Roman" panose="02020603050405020304" pitchFamily="18" charset="0"/>
                <a:cs typeface="Times New Roman" panose="02020603050405020304" pitchFamily="18" charset="0"/>
              </a:rPr>
              <a:t>Recognize and specify the broad philosophical assumptions of phenomenology </a:t>
            </a:r>
            <a:endParaRPr lang="en-US" altLang="en-US" sz="2000" dirty="0" smtClean="0">
              <a:solidFill>
                <a:srgbClr val="0070C0"/>
              </a:solidFill>
              <a:latin typeface="Times New Roman" panose="02020603050405020304" pitchFamily="18" charset="0"/>
              <a:cs typeface="Times New Roman" panose="02020603050405020304" pitchFamily="18" charset="0"/>
            </a:endParaRPr>
          </a:p>
          <a:p>
            <a:pPr lvl="2" algn="just" eaLnBrk="1" hangingPunct="1">
              <a:lnSpc>
                <a:spcPct val="90000"/>
              </a:lnSpc>
              <a:buFont typeface="Wingdings" panose="05000000000000000000" pitchFamily="2" charset="2"/>
              <a:buChar char="ü"/>
            </a:pPr>
            <a:r>
              <a:rPr lang="en-US" altLang="en-US" sz="1700" dirty="0" smtClean="0">
                <a:solidFill>
                  <a:srgbClr val="7030A0"/>
                </a:solidFill>
                <a:latin typeface="+mj-lt"/>
                <a:cs typeface="Times New Roman" panose="02020603050405020304" pitchFamily="18" charset="0"/>
              </a:rPr>
              <a:t>To fully describe how participants view the phenomenon, researchers must bracket out their own experiences. </a:t>
            </a:r>
          </a:p>
          <a:p>
            <a:pPr lvl="2" algn="just" eaLnBrk="1" hangingPunct="1">
              <a:lnSpc>
                <a:spcPct val="90000"/>
              </a:lnSpc>
              <a:buFont typeface="Wingdings" panose="05000000000000000000" pitchFamily="2" charset="2"/>
              <a:buChar char="ü"/>
            </a:pPr>
            <a:endParaRPr lang="en-US" altLang="en-US" sz="900" dirty="0">
              <a:solidFill>
                <a:srgbClr val="7030A0"/>
              </a:solidFill>
              <a:latin typeface="+mj-lt"/>
              <a:cs typeface="Times New Roman" panose="02020603050405020304" pitchFamily="18" charset="0"/>
            </a:endParaRPr>
          </a:p>
          <a:p>
            <a:pPr marL="850900" lvl="1" indent="-457200" algn="just" eaLnBrk="1" hangingPunct="1">
              <a:lnSpc>
                <a:spcPct val="90000"/>
              </a:lnSpc>
              <a:buFont typeface="+mj-lt"/>
              <a:buAutoNum type="arabicParenR"/>
            </a:pPr>
            <a:r>
              <a:rPr lang="en-US" altLang="en-US" sz="2000" dirty="0">
                <a:solidFill>
                  <a:srgbClr val="0070C0"/>
                </a:solidFill>
                <a:latin typeface="Times New Roman" panose="02020603050405020304" pitchFamily="18" charset="0"/>
                <a:cs typeface="Times New Roman" panose="02020603050405020304" pitchFamily="18" charset="0"/>
              </a:rPr>
              <a:t>Collect the data from those who have experienced the phenomenon</a:t>
            </a:r>
          </a:p>
          <a:p>
            <a:pPr marL="1068387" lvl="2" indent="-400050" algn="just" eaLnBrk="1" hangingPunct="1">
              <a:lnSpc>
                <a:spcPct val="90000"/>
              </a:lnSpc>
              <a:buFont typeface="+mj-lt"/>
              <a:buAutoNum type="romanUcPeriod"/>
            </a:pPr>
            <a:r>
              <a:rPr lang="en-US" altLang="en-US" sz="1600" dirty="0">
                <a:solidFill>
                  <a:srgbClr val="002060"/>
                </a:solidFill>
                <a:latin typeface="+mj-lt"/>
                <a:cs typeface="Times New Roman" panose="02020603050405020304" pitchFamily="18" charset="0"/>
              </a:rPr>
              <a:t>Multiple interviews (5-25 persons)</a:t>
            </a:r>
          </a:p>
          <a:p>
            <a:pPr marL="1068387" lvl="2" indent="-400050" algn="just" eaLnBrk="1" hangingPunct="1">
              <a:lnSpc>
                <a:spcPct val="90000"/>
              </a:lnSpc>
              <a:buFont typeface="+mj-lt"/>
              <a:buAutoNum type="romanUcPeriod"/>
            </a:pPr>
            <a:r>
              <a:rPr lang="en-US" altLang="en-US" sz="1600" dirty="0">
                <a:solidFill>
                  <a:srgbClr val="002060"/>
                </a:solidFill>
                <a:latin typeface="+mj-lt"/>
                <a:cs typeface="Times New Roman" panose="02020603050405020304" pitchFamily="18" charset="0"/>
              </a:rPr>
              <a:t>Observations</a:t>
            </a:r>
          </a:p>
          <a:p>
            <a:pPr marL="1068387" lvl="2" indent="-400050" algn="just" eaLnBrk="1" hangingPunct="1">
              <a:lnSpc>
                <a:spcPct val="90000"/>
              </a:lnSpc>
              <a:buFont typeface="+mj-lt"/>
              <a:buAutoNum type="romanUcPeriod"/>
            </a:pPr>
            <a:r>
              <a:rPr lang="en-US" altLang="en-US" sz="1600" dirty="0">
                <a:solidFill>
                  <a:srgbClr val="002060"/>
                </a:solidFill>
                <a:latin typeface="+mj-lt"/>
                <a:cs typeface="Times New Roman" panose="02020603050405020304" pitchFamily="18" charset="0"/>
              </a:rPr>
              <a:t>Artifacts (e.g., art, poetry, music)</a:t>
            </a:r>
          </a:p>
          <a:p>
            <a:pPr lvl="2" algn="just">
              <a:buFont typeface="Wingdings" panose="05000000000000000000" pitchFamily="2" charset="2"/>
              <a:buChar char="ü"/>
            </a:pPr>
            <a:endParaRPr lang="en-US" sz="1100" dirty="0" smtClean="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16</a:t>
            </a:fld>
            <a:endParaRPr lang="en-US"/>
          </a:p>
        </p:txBody>
      </p:sp>
    </p:spTree>
    <p:extLst>
      <p:ext uri="{BB962C8B-B14F-4D97-AF65-F5344CB8AC3E}">
        <p14:creationId xmlns:p14="http://schemas.microsoft.com/office/powerpoint/2010/main" val="37681815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Phenomenological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850900" lvl="1" indent="-457200" algn="just" eaLnBrk="1" hangingPunct="1">
              <a:lnSpc>
                <a:spcPct val="90000"/>
              </a:lnSpc>
              <a:buFont typeface="+mj-lt"/>
              <a:buAutoNum type="arabicParenR" startAt="5"/>
            </a:pPr>
            <a:r>
              <a:rPr lang="en-US" altLang="en-US" sz="2000" dirty="0">
                <a:solidFill>
                  <a:srgbClr val="0070C0"/>
                </a:solidFill>
                <a:latin typeface="Times New Roman" panose="02020603050405020304" pitchFamily="18" charset="0"/>
                <a:cs typeface="Times New Roman" panose="02020603050405020304" pitchFamily="18" charset="0"/>
              </a:rPr>
              <a:t>Ask participants two broad general questions:</a:t>
            </a:r>
          </a:p>
          <a:p>
            <a:pPr lvl="2" eaLnBrk="1" hangingPunct="1">
              <a:lnSpc>
                <a:spcPct val="90000"/>
              </a:lnSpc>
              <a:buFont typeface="Wingdings" panose="05000000000000000000" pitchFamily="2" charset="2"/>
              <a:buChar char="ü"/>
            </a:pPr>
            <a:r>
              <a:rPr lang="en-US" altLang="en-US" sz="1600" dirty="0">
                <a:solidFill>
                  <a:srgbClr val="002060"/>
                </a:solidFill>
                <a:latin typeface="+mj-lt"/>
              </a:rPr>
              <a:t>What have you experienced in terms of the phenomenon?</a:t>
            </a:r>
          </a:p>
          <a:p>
            <a:pPr lvl="2" algn="just" eaLnBrk="1" hangingPunct="1">
              <a:lnSpc>
                <a:spcPct val="90000"/>
              </a:lnSpc>
              <a:buFont typeface="Wingdings" panose="05000000000000000000" pitchFamily="2" charset="2"/>
              <a:buChar char="ü"/>
            </a:pPr>
            <a:r>
              <a:rPr lang="en-US" altLang="en-US" sz="1600" dirty="0">
                <a:solidFill>
                  <a:srgbClr val="002060"/>
                </a:solidFill>
                <a:latin typeface="+mj-lt"/>
              </a:rPr>
              <a:t>What contexts or situations have typically influenced or affected your experiences about the phenomenon</a:t>
            </a:r>
            <a:r>
              <a:rPr lang="en-US" altLang="en-US" sz="1600" dirty="0" smtClean="0">
                <a:solidFill>
                  <a:srgbClr val="002060"/>
                </a:solidFill>
                <a:latin typeface="+mj-lt"/>
              </a:rPr>
              <a:t>?</a:t>
            </a:r>
          </a:p>
          <a:p>
            <a:pPr lvl="2" eaLnBrk="1" hangingPunct="1">
              <a:lnSpc>
                <a:spcPct val="90000"/>
              </a:lnSpc>
              <a:buFont typeface="Wingdings" panose="05000000000000000000" pitchFamily="2" charset="2"/>
              <a:buChar char="ü"/>
            </a:pPr>
            <a:endParaRPr lang="en-US" altLang="en-US" sz="1100" dirty="0">
              <a:solidFill>
                <a:srgbClr val="002060"/>
              </a:solidFill>
              <a:latin typeface="+mj-lt"/>
            </a:endParaRPr>
          </a:p>
          <a:p>
            <a:pPr marL="850900" lvl="1" indent="-457200" algn="just" eaLnBrk="1" hangingPunct="1">
              <a:lnSpc>
                <a:spcPct val="90000"/>
              </a:lnSpc>
              <a:buFont typeface="+mj-lt"/>
              <a:buAutoNum type="arabicParenR" startAt="5"/>
            </a:pPr>
            <a:r>
              <a:rPr lang="en-US" altLang="en-US" sz="2000" dirty="0">
                <a:solidFill>
                  <a:srgbClr val="0070C0"/>
                </a:solidFill>
                <a:latin typeface="Times New Roman" panose="02020603050405020304" pitchFamily="18" charset="0"/>
                <a:cs typeface="Times New Roman" panose="02020603050405020304" pitchFamily="18" charset="0"/>
              </a:rPr>
              <a:t>Identify </a:t>
            </a:r>
            <a:r>
              <a:rPr lang="en-US" altLang="en-US" sz="1800" u="sng" dirty="0">
                <a:solidFill>
                  <a:srgbClr val="002060"/>
                </a:solidFill>
                <a:latin typeface="+mj-lt"/>
                <a:cs typeface="Times New Roman" panose="02020603050405020304" pitchFamily="18" charset="0"/>
              </a:rPr>
              <a:t>significant statements</a:t>
            </a:r>
            <a:r>
              <a:rPr lang="en-US" altLang="en-US" sz="1800" dirty="0">
                <a:solidFill>
                  <a:srgbClr val="0070C0"/>
                </a:solidFill>
                <a:latin typeface="+mj-lt"/>
                <a:cs typeface="Times New Roman" panose="02020603050405020304" pitchFamily="18" charset="0"/>
              </a:rPr>
              <a:t> </a:t>
            </a:r>
            <a:r>
              <a:rPr lang="en-US" altLang="en-US" sz="2000" dirty="0">
                <a:solidFill>
                  <a:srgbClr val="0070C0"/>
                </a:solidFill>
                <a:latin typeface="Times New Roman" panose="02020603050405020304" pitchFamily="18" charset="0"/>
                <a:cs typeface="Times New Roman" panose="02020603050405020304" pitchFamily="18" charset="0"/>
              </a:rPr>
              <a:t>(sentences or quotes) that provide an understanding of how the participant experienced the </a:t>
            </a:r>
            <a:r>
              <a:rPr lang="en-US" altLang="en-US" sz="2000" dirty="0" smtClean="0">
                <a:solidFill>
                  <a:srgbClr val="0070C0"/>
                </a:solidFill>
                <a:latin typeface="Times New Roman" panose="02020603050405020304" pitchFamily="18" charset="0"/>
                <a:cs typeface="Times New Roman" panose="02020603050405020304" pitchFamily="18" charset="0"/>
              </a:rPr>
              <a:t>phenomenon-a process called </a:t>
            </a:r>
            <a:r>
              <a:rPr lang="en-US" altLang="en-US" sz="2000" b="1" dirty="0" smtClean="0">
                <a:solidFill>
                  <a:srgbClr val="FF0000"/>
                </a:solidFill>
                <a:latin typeface="+mj-lt"/>
                <a:cs typeface="Times New Roman" panose="02020603050405020304" pitchFamily="18" charset="0"/>
              </a:rPr>
              <a:t>Horizonalization</a:t>
            </a:r>
            <a:r>
              <a:rPr lang="en-US" altLang="en-US" sz="2000" dirty="0" smtClean="0">
                <a:solidFill>
                  <a:srgbClr val="0070C0"/>
                </a:solidFill>
                <a:latin typeface="Times New Roman" panose="02020603050405020304" pitchFamily="18" charset="0"/>
                <a:cs typeface="Times New Roman" panose="02020603050405020304" pitchFamily="18" charset="0"/>
              </a:rPr>
              <a:t>. </a:t>
            </a:r>
          </a:p>
          <a:p>
            <a:pPr marL="850900" lvl="1" indent="-457200" algn="just" eaLnBrk="1" hangingPunct="1">
              <a:lnSpc>
                <a:spcPct val="90000"/>
              </a:lnSpc>
              <a:buFont typeface="+mj-lt"/>
              <a:buAutoNum type="arabicParenR" startAt="5"/>
            </a:pPr>
            <a:endParaRPr lang="en-US" altLang="en-US" sz="1400" dirty="0">
              <a:solidFill>
                <a:srgbClr val="0070C0"/>
              </a:solidFill>
              <a:latin typeface="Times New Roman" panose="02020603050405020304" pitchFamily="18" charset="0"/>
              <a:cs typeface="Times New Roman" panose="02020603050405020304" pitchFamily="18" charset="0"/>
            </a:endParaRPr>
          </a:p>
          <a:p>
            <a:pPr marL="850900" lvl="1" indent="-457200" algn="just" eaLnBrk="1" hangingPunct="1">
              <a:lnSpc>
                <a:spcPct val="90000"/>
              </a:lnSpc>
              <a:buFont typeface="+mj-lt"/>
              <a:buAutoNum type="arabicParenR" startAt="5"/>
            </a:pPr>
            <a:r>
              <a:rPr lang="en-US" altLang="en-US" sz="2000" dirty="0" smtClean="0">
                <a:solidFill>
                  <a:srgbClr val="0070C0"/>
                </a:solidFill>
                <a:latin typeface="Times New Roman" panose="02020603050405020304" pitchFamily="18" charset="0"/>
                <a:cs typeface="Times New Roman" panose="02020603050405020304" pitchFamily="18" charset="0"/>
              </a:rPr>
              <a:t>Develop clusters of meanings of </a:t>
            </a:r>
            <a:r>
              <a:rPr lang="en-US" altLang="en-US" sz="2000" u="sng" dirty="0">
                <a:solidFill>
                  <a:srgbClr val="002060"/>
                </a:solidFill>
                <a:latin typeface="+mj-lt"/>
                <a:cs typeface="Times New Roman" panose="02020603050405020304" pitchFamily="18" charset="0"/>
              </a:rPr>
              <a:t>significant statements</a:t>
            </a:r>
            <a:r>
              <a:rPr lang="en-US" altLang="en-US" sz="2000" dirty="0">
                <a:solidFill>
                  <a:srgbClr val="0070C0"/>
                </a:solidFill>
                <a:latin typeface="+mj-lt"/>
                <a:cs typeface="Times New Roman" panose="02020603050405020304" pitchFamily="18" charset="0"/>
              </a:rPr>
              <a:t> </a:t>
            </a:r>
            <a:r>
              <a:rPr lang="en-US" altLang="en-US" sz="2000" dirty="0">
                <a:solidFill>
                  <a:srgbClr val="0070C0"/>
                </a:solidFill>
                <a:latin typeface="Times New Roman" panose="02020603050405020304" pitchFamily="18" charset="0"/>
                <a:cs typeface="Times New Roman" panose="02020603050405020304" pitchFamily="18" charset="0"/>
              </a:rPr>
              <a:t>into </a:t>
            </a:r>
            <a:r>
              <a:rPr lang="en-US" altLang="en-US" sz="2000" dirty="0" smtClean="0">
                <a:solidFill>
                  <a:srgbClr val="0070C0"/>
                </a:solidFill>
                <a:latin typeface="Times New Roman" panose="02020603050405020304" pitchFamily="18" charset="0"/>
                <a:cs typeface="Times New Roman" panose="02020603050405020304" pitchFamily="18" charset="0"/>
              </a:rPr>
              <a:t>themes</a:t>
            </a:r>
          </a:p>
          <a:p>
            <a:pPr lvl="2" algn="just" eaLnBrk="1" hangingPunct="1">
              <a:lnSpc>
                <a:spcPct val="90000"/>
              </a:lnSpc>
              <a:buFont typeface="Wingdings" panose="05000000000000000000" pitchFamily="2" charset="2"/>
              <a:buChar char="ü"/>
            </a:pPr>
            <a:r>
              <a:rPr lang="en-US" altLang="en-US" sz="1600" dirty="0" smtClean="0">
                <a:solidFill>
                  <a:srgbClr val="7030A0"/>
                </a:solidFill>
                <a:latin typeface="+mj-lt"/>
                <a:cs typeface="Times New Roman" panose="02020603050405020304" pitchFamily="18" charset="0"/>
              </a:rPr>
              <a:t>They are then used to write a description of what the participants experienced (</a:t>
            </a:r>
            <a:r>
              <a:rPr lang="en-US" altLang="en-US" sz="1600" b="1" dirty="0" smtClean="0">
                <a:solidFill>
                  <a:srgbClr val="C00000"/>
                </a:solidFill>
                <a:latin typeface="+mj-lt"/>
                <a:cs typeface="Times New Roman" panose="02020603050405020304" pitchFamily="18" charset="0"/>
              </a:rPr>
              <a:t>textual descriptions</a:t>
            </a:r>
            <a:r>
              <a:rPr lang="en-US" altLang="en-US" sz="1600" dirty="0" smtClean="0">
                <a:solidFill>
                  <a:srgbClr val="7030A0"/>
                </a:solidFill>
                <a:latin typeface="+mj-lt"/>
                <a:cs typeface="Times New Roman" panose="02020603050405020304" pitchFamily="18" charset="0"/>
              </a:rPr>
              <a:t>). </a:t>
            </a:r>
          </a:p>
          <a:p>
            <a:pPr lvl="2" algn="just" eaLnBrk="1" hangingPunct="1">
              <a:lnSpc>
                <a:spcPct val="90000"/>
              </a:lnSpc>
              <a:buFont typeface="Wingdings" panose="05000000000000000000" pitchFamily="2" charset="2"/>
              <a:buChar char="ü"/>
            </a:pPr>
            <a:r>
              <a:rPr lang="en-US" altLang="en-US" sz="1600" dirty="0" smtClean="0">
                <a:solidFill>
                  <a:srgbClr val="7030A0"/>
                </a:solidFill>
                <a:latin typeface="+mj-lt"/>
                <a:cs typeface="Times New Roman" panose="02020603050405020304" pitchFamily="18" charset="0"/>
              </a:rPr>
              <a:t>They are also used to write a description of the context or setting that influenced how the participants experienced the phenomenon (called </a:t>
            </a:r>
            <a:r>
              <a:rPr lang="en-US" altLang="en-US" sz="1600" b="1" dirty="0" smtClean="0">
                <a:solidFill>
                  <a:srgbClr val="C00000"/>
                </a:solidFill>
                <a:latin typeface="+mj-lt"/>
                <a:cs typeface="Times New Roman" panose="02020603050405020304" pitchFamily="18" charset="0"/>
              </a:rPr>
              <a:t>imaginative variation/structural description</a:t>
            </a:r>
            <a:r>
              <a:rPr lang="en-US" altLang="en-US" sz="1600" dirty="0" smtClean="0">
                <a:solidFill>
                  <a:srgbClr val="7030A0"/>
                </a:solidFill>
                <a:latin typeface="+mj-lt"/>
                <a:cs typeface="Times New Roman" panose="02020603050405020304" pitchFamily="18" charset="0"/>
              </a:rPr>
              <a:t>). </a:t>
            </a:r>
          </a:p>
          <a:p>
            <a:pPr lvl="2" algn="just" eaLnBrk="1" hangingPunct="1">
              <a:lnSpc>
                <a:spcPct val="90000"/>
              </a:lnSpc>
              <a:buFont typeface="Wingdings" panose="05000000000000000000" pitchFamily="2" charset="2"/>
              <a:buChar char="ü"/>
            </a:pPr>
            <a:r>
              <a:rPr lang="en-US" altLang="en-US" sz="1600" dirty="0" smtClean="0">
                <a:solidFill>
                  <a:srgbClr val="7030A0"/>
                </a:solidFill>
                <a:latin typeface="+mj-lt"/>
                <a:cs typeface="Times New Roman" panose="02020603050405020304" pitchFamily="18" charset="0"/>
              </a:rPr>
              <a:t>Researchers also write about their own experiences and the context and situations that have influenced their experiences. </a:t>
            </a:r>
            <a:endParaRPr lang="en-US" altLang="en-US" sz="1600" dirty="0">
              <a:solidFill>
                <a:srgbClr val="7030A0"/>
              </a:solidFill>
              <a:latin typeface="+mj-lt"/>
              <a:cs typeface="Times New Roman" panose="02020603050405020304" pitchFamily="18" charset="0"/>
            </a:endParaRPr>
          </a:p>
          <a:p>
            <a:pPr marL="850900" lvl="1" indent="-457200" algn="just">
              <a:buFont typeface="+mj-lt"/>
              <a:buAutoNum type="arabicParenR" startAt="5"/>
            </a:pPr>
            <a:endParaRPr lang="en-US" sz="2000" dirty="0" smtClean="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17</a:t>
            </a:fld>
            <a:endParaRPr lang="en-US"/>
          </a:p>
        </p:txBody>
      </p:sp>
    </p:spTree>
    <p:extLst>
      <p:ext uri="{BB962C8B-B14F-4D97-AF65-F5344CB8AC3E}">
        <p14:creationId xmlns:p14="http://schemas.microsoft.com/office/powerpoint/2010/main" val="4230303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Phenomenological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850900" lvl="1" indent="-457200" algn="just" eaLnBrk="1" hangingPunct="1">
              <a:lnSpc>
                <a:spcPct val="90000"/>
              </a:lnSpc>
              <a:buFont typeface="+mj-lt"/>
              <a:buAutoNum type="arabicParenR" startAt="8"/>
            </a:pPr>
            <a:r>
              <a:rPr lang="en-US" altLang="en-US" sz="2000" dirty="0" smtClean="0">
                <a:solidFill>
                  <a:srgbClr val="0070C0"/>
                </a:solidFill>
                <a:latin typeface="Times New Roman" panose="02020603050405020304" pitchFamily="18" charset="0"/>
                <a:cs typeface="Times New Roman" panose="02020603050405020304" pitchFamily="18" charset="0"/>
              </a:rPr>
              <a:t>From the structural and contextual description, the researcher then writes a composite description that presents the essence of the phenomenon (called </a:t>
            </a:r>
            <a:r>
              <a:rPr lang="en-US" altLang="en-US" sz="2000" b="1" dirty="0" smtClean="0">
                <a:solidFill>
                  <a:srgbClr val="C00000"/>
                </a:solidFill>
                <a:latin typeface="+mj-lt"/>
                <a:cs typeface="Times New Roman" panose="02020603050405020304" pitchFamily="18" charset="0"/>
              </a:rPr>
              <a:t>essential</a:t>
            </a:r>
            <a:r>
              <a:rPr lang="en-US" altLang="en-US" sz="2000" b="1" dirty="0" smtClean="0">
                <a:solidFill>
                  <a:srgbClr val="0070C0"/>
                </a:solidFill>
                <a:latin typeface="Times New Roman" panose="02020603050405020304" pitchFamily="18" charset="0"/>
                <a:cs typeface="Times New Roman" panose="02020603050405020304" pitchFamily="18" charset="0"/>
              </a:rPr>
              <a:t>, </a:t>
            </a:r>
            <a:r>
              <a:rPr lang="en-US" altLang="en-US" sz="2000" b="1" dirty="0" smtClean="0">
                <a:solidFill>
                  <a:srgbClr val="C00000"/>
                </a:solidFill>
                <a:latin typeface="+mj-lt"/>
                <a:cs typeface="Times New Roman" panose="02020603050405020304" pitchFamily="18" charset="0"/>
              </a:rPr>
              <a:t>invariant structure</a:t>
            </a:r>
            <a:r>
              <a:rPr lang="en-US" altLang="en-US" sz="2000" dirty="0" smtClean="0">
                <a:solidFill>
                  <a:srgbClr val="C00000"/>
                </a:solidFill>
                <a:latin typeface="Times New Roman" panose="02020603050405020304" pitchFamily="18" charset="0"/>
                <a:cs typeface="Times New Roman" panose="02020603050405020304" pitchFamily="18" charset="0"/>
              </a:rPr>
              <a:t> </a:t>
            </a:r>
            <a:r>
              <a:rPr lang="en-US" altLang="en-US" sz="2000" dirty="0" smtClean="0">
                <a:solidFill>
                  <a:srgbClr val="0070C0"/>
                </a:solidFill>
                <a:latin typeface="Times New Roman" panose="02020603050405020304" pitchFamily="18" charset="0"/>
                <a:cs typeface="Times New Roman" panose="02020603050405020304" pitchFamily="18" charset="0"/>
              </a:rPr>
              <a:t>(or </a:t>
            </a:r>
            <a:r>
              <a:rPr lang="en-US" altLang="en-US" sz="2000" b="1" dirty="0" smtClean="0">
                <a:solidFill>
                  <a:srgbClr val="C00000"/>
                </a:solidFill>
                <a:latin typeface="+mj-lt"/>
                <a:cs typeface="Times New Roman" panose="02020603050405020304" pitchFamily="18" charset="0"/>
              </a:rPr>
              <a:t>essence</a:t>
            </a:r>
            <a:r>
              <a:rPr lang="en-US" altLang="en-US" sz="2000" dirty="0" smtClean="0">
                <a:solidFill>
                  <a:srgbClr val="0070C0"/>
                </a:solidFill>
                <a:latin typeface="Times New Roman" panose="02020603050405020304" pitchFamily="18" charset="0"/>
                <a:cs typeface="Times New Roman" panose="02020603050405020304" pitchFamily="18" charset="0"/>
              </a:rPr>
              <a:t>)). </a:t>
            </a:r>
          </a:p>
          <a:p>
            <a:pPr lvl="2" algn="just" eaLnBrk="1" hangingPunct="1">
              <a:lnSpc>
                <a:spcPct val="90000"/>
              </a:lnSpc>
              <a:buFont typeface="Wingdings" panose="05000000000000000000" pitchFamily="2" charset="2"/>
              <a:buChar char="ü"/>
            </a:pPr>
            <a:r>
              <a:rPr lang="en-US" altLang="en-US" sz="1700" dirty="0" smtClean="0">
                <a:solidFill>
                  <a:srgbClr val="002060"/>
                </a:solidFill>
                <a:latin typeface="+mj-lt"/>
                <a:cs typeface="Times New Roman" panose="02020603050405020304" pitchFamily="18" charset="0"/>
              </a:rPr>
              <a:t>It is a descriptive passage, a long paragraph or two, and the reader should come away from the phenomenology with the feeling. </a:t>
            </a:r>
            <a:endParaRPr lang="en-US" altLang="en-US" sz="1700" dirty="0">
              <a:solidFill>
                <a:srgbClr val="002060"/>
              </a:solidFill>
              <a:latin typeface="+mj-lt"/>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18</a:t>
            </a:fld>
            <a:endParaRPr lang="en-US"/>
          </a:p>
        </p:txBody>
      </p:sp>
    </p:spTree>
    <p:extLst>
      <p:ext uri="{BB962C8B-B14F-4D97-AF65-F5344CB8AC3E}">
        <p14:creationId xmlns:p14="http://schemas.microsoft.com/office/powerpoint/2010/main" val="2266303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Phenomenological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algn="just">
              <a:buFont typeface="Wingdings" pitchFamily="2" charset="2"/>
              <a:buChar char="ü"/>
            </a:pPr>
            <a:r>
              <a:rPr lang="en-US" altLang="en-US" sz="2400" dirty="0">
                <a:latin typeface="+mj-lt"/>
              </a:rPr>
              <a:t>The focus of a phenomenological study according to </a:t>
            </a:r>
            <a:r>
              <a:rPr lang="en-US" altLang="en-US" sz="2400" b="1" dirty="0">
                <a:latin typeface="+mj-lt"/>
              </a:rPr>
              <a:t>Patton</a:t>
            </a:r>
            <a:r>
              <a:rPr lang="en-US" altLang="en-US" sz="2400" dirty="0">
                <a:latin typeface="+mj-lt"/>
              </a:rPr>
              <a:t> (1990</a:t>
            </a:r>
            <a:r>
              <a:rPr lang="en-US" altLang="en-US" sz="2400" dirty="0" smtClean="0">
                <a:latin typeface="+mj-lt"/>
              </a:rPr>
              <a:t>) </a:t>
            </a:r>
          </a:p>
          <a:p>
            <a:pPr lvl="1" algn="just">
              <a:buFont typeface="Wingdings" panose="05000000000000000000" pitchFamily="2" charset="2"/>
              <a:buChar char="ü"/>
              <a:defRPr/>
            </a:pPr>
            <a:r>
              <a:rPr lang="en-US" sz="1800" dirty="0" smtClean="0">
                <a:solidFill>
                  <a:srgbClr val="0070C0"/>
                </a:solidFill>
                <a:latin typeface="Times New Roman" panose="02020603050405020304" pitchFamily="18" charset="0"/>
                <a:cs typeface="Times New Roman" panose="02020603050405020304" pitchFamily="18" charset="0"/>
              </a:rPr>
              <a:t>Lies </a:t>
            </a:r>
            <a:r>
              <a:rPr lang="en-US" sz="1800" dirty="0">
                <a:solidFill>
                  <a:srgbClr val="0070C0"/>
                </a:solidFill>
                <a:latin typeface="Times New Roman" panose="02020603050405020304" pitchFamily="18" charset="0"/>
                <a:cs typeface="Times New Roman" panose="02020603050405020304" pitchFamily="18" charset="0"/>
              </a:rPr>
              <a:t>in the "</a:t>
            </a:r>
            <a:r>
              <a:rPr lang="en-US" sz="1800" u="sng" dirty="0">
                <a:solidFill>
                  <a:srgbClr val="002060"/>
                </a:solidFill>
                <a:latin typeface="+mj-lt"/>
                <a:cs typeface="Times New Roman" panose="02020603050405020304" pitchFamily="18" charset="0"/>
              </a:rPr>
              <a:t>descriptions of what people experience and how it is that they experience</a:t>
            </a:r>
            <a:r>
              <a:rPr lang="en-US" sz="1800" dirty="0">
                <a:solidFill>
                  <a:srgbClr val="0070C0"/>
                </a:solidFill>
                <a:latin typeface="Times New Roman" panose="02020603050405020304" pitchFamily="18" charset="0"/>
                <a:cs typeface="Times New Roman" panose="02020603050405020304" pitchFamily="18" charset="0"/>
              </a:rPr>
              <a:t>." </a:t>
            </a:r>
            <a:endParaRPr lang="en-US" sz="1800" dirty="0" smtClean="0">
              <a:solidFill>
                <a:srgbClr val="0070C0"/>
              </a:solidFill>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ü"/>
              <a:defRPr/>
            </a:pPr>
            <a:r>
              <a:rPr lang="en-US" sz="1600" dirty="0" smtClean="0">
                <a:solidFill>
                  <a:srgbClr val="7030A0"/>
                </a:solidFill>
                <a:latin typeface="+mj-lt"/>
                <a:cs typeface="Times New Roman" panose="02020603050405020304" pitchFamily="18" charset="0"/>
              </a:rPr>
              <a:t>The </a:t>
            </a:r>
            <a:r>
              <a:rPr lang="en-US" sz="1600" dirty="0">
                <a:solidFill>
                  <a:srgbClr val="7030A0"/>
                </a:solidFill>
                <a:latin typeface="+mj-lt"/>
                <a:cs typeface="Times New Roman" panose="02020603050405020304" pitchFamily="18" charset="0"/>
              </a:rPr>
              <a:t>goal is to identify essence of the shared experience that underlies all the variations in this particular learning experience. </a:t>
            </a:r>
            <a:endParaRPr lang="en-US" sz="1600" dirty="0" smtClean="0">
              <a:solidFill>
                <a:srgbClr val="7030A0"/>
              </a:solidFill>
              <a:latin typeface="+mj-lt"/>
              <a:cs typeface="Times New Roman" panose="02020603050405020304" pitchFamily="18" charset="0"/>
            </a:endParaRPr>
          </a:p>
          <a:p>
            <a:pPr lvl="2" algn="just">
              <a:buFont typeface="Wingdings" panose="05000000000000000000" pitchFamily="2" charset="2"/>
              <a:buChar char="ü"/>
              <a:defRPr/>
            </a:pPr>
            <a:r>
              <a:rPr lang="en-US" sz="1600" dirty="0" smtClean="0">
                <a:solidFill>
                  <a:srgbClr val="7030A0"/>
                </a:solidFill>
                <a:latin typeface="+mj-lt"/>
                <a:cs typeface="Times New Roman" panose="02020603050405020304" pitchFamily="18" charset="0"/>
              </a:rPr>
              <a:t>Essence </a:t>
            </a:r>
            <a:r>
              <a:rPr lang="en-US" sz="1600" dirty="0">
                <a:solidFill>
                  <a:srgbClr val="7030A0"/>
                </a:solidFill>
                <a:latin typeface="+mj-lt"/>
                <a:cs typeface="Times New Roman" panose="02020603050405020304" pitchFamily="18" charset="0"/>
              </a:rPr>
              <a:t>is viewed as commonalties in the human experiences. </a:t>
            </a:r>
          </a:p>
          <a:p>
            <a:pPr lvl="6" algn="just">
              <a:buFont typeface="Wingdings" panose="05000000000000000000" pitchFamily="2" charset="2"/>
              <a:buChar char="ü"/>
              <a:defRPr/>
            </a:pPr>
            <a:endParaRPr lang="en-US" sz="1000" dirty="0">
              <a:solidFill>
                <a:srgbClr val="0070C0"/>
              </a:solidFill>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ü"/>
              <a:defRPr/>
            </a:pPr>
            <a:r>
              <a:rPr lang="en-US" sz="2000" u="sng" dirty="0">
                <a:solidFill>
                  <a:srgbClr val="C00000"/>
                </a:solidFill>
                <a:latin typeface="+mj-lt"/>
                <a:cs typeface="Times New Roman" panose="02020603050405020304" pitchFamily="18" charset="0"/>
              </a:rPr>
              <a:t>Epoche</a:t>
            </a:r>
            <a:r>
              <a:rPr lang="en-US" sz="1800" dirty="0">
                <a:solidFill>
                  <a:srgbClr val="0070C0"/>
                </a:solidFill>
                <a:latin typeface="Times New Roman" panose="02020603050405020304" pitchFamily="18" charset="0"/>
                <a:cs typeface="Times New Roman" panose="02020603050405020304" pitchFamily="18" charset="0"/>
              </a:rPr>
              <a:t>: a phase in which the researcher eliminate, or clarify about preconception. </a:t>
            </a:r>
            <a:endParaRPr lang="en-US" sz="1800" dirty="0" smtClean="0">
              <a:solidFill>
                <a:srgbClr val="0070C0"/>
              </a:solidFill>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ü"/>
              <a:defRPr/>
            </a:pPr>
            <a:r>
              <a:rPr lang="en-US" sz="1600" dirty="0" smtClean="0">
                <a:solidFill>
                  <a:srgbClr val="7030A0"/>
                </a:solidFill>
                <a:latin typeface="+mj-lt"/>
                <a:cs typeface="Times New Roman" panose="02020603050405020304" pitchFamily="18" charset="0"/>
              </a:rPr>
              <a:t>Researchers </a:t>
            </a:r>
            <a:r>
              <a:rPr lang="en-US" sz="1600" dirty="0">
                <a:solidFill>
                  <a:srgbClr val="7030A0"/>
                </a:solidFill>
                <a:latin typeface="+mj-lt"/>
                <a:cs typeface="Times New Roman" panose="02020603050405020304" pitchFamily="18" charset="0"/>
              </a:rPr>
              <a:t>need to be aware of "prejudices, viewpoints or assumptions regarding the phenomenon under investigation" (Katz, 1987).</a:t>
            </a:r>
          </a:p>
          <a:p>
            <a:pPr lvl="6" algn="just">
              <a:buFont typeface="Wingdings" panose="05000000000000000000" pitchFamily="2" charset="2"/>
              <a:buChar char="ü"/>
              <a:defRPr/>
            </a:pPr>
            <a:endParaRPr lang="en-US" sz="1000" dirty="0">
              <a:solidFill>
                <a:srgbClr val="0070C0"/>
              </a:solidFill>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ü"/>
              <a:defRPr/>
            </a:pPr>
            <a:r>
              <a:rPr lang="en-US" sz="2000" u="sng" dirty="0">
                <a:solidFill>
                  <a:srgbClr val="C00000"/>
                </a:solidFill>
                <a:latin typeface="+mj-lt"/>
                <a:cs typeface="Times New Roman" panose="02020603050405020304" pitchFamily="18" charset="0"/>
              </a:rPr>
              <a:t>Phenomenological reduction</a:t>
            </a:r>
            <a:r>
              <a:rPr lang="en-US" sz="1800" dirty="0">
                <a:solidFill>
                  <a:srgbClr val="0070C0"/>
                </a:solidFill>
                <a:latin typeface="Times New Roman" panose="02020603050405020304" pitchFamily="18" charset="0"/>
                <a:cs typeface="Times New Roman" panose="02020603050405020304" pitchFamily="18" charset="0"/>
              </a:rPr>
              <a:t>: the researcher brackets out the world and presuppositions to identify the data in pure form, uncontaminated by extraneous intrusions.</a:t>
            </a:r>
          </a:p>
          <a:p>
            <a:pPr lvl="2" algn="just">
              <a:buFont typeface="Wingdings" panose="05000000000000000000" pitchFamily="2" charset="2"/>
              <a:buChar char="ü"/>
            </a:pPr>
            <a:endParaRPr lang="en-US" sz="900" dirty="0" smtClean="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19</a:t>
            </a:fld>
            <a:endParaRPr lang="en-US"/>
          </a:p>
        </p:txBody>
      </p:sp>
    </p:spTree>
    <p:extLst>
      <p:ext uri="{BB962C8B-B14F-4D97-AF65-F5344CB8AC3E}">
        <p14:creationId xmlns:p14="http://schemas.microsoft.com/office/powerpoint/2010/main" val="4284482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51520" y="1628800"/>
            <a:ext cx="7694911" cy="3625440"/>
          </a:xfrm>
          <a:prstGeom prst="rect">
            <a:avLst/>
          </a:prstGeom>
        </p:spPr>
      </p:pic>
    </p:spTree>
    <p:extLst>
      <p:ext uri="{BB962C8B-B14F-4D97-AF65-F5344CB8AC3E}">
        <p14:creationId xmlns:p14="http://schemas.microsoft.com/office/powerpoint/2010/main" val="31034968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Phenomenological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eaLnBrk="1" hangingPunct="1">
              <a:lnSpc>
                <a:spcPct val="90000"/>
              </a:lnSpc>
              <a:buNone/>
            </a:pPr>
            <a:r>
              <a:rPr lang="en-US" altLang="en-US" sz="2400" b="1" dirty="0" smtClean="0">
                <a:solidFill>
                  <a:srgbClr val="C00000"/>
                </a:solidFill>
                <a:latin typeface="+mj-lt"/>
                <a:cs typeface="Times New Roman" panose="02020603050405020304" pitchFamily="18" charset="0"/>
              </a:rPr>
              <a:t>Challenges </a:t>
            </a:r>
          </a:p>
          <a:p>
            <a:pPr lvl="1" algn="just" eaLnBrk="1" hangingPunct="1">
              <a:lnSpc>
                <a:spcPct val="90000"/>
              </a:lnSpc>
              <a:buFont typeface="Wingdings" panose="05000000000000000000" pitchFamily="2" charset="2"/>
              <a:buChar char="ü"/>
            </a:pPr>
            <a:r>
              <a:rPr lang="en-US" altLang="en-US" sz="2000" dirty="0" smtClean="0">
                <a:solidFill>
                  <a:srgbClr val="0070C0"/>
                </a:solidFill>
                <a:latin typeface="Times New Roman" panose="02020603050405020304" pitchFamily="18" charset="0"/>
                <a:cs typeface="Times New Roman" panose="02020603050405020304" pitchFamily="18" charset="0"/>
              </a:rPr>
              <a:t>Understanding </a:t>
            </a:r>
            <a:r>
              <a:rPr lang="en-US" altLang="en-US" sz="2000" dirty="0">
                <a:solidFill>
                  <a:srgbClr val="0070C0"/>
                </a:solidFill>
                <a:latin typeface="Times New Roman" panose="02020603050405020304" pitchFamily="18" charset="0"/>
                <a:cs typeface="Times New Roman" panose="02020603050405020304" pitchFamily="18" charset="0"/>
              </a:rPr>
              <a:t>the broad philosophical assumptions of </a:t>
            </a:r>
            <a:r>
              <a:rPr lang="en-US" altLang="en-US" sz="2000" dirty="0" smtClean="0">
                <a:solidFill>
                  <a:srgbClr val="0070C0"/>
                </a:solidFill>
                <a:latin typeface="Times New Roman" panose="02020603050405020304" pitchFamily="18" charset="0"/>
                <a:cs typeface="Times New Roman" panose="02020603050405020304" pitchFamily="18" charset="0"/>
              </a:rPr>
              <a:t>phenomenology</a:t>
            </a:r>
          </a:p>
          <a:p>
            <a:pPr lvl="1" algn="just" eaLnBrk="1" hangingPunct="1">
              <a:lnSpc>
                <a:spcPct val="90000"/>
              </a:lnSpc>
              <a:buFont typeface="Wingdings" panose="05000000000000000000" pitchFamily="2" charset="2"/>
              <a:buChar char="ü"/>
            </a:pPr>
            <a:endParaRPr lang="en-US" altLang="en-US" sz="2000" dirty="0">
              <a:solidFill>
                <a:srgbClr val="0070C0"/>
              </a:solidFill>
              <a:latin typeface="Times New Roman" panose="02020603050405020304" pitchFamily="18" charset="0"/>
              <a:cs typeface="Times New Roman" panose="02020603050405020304" pitchFamily="18" charset="0"/>
            </a:endParaRPr>
          </a:p>
          <a:p>
            <a:pPr lvl="1" algn="just" eaLnBrk="1" hangingPunct="1">
              <a:lnSpc>
                <a:spcPct val="90000"/>
              </a:lnSpc>
              <a:buFont typeface="Wingdings" panose="05000000000000000000" pitchFamily="2" charset="2"/>
              <a:buChar char="ü"/>
            </a:pPr>
            <a:r>
              <a:rPr lang="en-US" altLang="en-US" sz="2000" dirty="0">
                <a:solidFill>
                  <a:srgbClr val="0070C0"/>
                </a:solidFill>
                <a:latin typeface="Times New Roman" panose="02020603050405020304" pitchFamily="18" charset="0"/>
                <a:cs typeface="Times New Roman" panose="02020603050405020304" pitchFamily="18" charset="0"/>
              </a:rPr>
              <a:t>Choosing individuals for the study who have all experienced the phenomenon so that a common understanding can be </a:t>
            </a:r>
            <a:r>
              <a:rPr lang="en-US" altLang="en-US" sz="2000" dirty="0" smtClean="0">
                <a:solidFill>
                  <a:srgbClr val="0070C0"/>
                </a:solidFill>
                <a:latin typeface="Times New Roman" panose="02020603050405020304" pitchFamily="18" charset="0"/>
                <a:cs typeface="Times New Roman" panose="02020603050405020304" pitchFamily="18" charset="0"/>
              </a:rPr>
              <a:t>forged</a:t>
            </a:r>
          </a:p>
          <a:p>
            <a:pPr lvl="1" algn="just" eaLnBrk="1" hangingPunct="1">
              <a:lnSpc>
                <a:spcPct val="90000"/>
              </a:lnSpc>
              <a:buFont typeface="Wingdings" panose="05000000000000000000" pitchFamily="2" charset="2"/>
              <a:buChar char="ü"/>
            </a:pPr>
            <a:endParaRPr lang="en-US" altLang="en-US" sz="2000" dirty="0">
              <a:solidFill>
                <a:srgbClr val="0070C0"/>
              </a:solidFill>
              <a:latin typeface="Times New Roman" panose="02020603050405020304" pitchFamily="18" charset="0"/>
              <a:cs typeface="Times New Roman" panose="02020603050405020304" pitchFamily="18" charset="0"/>
            </a:endParaRPr>
          </a:p>
          <a:p>
            <a:pPr lvl="1" algn="just" eaLnBrk="1" hangingPunct="1">
              <a:lnSpc>
                <a:spcPct val="90000"/>
              </a:lnSpc>
              <a:buFont typeface="Wingdings" panose="05000000000000000000" pitchFamily="2" charset="2"/>
              <a:buChar char="ü"/>
            </a:pPr>
            <a:r>
              <a:rPr lang="en-US" altLang="en-US" sz="2000" u="sng" dirty="0">
                <a:solidFill>
                  <a:srgbClr val="C00000"/>
                </a:solidFill>
                <a:latin typeface="+mj-lt"/>
                <a:cs typeface="Times New Roman" panose="02020603050405020304" pitchFamily="18" charset="0"/>
              </a:rPr>
              <a:t>Bracketing personal experiences </a:t>
            </a:r>
            <a:r>
              <a:rPr lang="en-US" altLang="en-US" sz="2000" dirty="0">
                <a:solidFill>
                  <a:srgbClr val="0070C0"/>
                </a:solidFill>
                <a:latin typeface="Times New Roman" panose="02020603050405020304" pitchFamily="18" charset="0"/>
                <a:cs typeface="Times New Roman" panose="02020603050405020304" pitchFamily="18" charset="0"/>
              </a:rPr>
              <a:t>– Researchers must decide how their personal experiences will be introduced into the study</a:t>
            </a:r>
            <a:endParaRPr lang="en-US" altLang="en-US" sz="2000" i="1" dirty="0">
              <a:solidFill>
                <a:srgbClr val="0070C0"/>
              </a:solidFill>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ü"/>
            </a:pPr>
            <a:endParaRPr lang="en-US" sz="1600" dirty="0" smtClean="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20</a:t>
            </a:fld>
            <a:endParaRPr lang="en-US"/>
          </a:p>
        </p:txBody>
      </p:sp>
    </p:spTree>
    <p:extLst>
      <p:ext uri="{BB962C8B-B14F-4D97-AF65-F5344CB8AC3E}">
        <p14:creationId xmlns:p14="http://schemas.microsoft.com/office/powerpoint/2010/main" val="12518548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Phenomenological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buNone/>
              <a:defRPr/>
            </a:pPr>
            <a:r>
              <a:rPr lang="en-US" sz="2400" dirty="0">
                <a:latin typeface="+mj-lt"/>
              </a:rPr>
              <a:t>Bracketing involves the following steps (Denzin, 1989):</a:t>
            </a:r>
          </a:p>
          <a:p>
            <a:pPr marL="736600" lvl="1" indent="-342900" algn="just">
              <a:buFont typeface="+mj-lt"/>
              <a:buAutoNum type="arabicParenR"/>
              <a:defRPr/>
            </a:pPr>
            <a:r>
              <a:rPr lang="en-US" sz="2000" dirty="0">
                <a:solidFill>
                  <a:srgbClr val="0070C0"/>
                </a:solidFill>
              </a:rPr>
              <a:t>Locate within the personal experience or </a:t>
            </a:r>
            <a:r>
              <a:rPr lang="en-US" sz="2000" dirty="0" smtClean="0">
                <a:solidFill>
                  <a:srgbClr val="0070C0"/>
                </a:solidFill>
              </a:rPr>
              <a:t>self-story </a:t>
            </a:r>
            <a:r>
              <a:rPr lang="en-US" sz="2000" dirty="0">
                <a:solidFill>
                  <a:srgbClr val="0070C0"/>
                </a:solidFill>
              </a:rPr>
              <a:t>key phrases and statements that speak directly to the phenomenon in question</a:t>
            </a:r>
            <a:r>
              <a:rPr lang="en-US" sz="2000" dirty="0" smtClean="0">
                <a:solidFill>
                  <a:srgbClr val="0070C0"/>
                </a:solidFill>
              </a:rPr>
              <a:t>.</a:t>
            </a:r>
          </a:p>
          <a:p>
            <a:pPr marL="736600" lvl="1" indent="-342900" algn="just">
              <a:buFont typeface="+mj-lt"/>
              <a:buAutoNum type="arabicParenR"/>
              <a:defRPr/>
            </a:pPr>
            <a:endParaRPr lang="en-US" sz="1800" dirty="0">
              <a:solidFill>
                <a:srgbClr val="0070C0"/>
              </a:solidFill>
            </a:endParaRPr>
          </a:p>
          <a:p>
            <a:pPr marL="736600" lvl="1" indent="-342900" algn="just">
              <a:buFont typeface="+mj-lt"/>
              <a:buAutoNum type="arabicParenR"/>
              <a:defRPr/>
            </a:pPr>
            <a:r>
              <a:rPr lang="en-US" sz="2000" dirty="0">
                <a:solidFill>
                  <a:srgbClr val="0070C0"/>
                </a:solidFill>
              </a:rPr>
              <a:t>Interpret the meanings of these phrases, as an informed </a:t>
            </a:r>
            <a:r>
              <a:rPr lang="en-US" sz="2000" dirty="0" smtClean="0">
                <a:solidFill>
                  <a:srgbClr val="0070C0"/>
                </a:solidFill>
              </a:rPr>
              <a:t>reader</a:t>
            </a:r>
          </a:p>
          <a:p>
            <a:pPr marL="736600" lvl="1" indent="-342900" algn="just">
              <a:buFont typeface="+mj-lt"/>
              <a:buAutoNum type="arabicParenR"/>
              <a:defRPr/>
            </a:pPr>
            <a:endParaRPr lang="en-US" sz="1800" dirty="0">
              <a:solidFill>
                <a:srgbClr val="0070C0"/>
              </a:solidFill>
            </a:endParaRPr>
          </a:p>
          <a:p>
            <a:pPr marL="736600" lvl="1" indent="-342900" algn="just">
              <a:buFont typeface="+mj-lt"/>
              <a:buAutoNum type="arabicParenR"/>
              <a:defRPr/>
            </a:pPr>
            <a:r>
              <a:rPr lang="en-US" sz="2000" dirty="0">
                <a:solidFill>
                  <a:srgbClr val="0070C0"/>
                </a:solidFill>
              </a:rPr>
              <a:t>Obtain the subject's interpretations of these phrases, if possible</a:t>
            </a:r>
            <a:r>
              <a:rPr lang="en-US" sz="2000" dirty="0" smtClean="0">
                <a:solidFill>
                  <a:srgbClr val="0070C0"/>
                </a:solidFill>
              </a:rPr>
              <a:t>.</a:t>
            </a:r>
          </a:p>
          <a:p>
            <a:pPr marL="736600" lvl="1" indent="-342900" algn="just">
              <a:buFont typeface="+mj-lt"/>
              <a:buAutoNum type="arabicParenR"/>
              <a:defRPr/>
            </a:pPr>
            <a:endParaRPr lang="en-US" sz="1800" dirty="0">
              <a:solidFill>
                <a:srgbClr val="0070C0"/>
              </a:solidFill>
            </a:endParaRPr>
          </a:p>
          <a:p>
            <a:pPr marL="736600" lvl="1" indent="-342900" algn="just">
              <a:buFont typeface="+mj-lt"/>
              <a:buAutoNum type="arabicParenR"/>
              <a:defRPr/>
            </a:pPr>
            <a:r>
              <a:rPr lang="en-US" sz="2000" dirty="0">
                <a:solidFill>
                  <a:srgbClr val="0070C0"/>
                </a:solidFill>
              </a:rPr>
              <a:t>Inspect these meanings for what they reveal about the essential recurring features of the phenomenon being </a:t>
            </a:r>
            <a:r>
              <a:rPr lang="en-US" sz="2000" dirty="0" smtClean="0">
                <a:solidFill>
                  <a:srgbClr val="0070C0"/>
                </a:solidFill>
              </a:rPr>
              <a:t>studies</a:t>
            </a:r>
            <a:endParaRPr lang="en-US" sz="2000" dirty="0">
              <a:solidFill>
                <a:srgbClr val="0070C0"/>
              </a:solidFill>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21</a:t>
            </a:fld>
            <a:endParaRPr lang="en-US"/>
          </a:p>
        </p:txBody>
      </p:sp>
    </p:spTree>
    <p:extLst>
      <p:ext uri="{BB962C8B-B14F-4D97-AF65-F5344CB8AC3E}">
        <p14:creationId xmlns:p14="http://schemas.microsoft.com/office/powerpoint/2010/main" val="20225155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Phenomenological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buNone/>
              <a:defRPr/>
            </a:pPr>
            <a:r>
              <a:rPr lang="en-US" sz="2400" dirty="0">
                <a:latin typeface="+mj-lt"/>
              </a:rPr>
              <a:t>Bracketing involves the following steps (Denzin, 1989</a:t>
            </a:r>
            <a:r>
              <a:rPr lang="en-US" sz="2400" dirty="0" smtClean="0">
                <a:latin typeface="+mj-lt"/>
              </a:rPr>
              <a:t>) con…:</a:t>
            </a:r>
            <a:endParaRPr lang="en-US" sz="2400" dirty="0">
              <a:latin typeface="+mj-lt"/>
            </a:endParaRPr>
          </a:p>
          <a:p>
            <a:pPr marL="736600" lvl="1" indent="-342900" algn="just">
              <a:buFont typeface="+mj-lt"/>
              <a:buAutoNum type="arabicParenR" startAt="5"/>
              <a:defRPr/>
            </a:pPr>
            <a:r>
              <a:rPr lang="en-US" sz="2000" dirty="0" smtClean="0">
                <a:solidFill>
                  <a:srgbClr val="0070C0"/>
                </a:solidFill>
              </a:rPr>
              <a:t>Offer </a:t>
            </a:r>
            <a:r>
              <a:rPr lang="en-US" sz="2000" dirty="0">
                <a:solidFill>
                  <a:srgbClr val="0070C0"/>
                </a:solidFill>
              </a:rPr>
              <a:t>a tentative statement, or definition, of the phenomenon in terms of the essential recurring features </a:t>
            </a:r>
            <a:r>
              <a:rPr lang="en-US" sz="2000" dirty="0" smtClean="0">
                <a:solidFill>
                  <a:srgbClr val="0070C0"/>
                </a:solidFill>
              </a:rPr>
              <a:t>identified.</a:t>
            </a:r>
          </a:p>
          <a:p>
            <a:pPr marL="736600" lvl="1" indent="-342900" algn="just">
              <a:buFont typeface="+mj-lt"/>
              <a:buAutoNum type="arabicParenR" startAt="5"/>
              <a:defRPr/>
            </a:pPr>
            <a:endParaRPr lang="en-US" sz="2000" dirty="0">
              <a:solidFill>
                <a:srgbClr val="0070C0"/>
              </a:solidFill>
            </a:endParaRPr>
          </a:p>
          <a:p>
            <a:pPr marL="736600" lvl="1" indent="-342900" algn="just">
              <a:buFont typeface="+mj-lt"/>
              <a:buAutoNum type="arabicParenR" startAt="5"/>
              <a:defRPr/>
            </a:pPr>
            <a:r>
              <a:rPr lang="en-US" sz="2000" dirty="0">
                <a:solidFill>
                  <a:srgbClr val="C00000"/>
                </a:solidFill>
                <a:latin typeface="+mj-lt"/>
              </a:rPr>
              <a:t>Textural portrayal of each theme</a:t>
            </a:r>
            <a:r>
              <a:rPr lang="en-US" sz="2000" dirty="0">
                <a:solidFill>
                  <a:srgbClr val="0070C0"/>
                </a:solidFill>
              </a:rPr>
              <a:t>: a description of an </a:t>
            </a:r>
            <a:r>
              <a:rPr lang="en-US" sz="2000" dirty="0" smtClean="0">
                <a:solidFill>
                  <a:srgbClr val="0070C0"/>
                </a:solidFill>
              </a:rPr>
              <a:t>experience</a:t>
            </a:r>
          </a:p>
          <a:p>
            <a:pPr marL="736600" lvl="1" indent="-342900" algn="just">
              <a:buFont typeface="+mj-lt"/>
              <a:buAutoNum type="arabicParenR" startAt="5"/>
              <a:defRPr/>
            </a:pPr>
            <a:endParaRPr lang="en-US" sz="2000" dirty="0">
              <a:solidFill>
                <a:srgbClr val="0070C0"/>
              </a:solidFill>
            </a:endParaRPr>
          </a:p>
          <a:p>
            <a:pPr marL="736600" lvl="1" indent="-342900" algn="just">
              <a:buFont typeface="+mj-lt"/>
              <a:buAutoNum type="arabicParenR" startAt="5"/>
              <a:defRPr/>
            </a:pPr>
            <a:r>
              <a:rPr lang="en-US" sz="2000" dirty="0">
                <a:solidFill>
                  <a:srgbClr val="C00000"/>
                </a:solidFill>
                <a:latin typeface="+mj-lt"/>
              </a:rPr>
              <a:t>Development of structural synthesis</a:t>
            </a:r>
            <a:r>
              <a:rPr lang="en-US" sz="2000" dirty="0">
                <a:solidFill>
                  <a:srgbClr val="0070C0"/>
                </a:solidFill>
              </a:rPr>
              <a:t>: containing the bones of the experience: the true meanings of the experience of deeper meanings for the individual.</a:t>
            </a:r>
          </a:p>
          <a:p>
            <a:pPr lvl="1" algn="just">
              <a:buFont typeface="Wingdings" panose="05000000000000000000" pitchFamily="2" charset="2"/>
              <a:buChar char="ü"/>
            </a:pPr>
            <a:endParaRPr lang="en-US" sz="1200" dirty="0" smtClean="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22</a:t>
            </a:fld>
            <a:endParaRPr lang="en-US"/>
          </a:p>
        </p:txBody>
      </p:sp>
    </p:spTree>
    <p:extLst>
      <p:ext uri="{BB962C8B-B14F-4D97-AF65-F5344CB8AC3E}">
        <p14:creationId xmlns:p14="http://schemas.microsoft.com/office/powerpoint/2010/main" val="42311617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Grounded Theory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eaLnBrk="1" hangingPunct="1">
              <a:buNone/>
            </a:pPr>
            <a:r>
              <a:rPr lang="en-US" altLang="en-US" sz="2400" b="1" dirty="0" smtClean="0">
                <a:solidFill>
                  <a:srgbClr val="FF0000"/>
                </a:solidFill>
                <a:latin typeface="+mj-lt"/>
                <a:cs typeface="Times New Roman" panose="02020603050405020304" pitchFamily="18" charset="0"/>
              </a:rPr>
              <a:t>Definition and Background </a:t>
            </a:r>
          </a:p>
          <a:p>
            <a:pPr lvl="1" algn="just" eaLnBrk="1" hangingPunct="1">
              <a:buFont typeface="Wingdings" panose="05000000000000000000" pitchFamily="2" charset="2"/>
              <a:buChar char="ü"/>
            </a:pPr>
            <a:r>
              <a:rPr lang="en-US" altLang="en-US" sz="2000" dirty="0" smtClean="0">
                <a:solidFill>
                  <a:srgbClr val="0070C0"/>
                </a:solidFill>
                <a:latin typeface="Times New Roman" panose="02020603050405020304" pitchFamily="18" charset="0"/>
                <a:cs typeface="Times New Roman" panose="02020603050405020304" pitchFamily="18" charset="0"/>
              </a:rPr>
              <a:t>The </a:t>
            </a:r>
            <a:r>
              <a:rPr lang="en-US" altLang="en-US" sz="2000" dirty="0">
                <a:solidFill>
                  <a:srgbClr val="0070C0"/>
                </a:solidFill>
                <a:latin typeface="Times New Roman" panose="02020603050405020304" pitchFamily="18" charset="0"/>
                <a:cs typeface="Times New Roman" panose="02020603050405020304" pitchFamily="18" charset="0"/>
              </a:rPr>
              <a:t>purpose of grounded theory is to develop a theory for an action or process that is “</a:t>
            </a:r>
            <a:r>
              <a:rPr lang="en-US" altLang="en-US" sz="2000" b="1" dirty="0">
                <a:solidFill>
                  <a:srgbClr val="C00000"/>
                </a:solidFill>
                <a:latin typeface="+mj-lt"/>
                <a:cs typeface="Times New Roman" panose="02020603050405020304" pitchFamily="18" charset="0"/>
              </a:rPr>
              <a:t>grounded</a:t>
            </a:r>
            <a:r>
              <a:rPr lang="en-US" altLang="en-US" sz="2000" dirty="0">
                <a:solidFill>
                  <a:srgbClr val="0070C0"/>
                </a:solidFill>
                <a:latin typeface="Times New Roman" panose="02020603050405020304" pitchFamily="18" charset="0"/>
                <a:cs typeface="Times New Roman" panose="02020603050405020304" pitchFamily="18" charset="0"/>
              </a:rPr>
              <a:t>” in the viewpoints of the participants</a:t>
            </a:r>
            <a:r>
              <a:rPr lang="en-US" altLang="en-US" sz="2000" dirty="0" smtClean="0">
                <a:solidFill>
                  <a:srgbClr val="0070C0"/>
                </a:solidFill>
                <a:latin typeface="Times New Roman" panose="02020603050405020304" pitchFamily="18" charset="0"/>
                <a:cs typeface="Times New Roman" panose="02020603050405020304" pitchFamily="18" charset="0"/>
              </a:rPr>
              <a:t>.</a:t>
            </a:r>
          </a:p>
          <a:p>
            <a:pPr lvl="2" algn="just" eaLnBrk="1" hangingPunct="1">
              <a:buFont typeface="Wingdings" panose="05000000000000000000" pitchFamily="2" charset="2"/>
              <a:buChar char="ü"/>
            </a:pPr>
            <a:r>
              <a:rPr lang="en-US" altLang="en-US" sz="1700" dirty="0" smtClean="0">
                <a:solidFill>
                  <a:srgbClr val="002060"/>
                </a:solidFill>
                <a:latin typeface="+mj-lt"/>
                <a:cs typeface="Times New Roman" panose="02020603050405020304" pitchFamily="18" charset="0"/>
              </a:rPr>
              <a:t>Participants in the study would all have experienced the process, and development of the theory might help explain practice or provide a framework for further research. </a:t>
            </a:r>
          </a:p>
          <a:p>
            <a:pPr lvl="2" algn="just" eaLnBrk="1" hangingPunct="1">
              <a:buFont typeface="Wingdings" panose="05000000000000000000" pitchFamily="2" charset="2"/>
              <a:buChar char="ü"/>
            </a:pPr>
            <a:endParaRPr lang="en-US" altLang="en-US" sz="1700" dirty="0" smtClean="0">
              <a:solidFill>
                <a:srgbClr val="002060"/>
              </a:solidFill>
              <a:latin typeface="+mj-lt"/>
              <a:cs typeface="Times New Roman" panose="02020603050405020304" pitchFamily="18" charset="0"/>
            </a:endParaRPr>
          </a:p>
          <a:p>
            <a:pPr lvl="1" algn="just" eaLnBrk="1" hangingPunct="1">
              <a:buFont typeface="Wingdings" panose="05000000000000000000" pitchFamily="2" charset="2"/>
              <a:buChar char="ü"/>
            </a:pPr>
            <a:r>
              <a:rPr lang="en-US" altLang="en-US" sz="2000" dirty="0" smtClean="0">
                <a:solidFill>
                  <a:srgbClr val="0070C0"/>
                </a:solidFill>
                <a:latin typeface="Times New Roman" panose="02020603050405020304" pitchFamily="18" charset="0"/>
                <a:cs typeface="Times New Roman" panose="02020603050405020304" pitchFamily="18" charset="0"/>
              </a:rPr>
              <a:t>The inquirer generates a general explanation (a theory) of a process, action or interaction shaped by the views of a large number of participants (</a:t>
            </a:r>
            <a:r>
              <a:rPr lang="en-US" altLang="en-US" sz="1800" u="sng" dirty="0" smtClean="0">
                <a:solidFill>
                  <a:srgbClr val="002060"/>
                </a:solidFill>
                <a:latin typeface="+mj-lt"/>
                <a:cs typeface="Times New Roman" panose="02020603050405020304" pitchFamily="18" charset="0"/>
              </a:rPr>
              <a:t>Strauss and Corbin, 1998</a:t>
            </a:r>
            <a:r>
              <a:rPr lang="en-US" altLang="en-US" sz="2000" dirty="0" smtClean="0">
                <a:solidFill>
                  <a:srgbClr val="0070C0"/>
                </a:solidFill>
                <a:latin typeface="Times New Roman" panose="02020603050405020304" pitchFamily="18" charset="0"/>
                <a:cs typeface="Times New Roman" panose="02020603050405020304" pitchFamily="18" charset="0"/>
              </a:rPr>
              <a:t>). </a:t>
            </a:r>
          </a:p>
          <a:p>
            <a:pPr lvl="1" algn="just" eaLnBrk="1" hangingPunct="1">
              <a:buFont typeface="Wingdings" panose="05000000000000000000" pitchFamily="2" charset="2"/>
              <a:buChar char="ü"/>
            </a:pPr>
            <a:endParaRPr lang="en-US" altLang="en-US" sz="2000" dirty="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23</a:t>
            </a:fld>
            <a:endParaRPr lang="en-US"/>
          </a:p>
        </p:txBody>
      </p:sp>
    </p:spTree>
    <p:extLst>
      <p:ext uri="{BB962C8B-B14F-4D97-AF65-F5344CB8AC3E}">
        <p14:creationId xmlns:p14="http://schemas.microsoft.com/office/powerpoint/2010/main" val="16808698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Grounded Theory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eaLnBrk="1" hangingPunct="1">
              <a:buNone/>
            </a:pPr>
            <a:r>
              <a:rPr lang="en-US" altLang="en-US" sz="2400" b="1" dirty="0" smtClean="0">
                <a:solidFill>
                  <a:srgbClr val="FF0000"/>
                </a:solidFill>
                <a:latin typeface="+mj-lt"/>
                <a:cs typeface="Times New Roman" panose="02020603050405020304" pitchFamily="18" charset="0"/>
              </a:rPr>
              <a:t>Definition and Background </a:t>
            </a:r>
          </a:p>
          <a:p>
            <a:pPr lvl="1" algn="just">
              <a:buFont typeface="Wingdings" panose="05000000000000000000" pitchFamily="2" charset="2"/>
              <a:buChar char="ü"/>
            </a:pPr>
            <a:r>
              <a:rPr lang="en-US" sz="2000" dirty="0" smtClean="0">
                <a:solidFill>
                  <a:srgbClr val="0070C0"/>
                </a:solidFill>
                <a:latin typeface="Times New Roman" panose="02020603050405020304" pitchFamily="18" charset="0"/>
                <a:cs typeface="Times New Roman" panose="02020603050405020304" pitchFamily="18" charset="0"/>
              </a:rPr>
              <a:t>Grounded theorists hold that theories should be “</a:t>
            </a:r>
            <a:r>
              <a:rPr lang="en-US" sz="2000" dirty="0" smtClean="0">
                <a:solidFill>
                  <a:srgbClr val="C00000"/>
                </a:solidFill>
                <a:latin typeface="+mj-lt"/>
                <a:cs typeface="Times New Roman" panose="02020603050405020304" pitchFamily="18" charset="0"/>
              </a:rPr>
              <a:t>grounded</a:t>
            </a:r>
            <a:r>
              <a:rPr lang="en-US" sz="2000" dirty="0" smtClean="0">
                <a:solidFill>
                  <a:srgbClr val="0070C0"/>
                </a:solidFill>
                <a:latin typeface="Times New Roman" panose="02020603050405020304" pitchFamily="18" charset="0"/>
                <a:cs typeface="Times New Roman" panose="02020603050405020304" pitchFamily="18" charset="0"/>
              </a:rPr>
              <a:t>” in data from the field (</a:t>
            </a:r>
            <a:r>
              <a:rPr lang="en-US" sz="1800" u="sng" dirty="0" smtClean="0">
                <a:solidFill>
                  <a:srgbClr val="002060"/>
                </a:solidFill>
                <a:latin typeface="+mj-lt"/>
                <a:cs typeface="Times New Roman" panose="02020603050405020304" pitchFamily="18" charset="0"/>
              </a:rPr>
              <a:t>in the actions, interactions and social processes of people</a:t>
            </a:r>
            <a:r>
              <a:rPr lang="en-US" sz="2000" dirty="0" smtClean="0">
                <a:solidFill>
                  <a:srgbClr val="0070C0"/>
                </a:solidFill>
                <a:latin typeface="Times New Roman" panose="02020603050405020304" pitchFamily="18" charset="0"/>
                <a:cs typeface="Times New Roman" panose="02020603050405020304" pitchFamily="18" charset="0"/>
              </a:rPr>
              <a:t>). </a:t>
            </a:r>
          </a:p>
          <a:p>
            <a:pPr lvl="1" algn="just">
              <a:buFont typeface="Wingdings" panose="05000000000000000000" pitchFamily="2" charset="2"/>
              <a:buChar char="ü"/>
            </a:pPr>
            <a:endParaRPr lang="en-US" sz="2000" dirty="0" smtClean="0">
              <a:solidFill>
                <a:srgbClr val="0070C0"/>
              </a:solidFill>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ü"/>
            </a:pPr>
            <a:r>
              <a:rPr lang="en-US" sz="2000" dirty="0" smtClean="0">
                <a:solidFill>
                  <a:srgbClr val="0070C0"/>
                </a:solidFill>
                <a:latin typeface="Times New Roman" panose="02020603050405020304" pitchFamily="18" charset="0"/>
                <a:cs typeface="Times New Roman" panose="02020603050405020304" pitchFamily="18" charset="0"/>
              </a:rPr>
              <a:t>It was initially proposed by Glaser and Strauss (1965,1968). </a:t>
            </a:r>
          </a:p>
          <a:p>
            <a:pPr lvl="1" algn="just">
              <a:buFont typeface="Wingdings" panose="05000000000000000000" pitchFamily="2" charset="2"/>
              <a:buChar char="ü"/>
            </a:pPr>
            <a:endParaRPr lang="en-US" sz="2000" dirty="0">
              <a:solidFill>
                <a:srgbClr val="0070C0"/>
              </a:solidFill>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ü"/>
            </a:pPr>
            <a:r>
              <a:rPr lang="en-US" sz="2000" dirty="0" smtClean="0">
                <a:solidFill>
                  <a:srgbClr val="0070C0"/>
                </a:solidFill>
                <a:latin typeface="Times New Roman" panose="02020603050405020304" pitchFamily="18" charset="0"/>
                <a:cs typeface="Times New Roman" panose="02020603050405020304" pitchFamily="18" charset="0"/>
              </a:rPr>
              <a:t>Yet the two authors disagreed about the meaning and procedures of grounded theory. </a:t>
            </a:r>
          </a:p>
          <a:p>
            <a:pPr lvl="1" algn="just">
              <a:buFont typeface="Wingdings" panose="05000000000000000000" pitchFamily="2" charset="2"/>
              <a:buChar char="ü"/>
            </a:pPr>
            <a:endParaRPr lang="en-US" sz="2000" dirty="0">
              <a:solidFill>
                <a:srgbClr val="0070C0"/>
              </a:solidFill>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ü"/>
            </a:pPr>
            <a:r>
              <a:rPr lang="en-US" sz="2000" dirty="0" smtClean="0">
                <a:solidFill>
                  <a:srgbClr val="0070C0"/>
                </a:solidFill>
                <a:latin typeface="Times New Roman" panose="02020603050405020304" pitchFamily="18" charset="0"/>
                <a:cs typeface="Times New Roman" panose="02020603050405020304" pitchFamily="18" charset="0"/>
              </a:rPr>
              <a:t>Glaser criticized Strauss’s approach to grounded theory as too prescribed and structured (Glaser, 1992). </a:t>
            </a: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24</a:t>
            </a:fld>
            <a:endParaRPr lang="en-US"/>
          </a:p>
        </p:txBody>
      </p:sp>
    </p:spTree>
    <p:extLst>
      <p:ext uri="{BB962C8B-B14F-4D97-AF65-F5344CB8AC3E}">
        <p14:creationId xmlns:p14="http://schemas.microsoft.com/office/powerpoint/2010/main" val="25496923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Grounded Theory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eaLnBrk="1" hangingPunct="1">
              <a:buNone/>
            </a:pPr>
            <a:r>
              <a:rPr lang="en-US" altLang="en-US" sz="2400" b="1" dirty="0" smtClean="0">
                <a:solidFill>
                  <a:srgbClr val="FF0000"/>
                </a:solidFill>
                <a:latin typeface="+mj-lt"/>
                <a:cs typeface="Times New Roman" panose="02020603050405020304" pitchFamily="18" charset="0"/>
              </a:rPr>
              <a:t>Definition and Background </a:t>
            </a:r>
          </a:p>
          <a:p>
            <a:pPr lvl="1" algn="just">
              <a:buFont typeface="Wingdings" panose="05000000000000000000" pitchFamily="2" charset="2"/>
              <a:buChar char="ü"/>
            </a:pPr>
            <a:r>
              <a:rPr lang="en-US" sz="2000" dirty="0" smtClean="0">
                <a:solidFill>
                  <a:srgbClr val="0070C0"/>
                </a:solidFill>
                <a:latin typeface="Times New Roman" panose="02020603050405020304" pitchFamily="18" charset="0"/>
                <a:cs typeface="Times New Roman" panose="02020603050405020304" pitchFamily="18" charset="0"/>
              </a:rPr>
              <a:t>Charmaz (2006) advocated for a </a:t>
            </a:r>
            <a:r>
              <a:rPr lang="en-US" sz="2000" dirty="0" smtClean="0">
                <a:solidFill>
                  <a:srgbClr val="C00000"/>
                </a:solidFill>
                <a:latin typeface="+mj-lt"/>
                <a:cs typeface="Times New Roman" panose="02020603050405020304" pitchFamily="18" charset="0"/>
              </a:rPr>
              <a:t>constructivist grounded theory</a:t>
            </a:r>
            <a:r>
              <a:rPr lang="en-US" sz="2000" dirty="0" smtClean="0">
                <a:solidFill>
                  <a:srgbClr val="0070C0"/>
                </a:solidFill>
                <a:latin typeface="Times New Roman" panose="02020603050405020304" pitchFamily="18" charset="0"/>
                <a:cs typeface="Times New Roman" panose="02020603050405020304" pitchFamily="18" charset="0"/>
              </a:rPr>
              <a:t>. </a:t>
            </a:r>
          </a:p>
          <a:p>
            <a:pPr lvl="1" algn="just">
              <a:buFont typeface="Wingdings" panose="05000000000000000000" pitchFamily="2" charset="2"/>
              <a:buChar char="ü"/>
            </a:pPr>
            <a:endParaRPr lang="en-US" sz="1800" dirty="0">
              <a:solidFill>
                <a:srgbClr val="0070C0"/>
              </a:solidFill>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ü"/>
            </a:pPr>
            <a:r>
              <a:rPr lang="en-US" sz="2000" dirty="0" smtClean="0">
                <a:solidFill>
                  <a:srgbClr val="0070C0"/>
                </a:solidFill>
                <a:latin typeface="Times New Roman" panose="02020603050405020304" pitchFamily="18" charset="0"/>
                <a:cs typeface="Times New Roman" panose="02020603050405020304" pitchFamily="18" charset="0"/>
              </a:rPr>
              <a:t>Clarke (2005), along with Charmaz, seek to reclaim grounded theory from “</a:t>
            </a:r>
            <a:r>
              <a:rPr lang="en-US" sz="2000" dirty="0" smtClean="0">
                <a:solidFill>
                  <a:srgbClr val="C00000"/>
                </a:solidFill>
                <a:latin typeface="+mj-lt"/>
                <a:cs typeface="Times New Roman" panose="02020603050405020304" pitchFamily="18" charset="0"/>
              </a:rPr>
              <a:t>Positivists Underpinning</a:t>
            </a:r>
            <a:r>
              <a:rPr lang="en-US" sz="2000" dirty="0" smtClean="0">
                <a:solidFill>
                  <a:srgbClr val="0070C0"/>
                </a:solidFill>
                <a:latin typeface="Times New Roman" panose="02020603050405020304" pitchFamily="18" charset="0"/>
                <a:cs typeface="Times New Roman" panose="02020603050405020304" pitchFamily="18" charset="0"/>
              </a:rPr>
              <a:t>”. </a:t>
            </a:r>
          </a:p>
          <a:p>
            <a:pPr lvl="1" algn="just">
              <a:buFont typeface="Wingdings" panose="05000000000000000000" pitchFamily="2" charset="2"/>
              <a:buChar char="ü"/>
            </a:pPr>
            <a:endParaRPr lang="en-US" sz="1800" dirty="0" smtClean="0">
              <a:solidFill>
                <a:srgbClr val="0070C0"/>
              </a:solidFill>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ü"/>
            </a:pPr>
            <a:r>
              <a:rPr lang="en-US" sz="2000" dirty="0" smtClean="0">
                <a:solidFill>
                  <a:srgbClr val="0070C0"/>
                </a:solidFill>
                <a:latin typeface="Times New Roman" panose="02020603050405020304" pitchFamily="18" charset="0"/>
                <a:cs typeface="Times New Roman" panose="02020603050405020304" pitchFamily="18" charset="0"/>
              </a:rPr>
              <a:t>Clarke suggested that social “situations” should form our unit of analysis in grounded theory and that three sociological modes can be useful in analyzing these situations for collecting and analyzing qualitative data:</a:t>
            </a:r>
          </a:p>
          <a:p>
            <a:pPr marL="1011237" lvl="2" indent="-342900" algn="just">
              <a:buFont typeface="+mj-lt"/>
              <a:buAutoNum type="arabicParenR"/>
            </a:pPr>
            <a:r>
              <a:rPr lang="en-US" sz="1600" dirty="0" smtClean="0">
                <a:solidFill>
                  <a:srgbClr val="002060"/>
                </a:solidFill>
                <a:latin typeface="+mj-lt"/>
                <a:cs typeface="Times New Roman" panose="02020603050405020304" pitchFamily="18" charset="0"/>
              </a:rPr>
              <a:t>Situational </a:t>
            </a:r>
          </a:p>
          <a:p>
            <a:pPr marL="1011237" lvl="2" indent="-342900" algn="just">
              <a:buFont typeface="+mj-lt"/>
              <a:buAutoNum type="arabicParenR"/>
            </a:pPr>
            <a:r>
              <a:rPr lang="en-US" sz="1600" dirty="0" smtClean="0">
                <a:solidFill>
                  <a:srgbClr val="002060"/>
                </a:solidFill>
                <a:latin typeface="+mj-lt"/>
                <a:cs typeface="Times New Roman" panose="02020603050405020304" pitchFamily="18" charset="0"/>
              </a:rPr>
              <a:t>Social World/Arenas </a:t>
            </a:r>
          </a:p>
          <a:p>
            <a:pPr marL="1011237" lvl="2" indent="-342900" algn="just">
              <a:buFont typeface="+mj-lt"/>
              <a:buAutoNum type="arabicParenR"/>
            </a:pPr>
            <a:r>
              <a:rPr lang="en-US" sz="1600" dirty="0" smtClean="0">
                <a:solidFill>
                  <a:srgbClr val="002060"/>
                </a:solidFill>
                <a:latin typeface="+mj-lt"/>
                <a:cs typeface="Times New Roman" panose="02020603050405020304" pitchFamily="18" charset="0"/>
              </a:rPr>
              <a:t>Positional Cartographical Maps </a:t>
            </a: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25</a:t>
            </a:fld>
            <a:endParaRPr lang="en-US"/>
          </a:p>
        </p:txBody>
      </p:sp>
    </p:spTree>
    <p:extLst>
      <p:ext uri="{BB962C8B-B14F-4D97-AF65-F5344CB8AC3E}">
        <p14:creationId xmlns:p14="http://schemas.microsoft.com/office/powerpoint/2010/main" val="40823700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Grounded Theory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eaLnBrk="1" hangingPunct="1">
              <a:buNone/>
            </a:pPr>
            <a:r>
              <a:rPr lang="en-US" altLang="en-US" sz="2400" b="1" dirty="0" smtClean="0">
                <a:solidFill>
                  <a:srgbClr val="FF0000"/>
                </a:solidFill>
                <a:latin typeface="+mj-lt"/>
                <a:cs typeface="Times New Roman" panose="02020603050405020304" pitchFamily="18" charset="0"/>
              </a:rPr>
              <a:t>Definition and Background </a:t>
            </a:r>
          </a:p>
          <a:p>
            <a:pPr lvl="1" algn="just">
              <a:buFont typeface="Wingdings" panose="05000000000000000000" pitchFamily="2" charset="2"/>
              <a:buChar char="ü"/>
            </a:pPr>
            <a:r>
              <a:rPr lang="en-US" sz="2000" dirty="0" smtClean="0">
                <a:solidFill>
                  <a:srgbClr val="0070C0"/>
                </a:solidFill>
                <a:latin typeface="Times New Roman" panose="02020603050405020304" pitchFamily="18" charset="0"/>
                <a:cs typeface="Times New Roman" panose="02020603050405020304" pitchFamily="18" charset="0"/>
              </a:rPr>
              <a:t>Clarke further expanded grounded theory “</a:t>
            </a:r>
            <a:r>
              <a:rPr lang="en-US" sz="2000" dirty="0" smtClean="0">
                <a:solidFill>
                  <a:srgbClr val="C00000"/>
                </a:solidFill>
                <a:latin typeface="+mj-lt"/>
                <a:cs typeface="Times New Roman" panose="02020603050405020304" pitchFamily="18" charset="0"/>
              </a:rPr>
              <a:t>after the postmodern turn</a:t>
            </a:r>
            <a:r>
              <a:rPr lang="en-US" sz="2000" dirty="0" smtClean="0">
                <a:solidFill>
                  <a:srgbClr val="0070C0"/>
                </a:solidFill>
                <a:latin typeface="Times New Roman" panose="02020603050405020304" pitchFamily="18" charset="0"/>
                <a:cs typeface="Times New Roman" panose="02020603050405020304" pitchFamily="18" charset="0"/>
              </a:rPr>
              <a:t>” and relies on postmodern perspectives: </a:t>
            </a:r>
          </a:p>
          <a:p>
            <a:pPr marL="1011237" lvl="2" indent="-342900" algn="just">
              <a:buFont typeface="+mj-lt"/>
              <a:buAutoNum type="arabicParenR"/>
            </a:pPr>
            <a:r>
              <a:rPr lang="en-US" sz="1700" dirty="0" smtClean="0">
                <a:solidFill>
                  <a:srgbClr val="7030A0"/>
                </a:solidFill>
                <a:latin typeface="+mj-lt"/>
                <a:cs typeface="Times New Roman" panose="02020603050405020304" pitchFamily="18" charset="0"/>
              </a:rPr>
              <a:t>The political nature of research and interpretation </a:t>
            </a:r>
          </a:p>
          <a:p>
            <a:pPr marL="1011237" lvl="2" indent="-342900" algn="just">
              <a:buFont typeface="+mj-lt"/>
              <a:buAutoNum type="arabicParenR"/>
            </a:pPr>
            <a:r>
              <a:rPr lang="en-US" sz="1700" dirty="0" smtClean="0">
                <a:solidFill>
                  <a:srgbClr val="7030A0"/>
                </a:solidFill>
                <a:latin typeface="+mj-lt"/>
                <a:cs typeface="Times New Roman" panose="02020603050405020304" pitchFamily="18" charset="0"/>
              </a:rPr>
              <a:t>Reflexivity on the part of the researchers </a:t>
            </a:r>
          </a:p>
          <a:p>
            <a:pPr marL="1011237" lvl="2" indent="-342900" algn="just">
              <a:buFont typeface="+mj-lt"/>
              <a:buAutoNum type="arabicParenR"/>
            </a:pPr>
            <a:r>
              <a:rPr lang="en-US" sz="1700" dirty="0" smtClean="0">
                <a:solidFill>
                  <a:srgbClr val="7030A0"/>
                </a:solidFill>
                <a:latin typeface="+mj-lt"/>
                <a:cs typeface="Times New Roman" panose="02020603050405020304" pitchFamily="18" charset="0"/>
              </a:rPr>
              <a:t>A recognition of a problems of presenting information </a:t>
            </a:r>
          </a:p>
          <a:p>
            <a:pPr marL="1011237" lvl="2" indent="-342900" algn="just">
              <a:buFont typeface="+mj-lt"/>
              <a:buAutoNum type="arabicParenR"/>
            </a:pPr>
            <a:r>
              <a:rPr lang="en-US" sz="1700" dirty="0" smtClean="0">
                <a:solidFill>
                  <a:srgbClr val="7030A0"/>
                </a:solidFill>
                <a:latin typeface="+mj-lt"/>
                <a:cs typeface="Times New Roman" panose="02020603050405020304" pitchFamily="18" charset="0"/>
              </a:rPr>
              <a:t>Questions of legitimacy and authority </a:t>
            </a:r>
          </a:p>
          <a:p>
            <a:pPr marL="1011237" lvl="2" indent="-342900" algn="just">
              <a:buFont typeface="+mj-lt"/>
              <a:buAutoNum type="arabicParenR"/>
            </a:pPr>
            <a:r>
              <a:rPr lang="en-US" sz="1700" dirty="0" smtClean="0">
                <a:solidFill>
                  <a:srgbClr val="7030A0"/>
                </a:solidFill>
                <a:latin typeface="+mj-lt"/>
                <a:cs typeface="Times New Roman" panose="02020603050405020304" pitchFamily="18" charset="0"/>
              </a:rPr>
              <a:t>Repositioning the researchers away from the “</a:t>
            </a:r>
            <a:r>
              <a:rPr lang="en-US" sz="1600" u="sng" dirty="0" smtClean="0">
                <a:solidFill>
                  <a:srgbClr val="002060"/>
                </a:solidFill>
                <a:latin typeface="+mj-lt"/>
                <a:cs typeface="Times New Roman" panose="02020603050405020304" pitchFamily="18" charset="0"/>
              </a:rPr>
              <a:t>all knowing analyst</a:t>
            </a:r>
            <a:r>
              <a:rPr lang="en-US" sz="1700" dirty="0" smtClean="0">
                <a:solidFill>
                  <a:srgbClr val="7030A0"/>
                </a:solidFill>
                <a:latin typeface="+mj-lt"/>
                <a:cs typeface="Times New Roman" panose="02020603050405020304" pitchFamily="18" charset="0"/>
              </a:rPr>
              <a:t>” to the “</a:t>
            </a:r>
            <a:r>
              <a:rPr lang="en-US" sz="1600" u="sng" dirty="0" smtClean="0">
                <a:solidFill>
                  <a:srgbClr val="002060"/>
                </a:solidFill>
                <a:latin typeface="+mj-lt"/>
                <a:cs typeface="Times New Roman" panose="02020603050405020304" pitchFamily="18" charset="0"/>
              </a:rPr>
              <a:t>acknowledged participant</a:t>
            </a:r>
            <a:r>
              <a:rPr lang="en-US" sz="1700" dirty="0" smtClean="0">
                <a:solidFill>
                  <a:srgbClr val="7030A0"/>
                </a:solidFill>
                <a:latin typeface="+mj-lt"/>
                <a:cs typeface="Times New Roman" panose="02020603050405020304" pitchFamily="18" charset="0"/>
              </a:rPr>
              <a:t>” </a:t>
            </a: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26</a:t>
            </a:fld>
            <a:endParaRPr lang="en-US"/>
          </a:p>
        </p:txBody>
      </p:sp>
    </p:spTree>
    <p:extLst>
      <p:ext uri="{BB962C8B-B14F-4D97-AF65-F5344CB8AC3E}">
        <p14:creationId xmlns:p14="http://schemas.microsoft.com/office/powerpoint/2010/main" val="3852911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Grounded Theory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514350" indent="-514350" algn="just">
              <a:buFont typeface="+mj-lt"/>
              <a:buAutoNum type="romanUcPeriod"/>
            </a:pPr>
            <a:r>
              <a:rPr lang="en-US" altLang="en-US" sz="2200" b="1" dirty="0">
                <a:latin typeface="+mj-lt"/>
              </a:rPr>
              <a:t>Types of  Grounded Theory Studies:  The Systematic </a:t>
            </a:r>
            <a:r>
              <a:rPr lang="en-US" altLang="en-US" sz="2200" b="1" dirty="0" smtClean="0">
                <a:latin typeface="+mj-lt"/>
              </a:rPr>
              <a:t>Approach</a:t>
            </a:r>
          </a:p>
          <a:p>
            <a:pPr lvl="1" algn="just" eaLnBrk="1" hangingPunct="1">
              <a:lnSpc>
                <a:spcPct val="90000"/>
              </a:lnSpc>
              <a:buFont typeface="Wingdings" panose="05000000000000000000" pitchFamily="2" charset="2"/>
              <a:buChar char="ü"/>
            </a:pPr>
            <a:r>
              <a:rPr lang="en-US" altLang="en-US" sz="2000" dirty="0">
                <a:solidFill>
                  <a:srgbClr val="0070C0"/>
                </a:solidFill>
                <a:latin typeface="Times New Roman" panose="02020603050405020304" pitchFamily="18" charset="0"/>
                <a:cs typeface="Times New Roman" panose="02020603050405020304" pitchFamily="18" charset="0"/>
              </a:rPr>
              <a:t>The approach is systematic and is used to  develop a theory that explains a process, action, or interaction</a:t>
            </a:r>
            <a:r>
              <a:rPr lang="en-US" altLang="en-US" sz="2000" dirty="0" smtClean="0">
                <a:solidFill>
                  <a:srgbClr val="0070C0"/>
                </a:solidFill>
                <a:latin typeface="Times New Roman" panose="02020603050405020304" pitchFamily="18" charset="0"/>
                <a:cs typeface="Times New Roman" panose="02020603050405020304" pitchFamily="18" charset="0"/>
              </a:rPr>
              <a:t>.</a:t>
            </a:r>
          </a:p>
          <a:p>
            <a:pPr lvl="1" algn="just" eaLnBrk="1" hangingPunct="1">
              <a:lnSpc>
                <a:spcPct val="90000"/>
              </a:lnSpc>
              <a:buFont typeface="Wingdings" panose="05000000000000000000" pitchFamily="2" charset="2"/>
              <a:buChar char="ü"/>
            </a:pPr>
            <a:endParaRPr lang="en-US" altLang="en-US" sz="2000" dirty="0">
              <a:solidFill>
                <a:srgbClr val="0070C0"/>
              </a:solidFill>
              <a:latin typeface="Times New Roman" panose="02020603050405020304" pitchFamily="18" charset="0"/>
              <a:cs typeface="Times New Roman" panose="02020603050405020304" pitchFamily="18" charset="0"/>
            </a:endParaRPr>
          </a:p>
          <a:p>
            <a:pPr lvl="1" algn="just" eaLnBrk="1" hangingPunct="1">
              <a:lnSpc>
                <a:spcPct val="90000"/>
              </a:lnSpc>
              <a:buFont typeface="Wingdings" panose="05000000000000000000" pitchFamily="2" charset="2"/>
              <a:buChar char="ü"/>
            </a:pPr>
            <a:r>
              <a:rPr lang="en-US" altLang="en-US" sz="2000" dirty="0">
                <a:solidFill>
                  <a:srgbClr val="0070C0"/>
                </a:solidFill>
                <a:latin typeface="Times New Roman" panose="02020603050405020304" pitchFamily="18" charset="0"/>
                <a:cs typeface="Times New Roman" panose="02020603050405020304" pitchFamily="18" charset="0"/>
              </a:rPr>
              <a:t>The participants are chosen by </a:t>
            </a:r>
            <a:r>
              <a:rPr lang="en-US" altLang="en-US" sz="1800" u="sng" dirty="0">
                <a:solidFill>
                  <a:srgbClr val="002060"/>
                </a:solidFill>
                <a:latin typeface="+mj-lt"/>
                <a:cs typeface="Times New Roman" panose="02020603050405020304" pitchFamily="18" charset="0"/>
              </a:rPr>
              <a:t>theoretical sampling</a:t>
            </a:r>
            <a:r>
              <a:rPr lang="en-US" altLang="en-US" sz="2000" dirty="0">
                <a:solidFill>
                  <a:srgbClr val="0070C0"/>
                </a:solidFill>
                <a:latin typeface="+mj-lt"/>
                <a:cs typeface="Times New Roman" panose="02020603050405020304" pitchFamily="18" charset="0"/>
              </a:rPr>
              <a:t> </a:t>
            </a:r>
            <a:r>
              <a:rPr lang="en-US" altLang="en-US" sz="2000" dirty="0">
                <a:solidFill>
                  <a:srgbClr val="0070C0"/>
                </a:solidFill>
                <a:latin typeface="Times New Roman" panose="02020603050405020304" pitchFamily="18" charset="0"/>
                <a:cs typeface="Times New Roman" panose="02020603050405020304" pitchFamily="18" charset="0"/>
              </a:rPr>
              <a:t>to help the researchers form the best </a:t>
            </a:r>
            <a:r>
              <a:rPr lang="en-US" altLang="en-US" sz="2000" dirty="0" smtClean="0">
                <a:solidFill>
                  <a:srgbClr val="0070C0"/>
                </a:solidFill>
                <a:latin typeface="Times New Roman" panose="02020603050405020304" pitchFamily="18" charset="0"/>
                <a:cs typeface="Times New Roman" panose="02020603050405020304" pitchFamily="18" charset="0"/>
              </a:rPr>
              <a:t>theories.</a:t>
            </a:r>
          </a:p>
          <a:p>
            <a:pPr lvl="1" algn="just" eaLnBrk="1" hangingPunct="1">
              <a:lnSpc>
                <a:spcPct val="90000"/>
              </a:lnSpc>
              <a:buFont typeface="Wingdings" panose="05000000000000000000" pitchFamily="2" charset="2"/>
              <a:buChar char="ü"/>
            </a:pPr>
            <a:endParaRPr lang="en-US" altLang="en-US" sz="2000" dirty="0">
              <a:solidFill>
                <a:srgbClr val="0070C0"/>
              </a:solidFill>
              <a:latin typeface="Times New Roman" panose="02020603050405020304" pitchFamily="18" charset="0"/>
              <a:cs typeface="Times New Roman" panose="02020603050405020304" pitchFamily="18" charset="0"/>
            </a:endParaRPr>
          </a:p>
          <a:p>
            <a:pPr lvl="1" algn="just" eaLnBrk="1" hangingPunct="1">
              <a:lnSpc>
                <a:spcPct val="90000"/>
              </a:lnSpc>
              <a:buFont typeface="Wingdings" panose="05000000000000000000" pitchFamily="2" charset="2"/>
              <a:buChar char="ü"/>
            </a:pPr>
            <a:r>
              <a:rPr lang="en-US" altLang="en-US" sz="2000" dirty="0">
                <a:solidFill>
                  <a:srgbClr val="0070C0"/>
                </a:solidFill>
                <a:latin typeface="Times New Roman" panose="02020603050405020304" pitchFamily="18" charset="0"/>
                <a:cs typeface="Times New Roman" panose="02020603050405020304" pitchFamily="18" charset="0"/>
              </a:rPr>
              <a:t>The data is collected mainly through 20-30 interviews during multiple visits to the field </a:t>
            </a:r>
            <a:r>
              <a:rPr lang="en-US" altLang="en-US" sz="1800" u="sng" dirty="0">
                <a:solidFill>
                  <a:srgbClr val="002060"/>
                </a:solidFill>
                <a:latin typeface="+mj-lt"/>
                <a:cs typeface="Times New Roman" panose="02020603050405020304" pitchFamily="18" charset="0"/>
              </a:rPr>
              <a:t>to saturate categories</a:t>
            </a:r>
            <a:r>
              <a:rPr lang="en-US" altLang="en-US" sz="2000" dirty="0">
                <a:solidFill>
                  <a:srgbClr val="0070C0"/>
                </a:solidFill>
                <a:latin typeface="Times New Roman" panose="02020603050405020304" pitchFamily="18" charset="0"/>
                <a:cs typeface="Times New Roman" panose="02020603050405020304" pitchFamily="18" charset="0"/>
              </a:rPr>
              <a:t> (happenings, events, documents</a:t>
            </a:r>
            <a:r>
              <a:rPr lang="en-US" altLang="en-US" sz="2000" dirty="0" smtClean="0">
                <a:solidFill>
                  <a:srgbClr val="0070C0"/>
                </a:solidFill>
                <a:latin typeface="Times New Roman" panose="02020603050405020304" pitchFamily="18" charset="0"/>
                <a:cs typeface="Times New Roman" panose="02020603050405020304" pitchFamily="18" charset="0"/>
              </a:rPr>
              <a:t>). </a:t>
            </a:r>
          </a:p>
          <a:p>
            <a:pPr lvl="2" algn="just" eaLnBrk="1" hangingPunct="1">
              <a:lnSpc>
                <a:spcPct val="90000"/>
              </a:lnSpc>
              <a:buFont typeface="Wingdings" panose="05000000000000000000" pitchFamily="2" charset="2"/>
              <a:buChar char="ü"/>
            </a:pPr>
            <a:r>
              <a:rPr lang="en-US" altLang="en-US" sz="1600" dirty="0" smtClean="0">
                <a:solidFill>
                  <a:srgbClr val="7030A0"/>
                </a:solidFill>
                <a:latin typeface="+mj-lt"/>
                <a:cs typeface="Times New Roman" panose="02020603050405020304" pitchFamily="18" charset="0"/>
              </a:rPr>
              <a:t>A category represents a unit of information composed of events, happenings, and instances. </a:t>
            </a: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27</a:t>
            </a:fld>
            <a:endParaRPr lang="en-US"/>
          </a:p>
        </p:txBody>
      </p:sp>
    </p:spTree>
    <p:extLst>
      <p:ext uri="{BB962C8B-B14F-4D97-AF65-F5344CB8AC3E}">
        <p14:creationId xmlns:p14="http://schemas.microsoft.com/office/powerpoint/2010/main" val="15012382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Grounded Theory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514350" indent="-514350" algn="just">
              <a:buFont typeface="+mj-lt"/>
              <a:buAutoNum type="romanUcPeriod"/>
            </a:pPr>
            <a:r>
              <a:rPr lang="en-US" altLang="en-US" sz="2200" b="1" dirty="0">
                <a:latin typeface="+mj-lt"/>
              </a:rPr>
              <a:t>Types of  Grounded Theory Studies:  The Systematic </a:t>
            </a:r>
            <a:r>
              <a:rPr lang="en-US" altLang="en-US" sz="2200" b="1" dirty="0" smtClean="0">
                <a:latin typeface="+mj-lt"/>
              </a:rPr>
              <a:t>Approach</a:t>
            </a:r>
          </a:p>
          <a:p>
            <a:pPr lvl="1" algn="just" eaLnBrk="1" hangingPunct="1">
              <a:lnSpc>
                <a:spcPct val="90000"/>
              </a:lnSpc>
              <a:buFont typeface="Wingdings" panose="05000000000000000000" pitchFamily="2" charset="2"/>
              <a:buChar char="ü"/>
            </a:pPr>
            <a:r>
              <a:rPr lang="en-US" altLang="en-US" sz="2000" dirty="0" smtClean="0">
                <a:solidFill>
                  <a:srgbClr val="0070C0"/>
                </a:solidFill>
                <a:latin typeface="Times New Roman" panose="02020603050405020304" pitchFamily="18" charset="0"/>
                <a:cs typeface="Times New Roman" panose="02020603050405020304" pitchFamily="18" charset="0"/>
              </a:rPr>
              <a:t>The </a:t>
            </a:r>
            <a:r>
              <a:rPr lang="en-US" altLang="en-US" sz="2000" dirty="0">
                <a:solidFill>
                  <a:srgbClr val="0070C0"/>
                </a:solidFill>
                <a:latin typeface="Times New Roman" panose="02020603050405020304" pitchFamily="18" charset="0"/>
                <a:cs typeface="Times New Roman" panose="02020603050405020304" pitchFamily="18" charset="0"/>
              </a:rPr>
              <a:t>data analysis can alternate with data </a:t>
            </a:r>
            <a:r>
              <a:rPr lang="en-US" altLang="en-US" sz="2000" dirty="0" smtClean="0">
                <a:solidFill>
                  <a:srgbClr val="0070C0"/>
                </a:solidFill>
                <a:latin typeface="Times New Roman" panose="02020603050405020304" pitchFamily="18" charset="0"/>
                <a:cs typeface="Times New Roman" panose="02020603050405020304" pitchFamily="18" charset="0"/>
              </a:rPr>
              <a:t>collection. </a:t>
            </a:r>
          </a:p>
          <a:p>
            <a:pPr lvl="2" algn="just" eaLnBrk="1" hangingPunct="1">
              <a:lnSpc>
                <a:spcPct val="90000"/>
              </a:lnSpc>
              <a:buFont typeface="Wingdings" panose="05000000000000000000" pitchFamily="2" charset="2"/>
              <a:buChar char="ü"/>
            </a:pPr>
            <a:r>
              <a:rPr lang="en-US" altLang="en-US" sz="1600" dirty="0" smtClean="0">
                <a:solidFill>
                  <a:srgbClr val="7030A0"/>
                </a:solidFill>
                <a:latin typeface="+mj-lt"/>
                <a:cs typeface="Times New Roman" panose="02020603050405020304" pitchFamily="18" charset="0"/>
              </a:rPr>
              <a:t>It’s a kind of zigzag process: </a:t>
            </a:r>
            <a:r>
              <a:rPr lang="en-US" altLang="en-US" sz="1600" u="sng" dirty="0" smtClean="0">
                <a:solidFill>
                  <a:srgbClr val="002060"/>
                </a:solidFill>
                <a:latin typeface="+mj-lt"/>
                <a:cs typeface="Times New Roman" panose="02020603050405020304" pitchFamily="18" charset="0"/>
              </a:rPr>
              <a:t>out of the field to gather information, into the office to analyze the data, back to the field to gather more information, into the office, and so forth… </a:t>
            </a:r>
          </a:p>
          <a:p>
            <a:pPr lvl="2" algn="just" eaLnBrk="1" hangingPunct="1">
              <a:lnSpc>
                <a:spcPct val="90000"/>
              </a:lnSpc>
              <a:buFont typeface="Wingdings" panose="05000000000000000000" pitchFamily="2" charset="2"/>
              <a:buChar char="ü"/>
            </a:pPr>
            <a:endParaRPr lang="en-US" altLang="en-US" sz="1600" dirty="0">
              <a:solidFill>
                <a:srgbClr val="7030A0"/>
              </a:solidFill>
              <a:latin typeface="+mj-lt"/>
              <a:cs typeface="Times New Roman" panose="02020603050405020304" pitchFamily="18" charset="0"/>
            </a:endParaRPr>
          </a:p>
          <a:p>
            <a:pPr lvl="1" algn="just" eaLnBrk="1" hangingPunct="1">
              <a:lnSpc>
                <a:spcPct val="90000"/>
              </a:lnSpc>
              <a:buFont typeface="Wingdings" panose="05000000000000000000" pitchFamily="2" charset="2"/>
              <a:buChar char="ü"/>
            </a:pPr>
            <a:r>
              <a:rPr lang="en-US" altLang="en-US" sz="2000" dirty="0" smtClean="0">
                <a:solidFill>
                  <a:srgbClr val="0070C0"/>
                </a:solidFill>
                <a:latin typeface="Times New Roman" panose="02020603050405020304" pitchFamily="18" charset="0"/>
                <a:cs typeface="Times New Roman" panose="02020603050405020304" pitchFamily="18" charset="0"/>
              </a:rPr>
              <a:t>The participants interviewed are theoretically chosen (theoretical sampling), to help the researcher best form the theory. </a:t>
            </a:r>
          </a:p>
          <a:p>
            <a:pPr lvl="1" algn="just" eaLnBrk="1" hangingPunct="1">
              <a:lnSpc>
                <a:spcPct val="90000"/>
              </a:lnSpc>
              <a:buFont typeface="Wingdings" panose="05000000000000000000" pitchFamily="2" charset="2"/>
              <a:buChar char="ü"/>
            </a:pPr>
            <a:endParaRPr lang="en-US" altLang="en-US" sz="2000" dirty="0">
              <a:latin typeface="Times New Roman" panose="02020603050405020304" pitchFamily="18" charset="0"/>
              <a:cs typeface="Times New Roman" panose="02020603050405020304" pitchFamily="18" charset="0"/>
            </a:endParaRPr>
          </a:p>
          <a:p>
            <a:pPr lvl="1" algn="just" eaLnBrk="1" hangingPunct="1">
              <a:lnSpc>
                <a:spcPct val="90000"/>
              </a:lnSpc>
              <a:buFont typeface="Wingdings" panose="05000000000000000000" pitchFamily="2" charset="2"/>
              <a:buChar char="ü"/>
            </a:pPr>
            <a:r>
              <a:rPr lang="en-US" altLang="en-US" sz="2000" dirty="0" smtClean="0">
                <a:solidFill>
                  <a:srgbClr val="0070C0"/>
                </a:solidFill>
                <a:latin typeface="Times New Roman" panose="02020603050405020304" pitchFamily="18" charset="0"/>
                <a:cs typeface="Times New Roman" panose="02020603050405020304" pitchFamily="18" charset="0"/>
              </a:rPr>
              <a:t>How many passes one makes to the field depends on </a:t>
            </a:r>
            <a:r>
              <a:rPr lang="en-US" altLang="en-US" sz="1600" u="sng" dirty="0" smtClean="0">
                <a:solidFill>
                  <a:srgbClr val="C00000"/>
                </a:solidFill>
                <a:latin typeface="+mj-lt"/>
                <a:cs typeface="Times New Roman" panose="02020603050405020304" pitchFamily="18" charset="0"/>
              </a:rPr>
              <a:t>whether the category of the information become saturated</a:t>
            </a:r>
            <a:r>
              <a:rPr lang="en-US" altLang="en-US" sz="2000" dirty="0" smtClean="0">
                <a:solidFill>
                  <a:srgbClr val="0070C0"/>
                </a:solidFill>
                <a:latin typeface="Times New Roman" panose="02020603050405020304" pitchFamily="18" charset="0"/>
                <a:cs typeface="Times New Roman" panose="02020603050405020304" pitchFamily="18" charset="0"/>
              </a:rPr>
              <a:t> or </a:t>
            </a:r>
            <a:r>
              <a:rPr lang="en-US" altLang="en-US" sz="1600" u="sng" dirty="0" smtClean="0">
                <a:solidFill>
                  <a:srgbClr val="C00000"/>
                </a:solidFill>
                <a:latin typeface="+mj-lt"/>
                <a:cs typeface="Times New Roman" panose="02020603050405020304" pitchFamily="18" charset="0"/>
              </a:rPr>
              <a:t>whether the theory is elaborated in all of its complexity</a:t>
            </a:r>
            <a:r>
              <a:rPr lang="en-US" altLang="en-US" sz="2000" dirty="0" smtClean="0">
                <a:solidFill>
                  <a:srgbClr val="0070C0"/>
                </a:solidFill>
                <a:latin typeface="Times New Roman" panose="02020603050405020304" pitchFamily="18" charset="0"/>
                <a:cs typeface="Times New Roman" panose="02020603050405020304" pitchFamily="18" charset="0"/>
              </a:rPr>
              <a:t>. </a:t>
            </a:r>
          </a:p>
          <a:p>
            <a:pPr lvl="2" algn="just" eaLnBrk="1" hangingPunct="1">
              <a:lnSpc>
                <a:spcPct val="90000"/>
              </a:lnSpc>
              <a:buFont typeface="Wingdings" panose="05000000000000000000" pitchFamily="2" charset="2"/>
              <a:buChar char="ü"/>
            </a:pPr>
            <a:endParaRPr lang="en-US" altLang="en-US" sz="1700" dirty="0">
              <a:latin typeface="Times New Roman" panose="02020603050405020304" pitchFamily="18" charset="0"/>
              <a:cs typeface="Times New Roman" panose="02020603050405020304" pitchFamily="18" charset="0"/>
            </a:endParaRPr>
          </a:p>
          <a:p>
            <a:pPr lvl="1" algn="just" eaLnBrk="1" hangingPunct="1">
              <a:lnSpc>
                <a:spcPct val="90000"/>
              </a:lnSpc>
              <a:buFont typeface="Wingdings" panose="05000000000000000000" pitchFamily="2" charset="2"/>
              <a:buChar char="ü"/>
            </a:pPr>
            <a:r>
              <a:rPr lang="en-US" altLang="en-US" sz="2000" dirty="0" smtClean="0">
                <a:solidFill>
                  <a:srgbClr val="0070C0"/>
                </a:solidFill>
                <a:latin typeface="Times New Roman" panose="02020603050405020304" pitchFamily="18" charset="0"/>
                <a:cs typeface="Times New Roman" panose="02020603050405020304" pitchFamily="18" charset="0"/>
              </a:rPr>
              <a:t>The process of taking information from data collection, and compare it to emerging categories is called the</a:t>
            </a:r>
            <a:r>
              <a:rPr lang="en-US" altLang="en-US" sz="2000" b="1" dirty="0" smtClean="0">
                <a:solidFill>
                  <a:srgbClr val="0070C0"/>
                </a:solidFill>
                <a:latin typeface="Times New Roman" panose="02020603050405020304" pitchFamily="18" charset="0"/>
                <a:cs typeface="Times New Roman" panose="02020603050405020304" pitchFamily="18" charset="0"/>
              </a:rPr>
              <a:t> </a:t>
            </a:r>
            <a:r>
              <a:rPr lang="en-US" altLang="en-US" sz="1800" u="sng" dirty="0" smtClean="0">
                <a:solidFill>
                  <a:srgbClr val="C00000"/>
                </a:solidFill>
                <a:latin typeface="+mj-lt"/>
                <a:cs typeface="Times New Roman" panose="02020603050405020304" pitchFamily="18" charset="0"/>
              </a:rPr>
              <a:t>constant comparative method for data analysis</a:t>
            </a:r>
            <a:r>
              <a:rPr lang="en-US" altLang="en-US" sz="2000" dirty="0" smtClean="0">
                <a:solidFill>
                  <a:srgbClr val="0070C0"/>
                </a:solidFill>
                <a:latin typeface="Times New Roman" panose="02020603050405020304" pitchFamily="18" charset="0"/>
                <a:cs typeface="Times New Roman" panose="02020603050405020304" pitchFamily="18" charset="0"/>
              </a:rPr>
              <a:t>. </a:t>
            </a:r>
            <a:endParaRPr lang="en-US" altLang="en-US" sz="2000" dirty="0">
              <a:solidFill>
                <a:srgbClr val="0070C0"/>
              </a:solidFill>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ü"/>
            </a:pPr>
            <a:endParaRPr lang="en-US" sz="1200" dirty="0" smtClean="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28</a:t>
            </a:fld>
            <a:endParaRPr lang="en-US"/>
          </a:p>
        </p:txBody>
      </p:sp>
    </p:spTree>
    <p:extLst>
      <p:ext uri="{BB962C8B-B14F-4D97-AF65-F5344CB8AC3E}">
        <p14:creationId xmlns:p14="http://schemas.microsoft.com/office/powerpoint/2010/main" val="32472469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Grounded Theory Research</a:t>
            </a:r>
            <a:endParaRPr lang="fa-IR" sz="3500" b="1" dirty="0">
              <a:solidFill>
                <a:srgbClr val="002060"/>
              </a:solidFill>
            </a:endParaRPr>
          </a:p>
        </p:txBody>
      </p:sp>
      <p:sp>
        <p:nvSpPr>
          <p:cNvPr id="3" name="Content Placeholder 2"/>
          <p:cNvSpPr>
            <a:spLocks noGrp="1"/>
          </p:cNvSpPr>
          <p:nvPr>
            <p:ph idx="1"/>
          </p:nvPr>
        </p:nvSpPr>
        <p:spPr>
          <a:xfrm>
            <a:off x="179512" y="1631827"/>
            <a:ext cx="8856984" cy="4893518"/>
          </a:xfrm>
        </p:spPr>
        <p:txBody>
          <a:bodyPr/>
          <a:lstStyle/>
          <a:p>
            <a:pPr marL="514350" indent="-514350" algn="just">
              <a:buFont typeface="+mj-lt"/>
              <a:buAutoNum type="romanUcPeriod"/>
            </a:pPr>
            <a:r>
              <a:rPr lang="en-US" altLang="en-US" sz="2200" b="1" dirty="0">
                <a:latin typeface="+mj-lt"/>
              </a:rPr>
              <a:t>Types of  Grounded Theory Studies:  The Systematic </a:t>
            </a:r>
            <a:r>
              <a:rPr lang="en-US" altLang="en-US" sz="2200" b="1" dirty="0" smtClean="0">
                <a:latin typeface="+mj-lt"/>
              </a:rPr>
              <a:t>Approach</a:t>
            </a:r>
            <a:endParaRPr lang="en-US" altLang="en-US" sz="1600" dirty="0">
              <a:solidFill>
                <a:srgbClr val="7030A0"/>
              </a:solidFill>
              <a:latin typeface="+mj-lt"/>
              <a:cs typeface="Times New Roman" panose="02020603050405020304" pitchFamily="18" charset="0"/>
            </a:endParaRPr>
          </a:p>
          <a:p>
            <a:pPr lvl="1" algn="just" eaLnBrk="1" hangingPunct="1">
              <a:lnSpc>
                <a:spcPct val="90000"/>
              </a:lnSpc>
              <a:buFont typeface="Wingdings" panose="05000000000000000000" pitchFamily="2" charset="2"/>
              <a:buChar char="ü"/>
            </a:pPr>
            <a:r>
              <a:rPr lang="en-US" altLang="en-US" sz="2000" dirty="0">
                <a:solidFill>
                  <a:srgbClr val="0070C0"/>
                </a:solidFill>
                <a:latin typeface="Times New Roman" panose="02020603050405020304" pitchFamily="18" charset="0"/>
                <a:cs typeface="Times New Roman" panose="02020603050405020304" pitchFamily="18" charset="0"/>
              </a:rPr>
              <a:t>The data analysis consists of </a:t>
            </a:r>
            <a:r>
              <a:rPr lang="en-US" altLang="en-US" sz="2000" u="sng" dirty="0">
                <a:solidFill>
                  <a:srgbClr val="C00000"/>
                </a:solidFill>
                <a:latin typeface="+mj-lt"/>
                <a:cs typeface="Times New Roman" panose="02020603050405020304" pitchFamily="18" charset="0"/>
              </a:rPr>
              <a:t>open coding</a:t>
            </a:r>
            <a:r>
              <a:rPr lang="en-US" altLang="en-US" sz="2000" dirty="0">
                <a:solidFill>
                  <a:srgbClr val="0070C0"/>
                </a:solidFill>
                <a:latin typeface="Times New Roman" panose="02020603050405020304" pitchFamily="18" charset="0"/>
                <a:cs typeface="Times New Roman" panose="02020603050405020304" pitchFamily="18" charset="0"/>
              </a:rPr>
              <a:t>, </a:t>
            </a:r>
            <a:r>
              <a:rPr lang="en-US" altLang="en-US" sz="2000" u="sng" dirty="0">
                <a:solidFill>
                  <a:srgbClr val="C00000"/>
                </a:solidFill>
                <a:latin typeface="+mj-lt"/>
                <a:cs typeface="Times New Roman" panose="02020603050405020304" pitchFamily="18" charset="0"/>
              </a:rPr>
              <a:t>axial coding</a:t>
            </a:r>
            <a:r>
              <a:rPr lang="en-US" altLang="en-US" sz="2000" dirty="0">
                <a:solidFill>
                  <a:srgbClr val="0070C0"/>
                </a:solidFill>
                <a:latin typeface="Times New Roman" panose="02020603050405020304" pitchFamily="18" charset="0"/>
                <a:cs typeface="Times New Roman" panose="02020603050405020304" pitchFamily="18" charset="0"/>
              </a:rPr>
              <a:t>, and </a:t>
            </a:r>
            <a:r>
              <a:rPr lang="en-US" altLang="en-US" sz="2000" u="sng" dirty="0">
                <a:solidFill>
                  <a:srgbClr val="C00000"/>
                </a:solidFill>
                <a:latin typeface="+mj-lt"/>
                <a:cs typeface="Times New Roman" panose="02020603050405020304" pitchFamily="18" charset="0"/>
              </a:rPr>
              <a:t>selective coding </a:t>
            </a:r>
            <a:r>
              <a:rPr lang="en-US" altLang="en-US" sz="2000" dirty="0">
                <a:solidFill>
                  <a:srgbClr val="0070C0"/>
                </a:solidFill>
                <a:latin typeface="Times New Roman" panose="02020603050405020304" pitchFamily="18" charset="0"/>
                <a:cs typeface="Times New Roman" panose="02020603050405020304" pitchFamily="18" charset="0"/>
              </a:rPr>
              <a:t>with a visual model developed during the axial coding </a:t>
            </a:r>
            <a:r>
              <a:rPr lang="en-US" altLang="en-US" sz="2000" dirty="0" smtClean="0">
                <a:solidFill>
                  <a:srgbClr val="0070C0"/>
                </a:solidFill>
                <a:latin typeface="Times New Roman" panose="02020603050405020304" pitchFamily="18" charset="0"/>
                <a:cs typeface="Times New Roman" panose="02020603050405020304" pitchFamily="18" charset="0"/>
              </a:rPr>
              <a:t>phase. </a:t>
            </a:r>
          </a:p>
          <a:p>
            <a:pPr lvl="1" algn="just" eaLnBrk="1" hangingPunct="1">
              <a:lnSpc>
                <a:spcPct val="90000"/>
              </a:lnSpc>
              <a:buFont typeface="Wingdings" panose="05000000000000000000" pitchFamily="2" charset="2"/>
              <a:buChar char="ü"/>
            </a:pPr>
            <a:endParaRPr lang="en-US" altLang="en-US" sz="2000" dirty="0">
              <a:solidFill>
                <a:srgbClr val="0070C0"/>
              </a:solidFill>
              <a:latin typeface="Times New Roman" panose="02020603050405020304" pitchFamily="18" charset="0"/>
              <a:cs typeface="Times New Roman" panose="02020603050405020304" pitchFamily="18" charset="0"/>
            </a:endParaRPr>
          </a:p>
          <a:p>
            <a:pPr marL="514350" indent="-514350" algn="just" eaLnBrk="1" hangingPunct="1">
              <a:lnSpc>
                <a:spcPct val="90000"/>
              </a:lnSpc>
              <a:buFont typeface="+mj-lt"/>
              <a:buAutoNum type="romanUcPeriod"/>
            </a:pPr>
            <a:r>
              <a:rPr lang="en-US" altLang="en-US" sz="2000" u="sng" dirty="0" smtClean="0">
                <a:solidFill>
                  <a:srgbClr val="C00000"/>
                </a:solidFill>
                <a:latin typeface="+mj-lt"/>
                <a:cs typeface="Times New Roman" panose="02020603050405020304" pitchFamily="18" charset="0"/>
              </a:rPr>
              <a:t>Open Coding</a:t>
            </a:r>
            <a:r>
              <a:rPr lang="en-US" altLang="en-US" sz="2000" dirty="0" smtClean="0">
                <a:solidFill>
                  <a:srgbClr val="0070C0"/>
                </a:solidFill>
                <a:latin typeface="Times New Roman" panose="02020603050405020304" pitchFamily="18" charset="0"/>
                <a:cs typeface="Times New Roman" panose="02020603050405020304" pitchFamily="18" charset="0"/>
              </a:rPr>
              <a:t>: coding the data for its major categories of information. </a:t>
            </a:r>
          </a:p>
          <a:p>
            <a:pPr algn="just" eaLnBrk="1" hangingPunct="1">
              <a:lnSpc>
                <a:spcPct val="90000"/>
              </a:lnSpc>
              <a:buFont typeface="Wingdings" panose="05000000000000000000" pitchFamily="2" charset="2"/>
              <a:buChar char="ü"/>
            </a:pPr>
            <a:endParaRPr lang="en-US" altLang="en-US" sz="2000" dirty="0" smtClean="0">
              <a:solidFill>
                <a:srgbClr val="0070C0"/>
              </a:solidFill>
              <a:latin typeface="Times New Roman" panose="02020603050405020304" pitchFamily="18" charset="0"/>
              <a:cs typeface="Times New Roman" panose="02020603050405020304" pitchFamily="18" charset="0"/>
            </a:endParaRPr>
          </a:p>
          <a:p>
            <a:pPr marL="514350" indent="-514350" algn="just" eaLnBrk="1" hangingPunct="1">
              <a:lnSpc>
                <a:spcPct val="90000"/>
              </a:lnSpc>
              <a:buFont typeface="+mj-lt"/>
              <a:buAutoNum type="romanUcPeriod" startAt="2"/>
            </a:pPr>
            <a:r>
              <a:rPr lang="en-US" altLang="en-US" sz="2000" u="sng" dirty="0" smtClean="0">
                <a:solidFill>
                  <a:srgbClr val="C00000"/>
                </a:solidFill>
                <a:latin typeface="+mj-lt"/>
                <a:cs typeface="Times New Roman" panose="02020603050405020304" pitchFamily="18" charset="0"/>
              </a:rPr>
              <a:t>Axial Coding</a:t>
            </a:r>
            <a:r>
              <a:rPr lang="en-US" altLang="en-US" sz="2000" dirty="0" smtClean="0">
                <a:solidFill>
                  <a:srgbClr val="0070C0"/>
                </a:solidFill>
                <a:latin typeface="Times New Roman" panose="02020603050405020304" pitchFamily="18" charset="0"/>
                <a:cs typeface="Times New Roman" panose="02020603050405020304" pitchFamily="18" charset="0"/>
              </a:rPr>
              <a:t>, it emerges from open coding, in which the researcher identifies one open coding category to focus on (</a:t>
            </a:r>
            <a:r>
              <a:rPr lang="en-US" altLang="en-US" sz="1800" u="sng" dirty="0" smtClean="0">
                <a:solidFill>
                  <a:srgbClr val="002060"/>
                </a:solidFill>
                <a:latin typeface="+mj-lt"/>
                <a:cs typeface="Times New Roman" panose="02020603050405020304" pitchFamily="18" charset="0"/>
              </a:rPr>
              <a:t>called the </a:t>
            </a:r>
            <a:r>
              <a:rPr lang="en-US" altLang="en-US" sz="2000" dirty="0" smtClean="0">
                <a:solidFill>
                  <a:srgbClr val="0070C0"/>
                </a:solidFill>
                <a:latin typeface="Times New Roman" panose="02020603050405020304" pitchFamily="18" charset="0"/>
                <a:cs typeface="Times New Roman" panose="02020603050405020304" pitchFamily="18" charset="0"/>
              </a:rPr>
              <a:t>“</a:t>
            </a:r>
            <a:r>
              <a:rPr lang="en-US" altLang="en-US" sz="2000" dirty="0" smtClean="0">
                <a:solidFill>
                  <a:srgbClr val="FF0000"/>
                </a:solidFill>
                <a:latin typeface="+mj-lt"/>
                <a:cs typeface="Times New Roman" panose="02020603050405020304" pitchFamily="18" charset="0"/>
              </a:rPr>
              <a:t>core</a:t>
            </a:r>
            <a:r>
              <a:rPr lang="en-US" altLang="en-US" sz="2000" dirty="0" smtClean="0">
                <a:solidFill>
                  <a:srgbClr val="0070C0"/>
                </a:solidFill>
                <a:latin typeface="Times New Roman" panose="02020603050405020304" pitchFamily="18" charset="0"/>
                <a:cs typeface="Times New Roman" panose="02020603050405020304" pitchFamily="18" charset="0"/>
              </a:rPr>
              <a:t>” </a:t>
            </a:r>
            <a:r>
              <a:rPr lang="en-US" altLang="en-US" sz="1800" u="sng" dirty="0" smtClean="0">
                <a:solidFill>
                  <a:srgbClr val="002060"/>
                </a:solidFill>
                <a:latin typeface="+mj-lt"/>
                <a:cs typeface="Times New Roman" panose="02020603050405020304" pitchFamily="18" charset="0"/>
              </a:rPr>
              <a:t>phenomenon</a:t>
            </a:r>
            <a:r>
              <a:rPr lang="en-US" altLang="en-US" sz="2000" dirty="0" smtClean="0">
                <a:solidFill>
                  <a:srgbClr val="0070C0"/>
                </a:solidFill>
                <a:latin typeface="Times New Roman" panose="02020603050405020304" pitchFamily="18" charset="0"/>
                <a:cs typeface="Times New Roman" panose="02020603050405020304" pitchFamily="18" charset="0"/>
              </a:rPr>
              <a:t>), and then goes back to the data and creates category around this core phenomenon, they consisted;</a:t>
            </a:r>
          </a:p>
          <a:p>
            <a:pPr lvl="1" algn="just" eaLnBrk="1" hangingPunct="1">
              <a:lnSpc>
                <a:spcPct val="90000"/>
              </a:lnSpc>
              <a:buFont typeface="Wingdings" panose="05000000000000000000" pitchFamily="2" charset="2"/>
              <a:buChar char="ü"/>
            </a:pPr>
            <a:r>
              <a:rPr lang="en-US" altLang="en-US" sz="1800" u="sng" dirty="0" smtClean="0">
                <a:solidFill>
                  <a:srgbClr val="C00000"/>
                </a:solidFill>
                <a:latin typeface="+mj-lt"/>
                <a:cs typeface="Times New Roman" panose="02020603050405020304" pitchFamily="18" charset="0"/>
              </a:rPr>
              <a:t>Causal conditions</a:t>
            </a:r>
            <a:r>
              <a:rPr lang="en-US" altLang="en-US" sz="1800" dirty="0" smtClean="0">
                <a:solidFill>
                  <a:srgbClr val="7030A0"/>
                </a:solidFill>
                <a:latin typeface="+mj-lt"/>
                <a:cs typeface="Times New Roman" panose="02020603050405020304" pitchFamily="18" charset="0"/>
              </a:rPr>
              <a:t>; what factor caused the core phenomenon. </a:t>
            </a:r>
          </a:p>
          <a:p>
            <a:pPr lvl="1" algn="just" eaLnBrk="1" hangingPunct="1">
              <a:lnSpc>
                <a:spcPct val="90000"/>
              </a:lnSpc>
              <a:buFont typeface="Wingdings" panose="05000000000000000000" pitchFamily="2" charset="2"/>
              <a:buChar char="ü"/>
            </a:pPr>
            <a:r>
              <a:rPr lang="en-US" altLang="en-US" sz="1800" u="sng" dirty="0" smtClean="0">
                <a:solidFill>
                  <a:srgbClr val="C00000"/>
                </a:solidFill>
                <a:latin typeface="+mj-lt"/>
                <a:cs typeface="Times New Roman" panose="02020603050405020304" pitchFamily="18" charset="0"/>
              </a:rPr>
              <a:t>Strategies</a:t>
            </a:r>
            <a:r>
              <a:rPr lang="en-US" altLang="en-US" sz="1800" dirty="0" smtClean="0">
                <a:solidFill>
                  <a:srgbClr val="7030A0"/>
                </a:solidFill>
                <a:latin typeface="+mj-lt"/>
                <a:cs typeface="Times New Roman" panose="02020603050405020304" pitchFamily="18" charset="0"/>
              </a:rPr>
              <a:t>; actions taken in response to the core phenomenon. </a:t>
            </a:r>
          </a:p>
          <a:p>
            <a:pPr lvl="1" algn="just" eaLnBrk="1" hangingPunct="1">
              <a:lnSpc>
                <a:spcPct val="90000"/>
              </a:lnSpc>
              <a:buFont typeface="Wingdings" panose="05000000000000000000" pitchFamily="2" charset="2"/>
              <a:buChar char="ü"/>
            </a:pPr>
            <a:r>
              <a:rPr lang="en-US" altLang="en-US" sz="1800" u="sng" dirty="0" smtClean="0">
                <a:solidFill>
                  <a:srgbClr val="C00000"/>
                </a:solidFill>
                <a:latin typeface="+mj-lt"/>
                <a:cs typeface="Times New Roman" panose="02020603050405020304" pitchFamily="18" charset="0"/>
              </a:rPr>
              <a:t>Contextual and intervening conditions</a:t>
            </a:r>
            <a:r>
              <a:rPr lang="en-US" altLang="en-US" sz="1800" dirty="0" smtClean="0">
                <a:solidFill>
                  <a:srgbClr val="7030A0"/>
                </a:solidFill>
                <a:latin typeface="+mj-lt"/>
                <a:cs typeface="Times New Roman" panose="02020603050405020304" pitchFamily="18" charset="0"/>
              </a:rPr>
              <a:t>; broad and specific situational factors that influence the strategies. </a:t>
            </a:r>
          </a:p>
          <a:p>
            <a:pPr lvl="1" algn="just" eaLnBrk="1" hangingPunct="1">
              <a:lnSpc>
                <a:spcPct val="90000"/>
              </a:lnSpc>
              <a:buFont typeface="Wingdings" panose="05000000000000000000" pitchFamily="2" charset="2"/>
              <a:buChar char="ü"/>
            </a:pPr>
            <a:r>
              <a:rPr lang="en-US" altLang="en-US" sz="1800" u="sng" dirty="0" smtClean="0">
                <a:solidFill>
                  <a:srgbClr val="C00000"/>
                </a:solidFill>
                <a:latin typeface="+mj-lt"/>
                <a:cs typeface="Times New Roman" panose="02020603050405020304" pitchFamily="18" charset="0"/>
              </a:rPr>
              <a:t>Consequences</a:t>
            </a:r>
            <a:r>
              <a:rPr lang="en-US" altLang="en-US" sz="1800" dirty="0" smtClean="0">
                <a:solidFill>
                  <a:srgbClr val="7030A0"/>
                </a:solidFill>
                <a:latin typeface="+mj-lt"/>
                <a:cs typeface="Times New Roman" panose="02020603050405020304" pitchFamily="18" charset="0"/>
              </a:rPr>
              <a:t>; outcomes from using the strategies. </a:t>
            </a:r>
            <a:endParaRPr lang="en-US" altLang="en-US" sz="1800" dirty="0">
              <a:solidFill>
                <a:srgbClr val="7030A0"/>
              </a:solidFill>
              <a:latin typeface="+mj-lt"/>
              <a:cs typeface="Times New Roman" panose="02020603050405020304" pitchFamily="18" charset="0"/>
            </a:endParaRPr>
          </a:p>
          <a:p>
            <a:pPr lvl="2" algn="just">
              <a:buFont typeface="Wingdings" panose="05000000000000000000" pitchFamily="2" charset="2"/>
              <a:buChar char="ü"/>
            </a:pPr>
            <a:endParaRPr lang="en-US" sz="1200" dirty="0" smtClean="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29</a:t>
            </a:fld>
            <a:endParaRPr lang="en-US"/>
          </a:p>
        </p:txBody>
      </p:sp>
    </p:spTree>
    <p:extLst>
      <p:ext uri="{BB962C8B-B14F-4D97-AF65-F5344CB8AC3E}">
        <p14:creationId xmlns:p14="http://schemas.microsoft.com/office/powerpoint/2010/main" val="30025825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3</a:t>
            </a:fld>
            <a:endParaRPr lang="en-US"/>
          </a:p>
        </p:txBody>
      </p:sp>
      <p:pic>
        <p:nvPicPr>
          <p:cNvPr id="7" name="Picture 6"/>
          <p:cNvPicPr>
            <a:picLocks noChangeAspect="1"/>
          </p:cNvPicPr>
          <p:nvPr/>
        </p:nvPicPr>
        <p:blipFill>
          <a:blip r:embed="rId2"/>
          <a:stretch>
            <a:fillRect/>
          </a:stretch>
        </p:blipFill>
        <p:spPr>
          <a:xfrm>
            <a:off x="743174" y="2564904"/>
            <a:ext cx="7181626" cy="2294722"/>
          </a:xfrm>
          <a:prstGeom prst="rect">
            <a:avLst/>
          </a:prstGeom>
        </p:spPr>
      </p:pic>
    </p:spTree>
    <p:extLst>
      <p:ext uri="{BB962C8B-B14F-4D97-AF65-F5344CB8AC3E}">
        <p14:creationId xmlns:p14="http://schemas.microsoft.com/office/powerpoint/2010/main" val="10296152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Grounded Theory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514350" indent="-514350" algn="just">
              <a:buFont typeface="+mj-lt"/>
              <a:buAutoNum type="romanUcPeriod"/>
            </a:pPr>
            <a:r>
              <a:rPr lang="en-US" altLang="en-US" sz="2200" b="1" dirty="0">
                <a:latin typeface="+mj-lt"/>
              </a:rPr>
              <a:t>Types of  Grounded Theory Studies:  The Systematic </a:t>
            </a:r>
            <a:r>
              <a:rPr lang="en-US" altLang="en-US" sz="2200" b="1" dirty="0" smtClean="0">
                <a:latin typeface="+mj-lt"/>
              </a:rPr>
              <a:t>Approach</a:t>
            </a:r>
          </a:p>
          <a:p>
            <a:pPr marL="908050" lvl="1" indent="-514350" algn="just" eaLnBrk="1" hangingPunct="1">
              <a:lnSpc>
                <a:spcPct val="90000"/>
              </a:lnSpc>
              <a:buFont typeface="+mj-lt"/>
              <a:buAutoNum type="romanUcPeriod" startAt="3"/>
            </a:pPr>
            <a:r>
              <a:rPr lang="en-US" altLang="en-US" sz="2000" u="sng" dirty="0" smtClean="0">
                <a:solidFill>
                  <a:srgbClr val="C00000"/>
                </a:solidFill>
                <a:latin typeface="+mj-lt"/>
                <a:cs typeface="Times New Roman" panose="02020603050405020304" pitchFamily="18" charset="0"/>
              </a:rPr>
              <a:t>Selective Coding</a:t>
            </a:r>
            <a:r>
              <a:rPr lang="en-US" altLang="en-US" sz="2000" dirty="0" smtClean="0">
                <a:solidFill>
                  <a:srgbClr val="0070C0"/>
                </a:solidFill>
                <a:latin typeface="Times New Roman" panose="02020603050405020304" pitchFamily="18" charset="0"/>
                <a:cs typeface="Times New Roman" panose="02020603050405020304" pitchFamily="18" charset="0"/>
              </a:rPr>
              <a:t>; the researcher takes the model and develops propositions (</a:t>
            </a:r>
            <a:r>
              <a:rPr lang="en-US" altLang="en-US" sz="2000" b="1" dirty="0" smtClean="0">
                <a:solidFill>
                  <a:srgbClr val="FF0000"/>
                </a:solidFill>
                <a:latin typeface="+mj-lt"/>
                <a:cs typeface="Times New Roman" panose="02020603050405020304" pitchFamily="18" charset="0"/>
              </a:rPr>
              <a:t>hypotheses</a:t>
            </a:r>
            <a:r>
              <a:rPr lang="en-US" altLang="en-US" sz="2000" dirty="0" smtClean="0">
                <a:solidFill>
                  <a:srgbClr val="0070C0"/>
                </a:solidFill>
                <a:latin typeface="Times New Roman" panose="02020603050405020304" pitchFamily="18" charset="0"/>
                <a:cs typeface="Times New Roman" panose="02020603050405020304" pitchFamily="18" charset="0"/>
              </a:rPr>
              <a:t>) that interrelate the categories in the model or assembles a story that describes the interrelationship of categories in the model. </a:t>
            </a:r>
          </a:p>
          <a:p>
            <a:pPr lvl="1" algn="just" eaLnBrk="1" hangingPunct="1">
              <a:lnSpc>
                <a:spcPct val="90000"/>
              </a:lnSpc>
              <a:buFont typeface="Wingdings" panose="05000000000000000000" pitchFamily="2" charset="2"/>
              <a:buChar char="ü"/>
            </a:pPr>
            <a:endParaRPr lang="en-US" altLang="en-US" sz="2000" dirty="0" smtClean="0">
              <a:solidFill>
                <a:srgbClr val="0070C0"/>
              </a:solidFill>
              <a:latin typeface="Times New Roman" panose="02020603050405020304" pitchFamily="18" charset="0"/>
              <a:cs typeface="Times New Roman" panose="02020603050405020304" pitchFamily="18" charset="0"/>
            </a:endParaRPr>
          </a:p>
          <a:p>
            <a:pPr lvl="1" algn="just" eaLnBrk="1" hangingPunct="1">
              <a:lnSpc>
                <a:spcPct val="90000"/>
              </a:lnSpc>
              <a:buFont typeface="Wingdings" panose="05000000000000000000" pitchFamily="2" charset="2"/>
              <a:buChar char="ü"/>
            </a:pPr>
            <a:r>
              <a:rPr lang="en-US" altLang="en-US" sz="2000" dirty="0">
                <a:solidFill>
                  <a:srgbClr val="0070C0"/>
                </a:solidFill>
                <a:latin typeface="Times New Roman" panose="02020603050405020304" pitchFamily="18" charset="0"/>
                <a:cs typeface="Times New Roman" panose="02020603050405020304" pitchFamily="18" charset="0"/>
              </a:rPr>
              <a:t>The theory that is developed is articulated at the end of the study in a </a:t>
            </a:r>
            <a:r>
              <a:rPr lang="en-US" altLang="en-US" sz="1800" u="sng" dirty="0">
                <a:solidFill>
                  <a:srgbClr val="C00000"/>
                </a:solidFill>
                <a:latin typeface="+mj-lt"/>
                <a:cs typeface="Times New Roman" panose="02020603050405020304" pitchFamily="18" charset="0"/>
              </a:rPr>
              <a:t>narrative </a:t>
            </a:r>
            <a:r>
              <a:rPr lang="en-US" altLang="en-US" sz="1800" u="sng" dirty="0" smtClean="0">
                <a:solidFill>
                  <a:srgbClr val="C00000"/>
                </a:solidFill>
                <a:latin typeface="+mj-lt"/>
                <a:cs typeface="Times New Roman" panose="02020603050405020304" pitchFamily="18" charset="0"/>
              </a:rPr>
              <a:t>statement</a:t>
            </a:r>
            <a:r>
              <a:rPr lang="en-US" altLang="en-US" sz="1800" dirty="0" smtClean="0">
                <a:solidFill>
                  <a:srgbClr val="C00000"/>
                </a:solidFill>
                <a:latin typeface="+mj-lt"/>
                <a:cs typeface="Times New Roman" panose="02020603050405020304" pitchFamily="18" charset="0"/>
              </a:rPr>
              <a:t> </a:t>
            </a:r>
            <a:r>
              <a:rPr lang="en-US" altLang="en-US" sz="1800" dirty="0" smtClean="0">
                <a:solidFill>
                  <a:srgbClr val="002060"/>
                </a:solidFill>
                <a:latin typeface="+mj-lt"/>
                <a:cs typeface="Times New Roman" panose="02020603050405020304" pitchFamily="18" charset="0"/>
              </a:rPr>
              <a:t>(Strauss and Corbin, 1990)</a:t>
            </a:r>
            <a:r>
              <a:rPr lang="en-US" altLang="en-US" sz="2000" dirty="0" smtClean="0">
                <a:solidFill>
                  <a:srgbClr val="0070C0"/>
                </a:solidFill>
                <a:latin typeface="Times New Roman" panose="02020603050405020304" pitchFamily="18" charset="0"/>
                <a:cs typeface="Times New Roman" panose="02020603050405020304" pitchFamily="18" charset="0"/>
              </a:rPr>
              <a:t>, </a:t>
            </a:r>
            <a:r>
              <a:rPr lang="en-US" altLang="en-US" sz="1800" u="sng" dirty="0">
                <a:solidFill>
                  <a:srgbClr val="C00000"/>
                </a:solidFill>
                <a:latin typeface="+mj-lt"/>
                <a:cs typeface="Times New Roman" panose="02020603050405020304" pitchFamily="18" charset="0"/>
              </a:rPr>
              <a:t>visual </a:t>
            </a:r>
            <a:r>
              <a:rPr lang="en-US" altLang="en-US" sz="1800" u="sng" dirty="0" smtClean="0">
                <a:solidFill>
                  <a:srgbClr val="C00000"/>
                </a:solidFill>
                <a:latin typeface="+mj-lt"/>
                <a:cs typeface="Times New Roman" panose="02020603050405020304" pitchFamily="18" charset="0"/>
              </a:rPr>
              <a:t>model</a:t>
            </a:r>
            <a:r>
              <a:rPr lang="en-US" altLang="en-US" sz="1800" dirty="0" smtClean="0">
                <a:solidFill>
                  <a:srgbClr val="C00000"/>
                </a:solidFill>
                <a:latin typeface="+mj-lt"/>
                <a:cs typeface="Times New Roman" panose="02020603050405020304" pitchFamily="18" charset="0"/>
              </a:rPr>
              <a:t> </a:t>
            </a:r>
            <a:r>
              <a:rPr lang="en-US" altLang="en-US" sz="1800" dirty="0" smtClean="0">
                <a:solidFill>
                  <a:srgbClr val="002060"/>
                </a:solidFill>
                <a:latin typeface="+mj-lt"/>
                <a:cs typeface="Times New Roman" panose="02020603050405020304" pitchFamily="18" charset="0"/>
              </a:rPr>
              <a:t>(Morrow and Smith, 1995)</a:t>
            </a:r>
            <a:r>
              <a:rPr lang="en-US" altLang="en-US" sz="2000" dirty="0" smtClean="0">
                <a:solidFill>
                  <a:srgbClr val="0070C0"/>
                </a:solidFill>
                <a:latin typeface="Times New Roman" panose="02020603050405020304" pitchFamily="18" charset="0"/>
                <a:cs typeface="Times New Roman" panose="02020603050405020304" pitchFamily="18" charset="0"/>
              </a:rPr>
              <a:t>, </a:t>
            </a:r>
            <a:r>
              <a:rPr lang="en-US" altLang="en-US" sz="2000" dirty="0">
                <a:solidFill>
                  <a:srgbClr val="0070C0"/>
                </a:solidFill>
                <a:latin typeface="Times New Roman" panose="02020603050405020304" pitchFamily="18" charset="0"/>
                <a:cs typeface="Times New Roman" panose="02020603050405020304" pitchFamily="18" charset="0"/>
              </a:rPr>
              <a:t>or a </a:t>
            </a:r>
            <a:r>
              <a:rPr lang="en-US" altLang="en-US" sz="1800" u="sng" dirty="0">
                <a:solidFill>
                  <a:srgbClr val="C00000"/>
                </a:solidFill>
                <a:latin typeface="+mj-lt"/>
                <a:cs typeface="Times New Roman" panose="02020603050405020304" pitchFamily="18" charset="0"/>
              </a:rPr>
              <a:t>series of hypotheses or </a:t>
            </a:r>
            <a:r>
              <a:rPr lang="en-US" altLang="en-US" sz="1800" u="sng" dirty="0" smtClean="0">
                <a:solidFill>
                  <a:srgbClr val="C00000"/>
                </a:solidFill>
                <a:latin typeface="+mj-lt"/>
                <a:cs typeface="Times New Roman" panose="02020603050405020304" pitchFamily="18" charset="0"/>
              </a:rPr>
              <a:t>propositions</a:t>
            </a:r>
            <a:r>
              <a:rPr lang="en-US" altLang="en-US" sz="1800" dirty="0" smtClean="0">
                <a:solidFill>
                  <a:srgbClr val="C00000"/>
                </a:solidFill>
                <a:latin typeface="+mj-lt"/>
                <a:cs typeface="Times New Roman" panose="02020603050405020304" pitchFamily="18" charset="0"/>
              </a:rPr>
              <a:t> </a:t>
            </a:r>
            <a:r>
              <a:rPr lang="en-US" altLang="en-US" sz="1800" dirty="0" smtClean="0">
                <a:solidFill>
                  <a:srgbClr val="002060"/>
                </a:solidFill>
                <a:latin typeface="+mj-lt"/>
                <a:cs typeface="Times New Roman" panose="02020603050405020304" pitchFamily="18" charset="0"/>
              </a:rPr>
              <a:t>(Creswell and Brown, 1992). </a:t>
            </a:r>
            <a:endParaRPr lang="en-US" altLang="en-US" sz="2000" u="sng" dirty="0">
              <a:solidFill>
                <a:srgbClr val="002060"/>
              </a:solidFill>
              <a:latin typeface="+mj-lt"/>
              <a:cs typeface="Times New Roman" panose="02020603050405020304" pitchFamily="18" charset="0"/>
            </a:endParaRPr>
          </a:p>
          <a:p>
            <a:pPr lvl="1" algn="just" eaLnBrk="1" hangingPunct="1">
              <a:lnSpc>
                <a:spcPct val="90000"/>
              </a:lnSpc>
              <a:buFont typeface="Wingdings" panose="05000000000000000000" pitchFamily="2" charset="2"/>
              <a:buChar char="ü"/>
            </a:pPr>
            <a:endParaRPr lang="en-US" altLang="en-US" sz="2000"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30</a:t>
            </a:fld>
            <a:endParaRPr lang="en-US"/>
          </a:p>
        </p:txBody>
      </p:sp>
    </p:spTree>
    <p:extLst>
      <p:ext uri="{BB962C8B-B14F-4D97-AF65-F5344CB8AC3E}">
        <p14:creationId xmlns:p14="http://schemas.microsoft.com/office/powerpoint/2010/main" val="5039335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Grounded Theory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514350" indent="-514350" algn="just">
              <a:buFont typeface="+mj-lt"/>
              <a:buAutoNum type="romanUcPeriod"/>
            </a:pPr>
            <a:r>
              <a:rPr lang="en-US" altLang="en-US" sz="2200" b="1" dirty="0">
                <a:latin typeface="+mj-lt"/>
              </a:rPr>
              <a:t>Types of  Grounded Theory Studies:  The Systematic </a:t>
            </a:r>
            <a:r>
              <a:rPr lang="en-US" altLang="en-US" sz="2200" b="1" dirty="0" smtClean="0">
                <a:latin typeface="+mj-lt"/>
              </a:rPr>
              <a:t>Approach</a:t>
            </a:r>
            <a:endParaRPr lang="en-US" altLang="en-US" sz="1600" dirty="0">
              <a:solidFill>
                <a:srgbClr val="7030A0"/>
              </a:solidFill>
              <a:latin typeface="+mj-lt"/>
              <a:cs typeface="Times New Roman" panose="02020603050405020304" pitchFamily="18" charset="0"/>
            </a:endParaRPr>
          </a:p>
          <a:p>
            <a:pPr marL="908050" lvl="1" indent="-514350" algn="just" eaLnBrk="1" hangingPunct="1">
              <a:lnSpc>
                <a:spcPct val="90000"/>
              </a:lnSpc>
              <a:buFont typeface="+mj-lt"/>
              <a:buAutoNum type="romanUcPeriod" startAt="4"/>
            </a:pPr>
            <a:r>
              <a:rPr lang="en-US" altLang="en-US" sz="2000" u="sng" dirty="0" smtClean="0">
                <a:solidFill>
                  <a:srgbClr val="C00000"/>
                </a:solidFill>
                <a:latin typeface="+mj-lt"/>
                <a:cs typeface="Times New Roman" panose="02020603050405020304" pitchFamily="18" charset="0"/>
              </a:rPr>
              <a:t>Conditional Matrix</a:t>
            </a:r>
            <a:r>
              <a:rPr lang="en-US" altLang="en-US" sz="2000" dirty="0" smtClean="0">
                <a:solidFill>
                  <a:srgbClr val="0070C0"/>
                </a:solidFill>
                <a:latin typeface="Times New Roman" panose="02020603050405020304" pitchFamily="18" charset="0"/>
                <a:cs typeface="Times New Roman" panose="02020603050405020304" pitchFamily="18" charset="0"/>
              </a:rPr>
              <a:t>: a coding device to help the researcher make connections between the macro and the micro conditions influencing the phenomenon. </a:t>
            </a:r>
          </a:p>
          <a:p>
            <a:pPr lvl="1" algn="just" eaLnBrk="1" hangingPunct="1">
              <a:lnSpc>
                <a:spcPct val="90000"/>
              </a:lnSpc>
              <a:buFont typeface="Wingdings" panose="05000000000000000000" pitchFamily="2" charset="2"/>
              <a:buChar char="ü"/>
            </a:pPr>
            <a:endParaRPr lang="en-US" altLang="en-US" sz="2000" dirty="0">
              <a:solidFill>
                <a:srgbClr val="0070C0"/>
              </a:solidFill>
              <a:latin typeface="Times New Roman" panose="02020603050405020304" pitchFamily="18" charset="0"/>
              <a:cs typeface="Times New Roman" panose="02020603050405020304" pitchFamily="18" charset="0"/>
            </a:endParaRPr>
          </a:p>
          <a:p>
            <a:pPr lvl="1" algn="just" eaLnBrk="1" hangingPunct="1">
              <a:lnSpc>
                <a:spcPct val="90000"/>
              </a:lnSpc>
              <a:buFont typeface="Wingdings" panose="05000000000000000000" pitchFamily="2" charset="2"/>
              <a:buChar char="ü"/>
            </a:pPr>
            <a:r>
              <a:rPr lang="en-US" altLang="en-US" sz="2000" dirty="0" smtClean="0">
                <a:solidFill>
                  <a:srgbClr val="0070C0"/>
                </a:solidFill>
                <a:latin typeface="Times New Roman" panose="02020603050405020304" pitchFamily="18" charset="0"/>
                <a:cs typeface="Times New Roman" panose="02020603050405020304" pitchFamily="18" charset="0"/>
              </a:rPr>
              <a:t>It is a set of expanding concentric circles with labels that build outward from the individual, group or organizations to the community, region, nation, and global world. </a:t>
            </a:r>
          </a:p>
          <a:p>
            <a:pPr lvl="1" algn="just" eaLnBrk="1" hangingPunct="1">
              <a:lnSpc>
                <a:spcPct val="90000"/>
              </a:lnSpc>
              <a:buFont typeface="Wingdings" panose="05000000000000000000" pitchFamily="2" charset="2"/>
              <a:buChar char="ü"/>
            </a:pPr>
            <a:endParaRPr lang="en-US" altLang="en-US" sz="2000" dirty="0" smtClean="0">
              <a:solidFill>
                <a:srgbClr val="0070C0"/>
              </a:solidFill>
              <a:latin typeface="Times New Roman" panose="02020603050405020304" pitchFamily="18" charset="0"/>
              <a:cs typeface="Times New Roman" panose="02020603050405020304" pitchFamily="18" charset="0"/>
            </a:endParaRPr>
          </a:p>
          <a:p>
            <a:pPr lvl="1" algn="just" eaLnBrk="1" hangingPunct="1">
              <a:lnSpc>
                <a:spcPct val="90000"/>
              </a:lnSpc>
              <a:buFont typeface="Wingdings" panose="05000000000000000000" pitchFamily="2" charset="2"/>
              <a:buChar char="ü"/>
            </a:pPr>
            <a:r>
              <a:rPr lang="en-US" altLang="en-US" sz="2000" dirty="0" smtClean="0">
                <a:solidFill>
                  <a:srgbClr val="0070C0"/>
                </a:solidFill>
                <a:latin typeface="Times New Roman" panose="02020603050405020304" pitchFamily="18" charset="0"/>
                <a:cs typeface="Times New Roman" panose="02020603050405020304" pitchFamily="18" charset="0"/>
              </a:rPr>
              <a:t>Yet, grounded theorists seldom have the data, time or resources to employ the conditional matrix, hence, and they typically end their studies with a theory developed in selective coding. </a:t>
            </a:r>
          </a:p>
          <a:p>
            <a:pPr lvl="2" algn="just">
              <a:buFont typeface="Wingdings" panose="05000000000000000000" pitchFamily="2" charset="2"/>
              <a:buChar char="ü"/>
            </a:pPr>
            <a:endParaRPr lang="en-US" sz="1200" dirty="0" smtClean="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31</a:t>
            </a:fld>
            <a:endParaRPr lang="en-US"/>
          </a:p>
        </p:txBody>
      </p:sp>
    </p:spTree>
    <p:extLst>
      <p:ext uri="{BB962C8B-B14F-4D97-AF65-F5344CB8AC3E}">
        <p14:creationId xmlns:p14="http://schemas.microsoft.com/office/powerpoint/2010/main" val="30405177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Grounded Theory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514350" indent="-514350" algn="just">
              <a:buFont typeface="+mj-lt"/>
              <a:buAutoNum type="romanUcPeriod" startAt="2"/>
            </a:pPr>
            <a:r>
              <a:rPr lang="en-US" altLang="en-US" sz="2200" b="1" dirty="0">
                <a:latin typeface="+mj-lt"/>
              </a:rPr>
              <a:t>Types of  Grounded Theory Studies:  The Constructivist </a:t>
            </a:r>
            <a:r>
              <a:rPr lang="en-US" altLang="en-US" sz="2200" b="1" dirty="0" smtClean="0">
                <a:latin typeface="+mj-lt"/>
              </a:rPr>
              <a:t>Approach</a:t>
            </a:r>
          </a:p>
          <a:p>
            <a:pPr lvl="1" algn="just" eaLnBrk="1" hangingPunct="1">
              <a:lnSpc>
                <a:spcPct val="90000"/>
              </a:lnSpc>
              <a:buFont typeface="Wingdings" panose="05000000000000000000" pitchFamily="2" charset="2"/>
              <a:buChar char="ü"/>
            </a:pPr>
            <a:r>
              <a:rPr lang="en-US" altLang="en-US" sz="2000" dirty="0">
                <a:solidFill>
                  <a:srgbClr val="0070C0"/>
                </a:solidFill>
                <a:latin typeface="Times New Roman" panose="02020603050405020304" pitchFamily="18" charset="0"/>
                <a:cs typeface="Times New Roman" panose="02020603050405020304" pitchFamily="18" charset="0"/>
              </a:rPr>
              <a:t>The approach exists within the </a:t>
            </a:r>
            <a:r>
              <a:rPr lang="en-US" altLang="en-US" sz="2000" u="sng" dirty="0">
                <a:solidFill>
                  <a:srgbClr val="C00000"/>
                </a:solidFill>
                <a:latin typeface="+mj-lt"/>
                <a:cs typeface="Times New Roman" panose="02020603050405020304" pitchFamily="18" charset="0"/>
              </a:rPr>
              <a:t>interpretive tradition</a:t>
            </a:r>
            <a:r>
              <a:rPr lang="en-US" altLang="en-US" sz="2000" dirty="0">
                <a:solidFill>
                  <a:srgbClr val="0070C0"/>
                </a:solidFill>
                <a:latin typeface="Times New Roman" panose="02020603050405020304" pitchFamily="18" charset="0"/>
                <a:cs typeface="Times New Roman" panose="02020603050405020304" pitchFamily="18" charset="0"/>
              </a:rPr>
              <a:t> with flexible </a:t>
            </a:r>
            <a:r>
              <a:rPr lang="en-US" altLang="en-US" sz="2000" dirty="0" smtClean="0">
                <a:solidFill>
                  <a:srgbClr val="0070C0"/>
                </a:solidFill>
                <a:latin typeface="Times New Roman" panose="02020603050405020304" pitchFamily="18" charset="0"/>
                <a:cs typeface="Times New Roman" panose="02020603050405020304" pitchFamily="18" charset="0"/>
              </a:rPr>
              <a:t>guidelines.</a:t>
            </a:r>
          </a:p>
          <a:p>
            <a:pPr lvl="1" algn="just" eaLnBrk="1" hangingPunct="1">
              <a:lnSpc>
                <a:spcPct val="90000"/>
              </a:lnSpc>
              <a:buFont typeface="Wingdings" panose="05000000000000000000" pitchFamily="2" charset="2"/>
              <a:buChar char="ü"/>
            </a:pPr>
            <a:endParaRPr lang="en-US" altLang="en-US" sz="2000" dirty="0">
              <a:solidFill>
                <a:srgbClr val="0070C0"/>
              </a:solidFill>
              <a:latin typeface="Times New Roman" panose="02020603050405020304" pitchFamily="18" charset="0"/>
              <a:cs typeface="Times New Roman" panose="02020603050405020304" pitchFamily="18" charset="0"/>
            </a:endParaRPr>
          </a:p>
          <a:p>
            <a:pPr lvl="1" algn="just" eaLnBrk="1" hangingPunct="1">
              <a:lnSpc>
                <a:spcPct val="90000"/>
              </a:lnSpc>
              <a:buFont typeface="Wingdings" panose="05000000000000000000" pitchFamily="2" charset="2"/>
              <a:buChar char="ü"/>
            </a:pPr>
            <a:r>
              <a:rPr lang="en-US" altLang="en-US" sz="2000" dirty="0">
                <a:solidFill>
                  <a:srgbClr val="0070C0"/>
                </a:solidFill>
                <a:latin typeface="Times New Roman" panose="02020603050405020304" pitchFamily="18" charset="0"/>
                <a:cs typeface="Times New Roman" panose="02020603050405020304" pitchFamily="18" charset="0"/>
              </a:rPr>
              <a:t>The focus of the theory is based on the researcher’s </a:t>
            </a:r>
            <a:r>
              <a:rPr lang="en-US" altLang="en-US" sz="2000" dirty="0" smtClean="0">
                <a:solidFill>
                  <a:srgbClr val="0070C0"/>
                </a:solidFill>
                <a:latin typeface="Times New Roman" panose="02020603050405020304" pitchFamily="18" charset="0"/>
                <a:cs typeface="Times New Roman" panose="02020603050405020304" pitchFamily="18" charset="0"/>
              </a:rPr>
              <a:t>interpretation.</a:t>
            </a:r>
          </a:p>
          <a:p>
            <a:pPr lvl="1" algn="just" eaLnBrk="1" hangingPunct="1">
              <a:lnSpc>
                <a:spcPct val="90000"/>
              </a:lnSpc>
              <a:buFont typeface="Wingdings" panose="05000000000000000000" pitchFamily="2" charset="2"/>
              <a:buChar char="ü"/>
            </a:pPr>
            <a:endParaRPr lang="en-US" altLang="en-US" sz="2000" dirty="0">
              <a:solidFill>
                <a:srgbClr val="0070C0"/>
              </a:solidFill>
              <a:latin typeface="Times New Roman" panose="02020603050405020304" pitchFamily="18" charset="0"/>
              <a:cs typeface="Times New Roman" panose="02020603050405020304" pitchFamily="18" charset="0"/>
            </a:endParaRPr>
          </a:p>
          <a:p>
            <a:pPr lvl="1" algn="just" eaLnBrk="1" hangingPunct="1">
              <a:lnSpc>
                <a:spcPct val="90000"/>
              </a:lnSpc>
              <a:buFont typeface="Wingdings" panose="05000000000000000000" pitchFamily="2" charset="2"/>
              <a:buChar char="ü"/>
            </a:pPr>
            <a:r>
              <a:rPr lang="en-US" altLang="en-US" sz="2000" dirty="0">
                <a:solidFill>
                  <a:srgbClr val="0070C0"/>
                </a:solidFill>
                <a:latin typeface="Times New Roman" panose="02020603050405020304" pitchFamily="18" charset="0"/>
                <a:cs typeface="Times New Roman" panose="02020603050405020304" pitchFamily="18" charset="0"/>
              </a:rPr>
              <a:t>The focus in the approach is on learning about the experiences within hidden networks, situations, relationships, and making visible hidden hierarchies of </a:t>
            </a:r>
            <a:r>
              <a:rPr lang="en-US" altLang="en-US" sz="2000" dirty="0" smtClean="0">
                <a:solidFill>
                  <a:srgbClr val="0070C0"/>
                </a:solidFill>
                <a:latin typeface="Times New Roman" panose="02020603050405020304" pitchFamily="18" charset="0"/>
                <a:cs typeface="Times New Roman" panose="02020603050405020304" pitchFamily="18" charset="0"/>
              </a:rPr>
              <a:t>power.</a:t>
            </a:r>
          </a:p>
          <a:p>
            <a:pPr lvl="1" algn="just" eaLnBrk="1" hangingPunct="1">
              <a:lnSpc>
                <a:spcPct val="90000"/>
              </a:lnSpc>
              <a:buFont typeface="Wingdings" panose="05000000000000000000" pitchFamily="2" charset="2"/>
              <a:buChar char="ü"/>
            </a:pPr>
            <a:endParaRPr lang="en-US" altLang="en-US" sz="2000" dirty="0">
              <a:solidFill>
                <a:srgbClr val="0070C0"/>
              </a:solidFill>
              <a:latin typeface="Times New Roman" panose="02020603050405020304" pitchFamily="18" charset="0"/>
              <a:cs typeface="Times New Roman" panose="02020603050405020304" pitchFamily="18" charset="0"/>
            </a:endParaRPr>
          </a:p>
          <a:p>
            <a:pPr lvl="1" algn="just" eaLnBrk="1" hangingPunct="1">
              <a:lnSpc>
                <a:spcPct val="90000"/>
              </a:lnSpc>
              <a:buFont typeface="Wingdings" panose="05000000000000000000" pitchFamily="2" charset="2"/>
              <a:buChar char="ü"/>
            </a:pPr>
            <a:r>
              <a:rPr lang="en-US" altLang="en-US" sz="2000" dirty="0">
                <a:solidFill>
                  <a:srgbClr val="0070C0"/>
                </a:solidFill>
                <a:latin typeface="Times New Roman" panose="02020603050405020304" pitchFamily="18" charset="0"/>
                <a:cs typeface="Times New Roman" panose="02020603050405020304" pitchFamily="18" charset="0"/>
              </a:rPr>
              <a:t>The emphasis in the approach is placed on views, values, beliefs, feelings, and ideologies of </a:t>
            </a:r>
            <a:r>
              <a:rPr lang="en-US" altLang="en-US" sz="2000" dirty="0" smtClean="0">
                <a:solidFill>
                  <a:srgbClr val="0070C0"/>
                </a:solidFill>
                <a:latin typeface="Times New Roman" panose="02020603050405020304" pitchFamily="18" charset="0"/>
                <a:cs typeface="Times New Roman" panose="02020603050405020304" pitchFamily="18" charset="0"/>
              </a:rPr>
              <a:t>individuals.</a:t>
            </a:r>
          </a:p>
          <a:p>
            <a:pPr lvl="1" algn="just" eaLnBrk="1" hangingPunct="1">
              <a:lnSpc>
                <a:spcPct val="90000"/>
              </a:lnSpc>
              <a:buFont typeface="Wingdings" panose="05000000000000000000" pitchFamily="2" charset="2"/>
              <a:buChar char="ü"/>
            </a:pPr>
            <a:endParaRPr lang="en-US" altLang="en-US" sz="1800" dirty="0">
              <a:solidFill>
                <a:srgbClr val="0070C0"/>
              </a:solidFill>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ü"/>
            </a:pPr>
            <a:endParaRPr lang="en-US" sz="1200" dirty="0" smtClean="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32</a:t>
            </a:fld>
            <a:endParaRPr lang="en-US"/>
          </a:p>
        </p:txBody>
      </p:sp>
    </p:spTree>
    <p:extLst>
      <p:ext uri="{BB962C8B-B14F-4D97-AF65-F5344CB8AC3E}">
        <p14:creationId xmlns:p14="http://schemas.microsoft.com/office/powerpoint/2010/main" val="23760705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Grounded Theory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514350" indent="-514350" algn="just">
              <a:buFont typeface="+mj-lt"/>
              <a:buAutoNum type="romanUcPeriod" startAt="2"/>
            </a:pPr>
            <a:r>
              <a:rPr lang="en-US" altLang="en-US" sz="2200" b="1" dirty="0">
                <a:latin typeface="+mj-lt"/>
              </a:rPr>
              <a:t>Types of  Grounded Theory Studies:  The Constructivist </a:t>
            </a:r>
            <a:r>
              <a:rPr lang="en-US" altLang="en-US" sz="2200" b="1" dirty="0" smtClean="0">
                <a:latin typeface="+mj-lt"/>
              </a:rPr>
              <a:t>Approach</a:t>
            </a:r>
          </a:p>
          <a:p>
            <a:pPr lvl="1" algn="just" eaLnBrk="1" hangingPunct="1">
              <a:lnSpc>
                <a:spcPct val="90000"/>
              </a:lnSpc>
              <a:buFont typeface="Wingdings" panose="05000000000000000000" pitchFamily="2" charset="2"/>
              <a:buChar char="ü"/>
            </a:pPr>
            <a:r>
              <a:rPr lang="en-US" altLang="en-US" sz="2000" dirty="0" smtClean="0">
                <a:solidFill>
                  <a:srgbClr val="0070C0"/>
                </a:solidFill>
                <a:latin typeface="Times New Roman" panose="02020603050405020304" pitchFamily="18" charset="0"/>
                <a:cs typeface="Times New Roman" panose="02020603050405020304" pitchFamily="18" charset="0"/>
              </a:rPr>
              <a:t>The </a:t>
            </a:r>
            <a:r>
              <a:rPr lang="en-US" altLang="en-US" sz="2000" dirty="0">
                <a:solidFill>
                  <a:srgbClr val="0070C0"/>
                </a:solidFill>
                <a:latin typeface="Times New Roman" panose="02020603050405020304" pitchFamily="18" charset="0"/>
                <a:cs typeface="Times New Roman" panose="02020603050405020304" pitchFamily="18" charset="0"/>
              </a:rPr>
              <a:t>coding emphasizes the use of </a:t>
            </a:r>
            <a:r>
              <a:rPr lang="en-US" altLang="en-US" sz="2000" u="sng" dirty="0">
                <a:solidFill>
                  <a:srgbClr val="C00000"/>
                </a:solidFill>
                <a:latin typeface="+mj-lt"/>
                <a:cs typeface="Times New Roman" panose="02020603050405020304" pitchFamily="18" charset="0"/>
              </a:rPr>
              <a:t>active codes</a:t>
            </a:r>
            <a:r>
              <a:rPr lang="en-US" altLang="en-US" sz="2000" dirty="0">
                <a:solidFill>
                  <a:srgbClr val="0070C0"/>
                </a:solidFill>
                <a:latin typeface="Times New Roman" panose="02020603050405020304" pitchFamily="18" charset="0"/>
                <a:cs typeface="Times New Roman" panose="02020603050405020304" pitchFamily="18" charset="0"/>
              </a:rPr>
              <a:t> such as </a:t>
            </a:r>
            <a:r>
              <a:rPr lang="en-US" altLang="en-US" sz="2000" dirty="0" smtClean="0">
                <a:solidFill>
                  <a:srgbClr val="0070C0"/>
                </a:solidFill>
                <a:latin typeface="Times New Roman" panose="02020603050405020304" pitchFamily="18" charset="0"/>
                <a:cs typeface="Times New Roman" panose="02020603050405020304" pitchFamily="18" charset="0"/>
              </a:rPr>
              <a:t>gerund-based </a:t>
            </a:r>
            <a:r>
              <a:rPr lang="en-US" altLang="en-US" sz="2000" dirty="0">
                <a:solidFill>
                  <a:srgbClr val="0070C0"/>
                </a:solidFill>
                <a:latin typeface="Times New Roman" panose="02020603050405020304" pitchFamily="18" charset="0"/>
                <a:cs typeface="Times New Roman" panose="02020603050405020304" pitchFamily="18" charset="0"/>
              </a:rPr>
              <a:t>phrases (e.g., “recasting life”) (Charmaz, 2006</a:t>
            </a:r>
            <a:r>
              <a:rPr lang="en-US" altLang="en-US" sz="2000" dirty="0" smtClean="0">
                <a:solidFill>
                  <a:srgbClr val="0070C0"/>
                </a:solidFill>
                <a:latin typeface="Times New Roman" panose="02020603050405020304" pitchFamily="18" charset="0"/>
                <a:cs typeface="Times New Roman" panose="02020603050405020304" pitchFamily="18" charset="0"/>
              </a:rPr>
              <a:t>).</a:t>
            </a:r>
          </a:p>
          <a:p>
            <a:pPr lvl="1" algn="just" eaLnBrk="1" hangingPunct="1">
              <a:lnSpc>
                <a:spcPct val="90000"/>
              </a:lnSpc>
              <a:buFont typeface="Wingdings" panose="05000000000000000000" pitchFamily="2" charset="2"/>
              <a:buChar char="ü"/>
            </a:pPr>
            <a:endParaRPr lang="en-US" altLang="en-US" sz="2000" dirty="0">
              <a:solidFill>
                <a:srgbClr val="0070C0"/>
              </a:solidFill>
              <a:latin typeface="Times New Roman" panose="02020603050405020304" pitchFamily="18" charset="0"/>
              <a:cs typeface="Times New Roman" panose="02020603050405020304" pitchFamily="18" charset="0"/>
            </a:endParaRPr>
          </a:p>
          <a:p>
            <a:pPr lvl="1" algn="just" eaLnBrk="1" hangingPunct="1">
              <a:lnSpc>
                <a:spcPct val="90000"/>
              </a:lnSpc>
              <a:buFont typeface="Wingdings" panose="05000000000000000000" pitchFamily="2" charset="2"/>
              <a:buChar char="ü"/>
            </a:pPr>
            <a:r>
              <a:rPr lang="en-US" altLang="en-US" sz="2000" dirty="0">
                <a:solidFill>
                  <a:srgbClr val="0070C0"/>
                </a:solidFill>
                <a:latin typeface="Times New Roman" panose="02020603050405020304" pitchFamily="18" charset="0"/>
                <a:cs typeface="Times New Roman" panose="02020603050405020304" pitchFamily="18" charset="0"/>
              </a:rPr>
              <a:t>The role of the researcher is not minimized in the </a:t>
            </a:r>
            <a:r>
              <a:rPr lang="en-US" altLang="en-US" sz="2000" dirty="0" smtClean="0">
                <a:solidFill>
                  <a:srgbClr val="0070C0"/>
                </a:solidFill>
                <a:latin typeface="Times New Roman" panose="02020603050405020304" pitchFamily="18" charset="0"/>
                <a:cs typeface="Times New Roman" panose="02020603050405020304" pitchFamily="18" charset="0"/>
              </a:rPr>
              <a:t>process.</a:t>
            </a:r>
          </a:p>
          <a:p>
            <a:pPr lvl="1" algn="just" eaLnBrk="1" hangingPunct="1">
              <a:lnSpc>
                <a:spcPct val="90000"/>
              </a:lnSpc>
              <a:buFont typeface="Wingdings" panose="05000000000000000000" pitchFamily="2" charset="2"/>
              <a:buChar char="ü"/>
            </a:pPr>
            <a:endParaRPr lang="en-US" altLang="en-US" sz="2000" dirty="0">
              <a:solidFill>
                <a:srgbClr val="0070C0"/>
              </a:solidFill>
              <a:latin typeface="Times New Roman" panose="02020603050405020304" pitchFamily="18" charset="0"/>
              <a:cs typeface="Times New Roman" panose="02020603050405020304" pitchFamily="18" charset="0"/>
            </a:endParaRPr>
          </a:p>
          <a:p>
            <a:pPr lvl="1" algn="just" eaLnBrk="1" hangingPunct="1">
              <a:lnSpc>
                <a:spcPct val="90000"/>
              </a:lnSpc>
              <a:buFont typeface="Wingdings" panose="05000000000000000000" pitchFamily="2" charset="2"/>
              <a:buChar char="ü"/>
            </a:pPr>
            <a:r>
              <a:rPr lang="en-US" altLang="en-US" sz="2000" dirty="0">
                <a:solidFill>
                  <a:srgbClr val="0070C0"/>
                </a:solidFill>
                <a:latin typeface="Times New Roman" panose="02020603050405020304" pitchFamily="18" charset="0"/>
                <a:cs typeface="Times New Roman" panose="02020603050405020304" pitchFamily="18" charset="0"/>
              </a:rPr>
              <a:t>The researcher brings </a:t>
            </a:r>
            <a:r>
              <a:rPr lang="en-US" altLang="en-US" sz="1800" u="sng" dirty="0">
                <a:solidFill>
                  <a:srgbClr val="002060"/>
                </a:solidFill>
                <a:latin typeface="+mj-lt"/>
                <a:cs typeface="Times New Roman" panose="02020603050405020304" pitchFamily="18" charset="0"/>
              </a:rPr>
              <a:t>personal </a:t>
            </a:r>
            <a:r>
              <a:rPr lang="en-US" altLang="en-US" sz="1800" u="sng" dirty="0" smtClean="0">
                <a:solidFill>
                  <a:srgbClr val="002060"/>
                </a:solidFill>
                <a:latin typeface="+mj-lt"/>
                <a:cs typeface="Times New Roman" panose="02020603050405020304" pitchFamily="18" charset="0"/>
              </a:rPr>
              <a:t>values</a:t>
            </a:r>
            <a:r>
              <a:rPr lang="en-US" altLang="en-US" sz="1800" dirty="0" smtClean="0">
                <a:solidFill>
                  <a:srgbClr val="0070C0"/>
                </a:solidFill>
                <a:latin typeface="Times New Roman" panose="02020603050405020304" pitchFamily="18" charset="0"/>
                <a:cs typeface="Times New Roman" panose="02020603050405020304" pitchFamily="18" charset="0"/>
              </a:rPr>
              <a:t> and </a:t>
            </a:r>
            <a:r>
              <a:rPr lang="en-US" altLang="en-US" sz="1800" u="sng" dirty="0" smtClean="0">
                <a:solidFill>
                  <a:srgbClr val="002060"/>
                </a:solidFill>
                <a:latin typeface="+mj-lt"/>
                <a:cs typeface="Times New Roman" panose="02020603050405020304" pitchFamily="18" charset="0"/>
              </a:rPr>
              <a:t>experiences</a:t>
            </a:r>
            <a:r>
              <a:rPr lang="en-US" altLang="en-US" sz="1800" dirty="0" smtClean="0">
                <a:solidFill>
                  <a:srgbClr val="0070C0"/>
                </a:solidFill>
                <a:latin typeface="+mj-lt"/>
                <a:cs typeface="Times New Roman" panose="02020603050405020304" pitchFamily="18" charset="0"/>
              </a:rPr>
              <a:t> </a:t>
            </a:r>
            <a:r>
              <a:rPr lang="en-US" altLang="en-US" sz="2000" dirty="0">
                <a:solidFill>
                  <a:srgbClr val="0070C0"/>
                </a:solidFill>
                <a:latin typeface="Times New Roman" panose="02020603050405020304" pitchFamily="18" charset="0"/>
                <a:cs typeface="Times New Roman" panose="02020603050405020304" pitchFamily="18" charset="0"/>
              </a:rPr>
              <a:t>to the process as well as making decisions regarding priorities and questions to be asked of the </a:t>
            </a:r>
            <a:r>
              <a:rPr lang="en-US" altLang="en-US" sz="2000" dirty="0" smtClean="0">
                <a:solidFill>
                  <a:srgbClr val="0070C0"/>
                </a:solidFill>
                <a:latin typeface="Times New Roman" panose="02020603050405020304" pitchFamily="18" charset="0"/>
                <a:cs typeface="Times New Roman" panose="02020603050405020304" pitchFamily="18" charset="0"/>
              </a:rPr>
              <a:t>data.</a:t>
            </a:r>
          </a:p>
          <a:p>
            <a:pPr lvl="1" algn="just" eaLnBrk="1" hangingPunct="1">
              <a:lnSpc>
                <a:spcPct val="90000"/>
              </a:lnSpc>
              <a:buFont typeface="Wingdings" panose="05000000000000000000" pitchFamily="2" charset="2"/>
              <a:buChar char="ü"/>
            </a:pPr>
            <a:endParaRPr lang="en-US" altLang="en-US" sz="2000" dirty="0">
              <a:solidFill>
                <a:srgbClr val="0070C0"/>
              </a:solidFill>
              <a:latin typeface="Times New Roman" panose="02020603050405020304" pitchFamily="18" charset="0"/>
              <a:cs typeface="Times New Roman" panose="02020603050405020304" pitchFamily="18" charset="0"/>
            </a:endParaRPr>
          </a:p>
          <a:p>
            <a:pPr lvl="1" algn="just" eaLnBrk="1" hangingPunct="1">
              <a:lnSpc>
                <a:spcPct val="90000"/>
              </a:lnSpc>
              <a:buFont typeface="Wingdings" panose="05000000000000000000" pitchFamily="2" charset="2"/>
              <a:buChar char="ü"/>
            </a:pPr>
            <a:r>
              <a:rPr lang="en-US" altLang="en-US" sz="2000" dirty="0">
                <a:solidFill>
                  <a:srgbClr val="0070C0"/>
                </a:solidFill>
                <a:latin typeface="Times New Roman" panose="02020603050405020304" pitchFamily="18" charset="0"/>
                <a:cs typeface="Times New Roman" panose="02020603050405020304" pitchFamily="18" charset="0"/>
              </a:rPr>
              <a:t>The conclusions are </a:t>
            </a:r>
            <a:r>
              <a:rPr lang="en-US" altLang="en-US" sz="2000" u="sng" dirty="0">
                <a:solidFill>
                  <a:srgbClr val="C00000"/>
                </a:solidFill>
                <a:latin typeface="+mj-lt"/>
                <a:cs typeface="Times New Roman" panose="02020603050405020304" pitchFamily="18" charset="0"/>
              </a:rPr>
              <a:t>suggestive</a:t>
            </a:r>
            <a:r>
              <a:rPr lang="en-US" altLang="en-US" sz="2000" dirty="0">
                <a:solidFill>
                  <a:srgbClr val="0070C0"/>
                </a:solidFill>
                <a:latin typeface="Times New Roman" panose="02020603050405020304" pitchFamily="18" charset="0"/>
                <a:cs typeface="Times New Roman" panose="02020603050405020304" pitchFamily="18" charset="0"/>
              </a:rPr>
              <a:t>, </a:t>
            </a:r>
            <a:r>
              <a:rPr lang="en-US" altLang="en-US" sz="2000" u="sng" dirty="0">
                <a:solidFill>
                  <a:srgbClr val="C00000"/>
                </a:solidFill>
                <a:latin typeface="+mj-lt"/>
                <a:cs typeface="Times New Roman" panose="02020603050405020304" pitchFamily="18" charset="0"/>
              </a:rPr>
              <a:t>incomplete</a:t>
            </a:r>
            <a:r>
              <a:rPr lang="en-US" altLang="en-US" sz="2000" dirty="0">
                <a:solidFill>
                  <a:srgbClr val="0070C0"/>
                </a:solidFill>
                <a:latin typeface="Times New Roman" panose="02020603050405020304" pitchFamily="18" charset="0"/>
                <a:cs typeface="Times New Roman" panose="02020603050405020304" pitchFamily="18" charset="0"/>
              </a:rPr>
              <a:t>, and </a:t>
            </a:r>
            <a:r>
              <a:rPr lang="en-US" altLang="en-US" sz="2000" u="sng" dirty="0" smtClean="0">
                <a:solidFill>
                  <a:srgbClr val="C00000"/>
                </a:solidFill>
                <a:latin typeface="+mj-lt"/>
                <a:cs typeface="Times New Roman" panose="02020603050405020304" pitchFamily="18" charset="0"/>
              </a:rPr>
              <a:t>inconclusive.</a:t>
            </a:r>
            <a:endParaRPr lang="en-US" altLang="en-US" sz="2000" u="sng" dirty="0">
              <a:solidFill>
                <a:srgbClr val="C00000"/>
              </a:solidFill>
              <a:latin typeface="+mj-lt"/>
              <a:cs typeface="Times New Roman" panose="02020603050405020304" pitchFamily="18" charset="0"/>
            </a:endParaRPr>
          </a:p>
          <a:p>
            <a:pPr lvl="1" algn="just" eaLnBrk="1" hangingPunct="1">
              <a:lnSpc>
                <a:spcPct val="90000"/>
              </a:lnSpc>
              <a:buFont typeface="Wingdings" panose="05000000000000000000" pitchFamily="2" charset="2"/>
              <a:buChar char="ü"/>
            </a:pPr>
            <a:endParaRPr lang="en-US" altLang="en-US" sz="1800" dirty="0">
              <a:solidFill>
                <a:srgbClr val="0070C0"/>
              </a:solidFill>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ü"/>
            </a:pPr>
            <a:endParaRPr lang="en-US" sz="1200" dirty="0" smtClean="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33</a:t>
            </a:fld>
            <a:endParaRPr lang="en-US"/>
          </a:p>
        </p:txBody>
      </p:sp>
    </p:spTree>
    <p:extLst>
      <p:ext uri="{BB962C8B-B14F-4D97-AF65-F5344CB8AC3E}">
        <p14:creationId xmlns:p14="http://schemas.microsoft.com/office/powerpoint/2010/main" val="17611434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Grounded Theory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300" b="1" dirty="0">
                <a:solidFill>
                  <a:srgbClr val="FF0000"/>
                </a:solidFill>
                <a:latin typeface="+mj-lt"/>
              </a:rPr>
              <a:t>Grounded Theory Research </a:t>
            </a:r>
            <a:r>
              <a:rPr lang="en-US" altLang="en-US" sz="2300" b="1" dirty="0" smtClean="0">
                <a:solidFill>
                  <a:srgbClr val="FF0000"/>
                </a:solidFill>
                <a:latin typeface="+mj-lt"/>
              </a:rPr>
              <a:t>Procedures: Strauss </a:t>
            </a:r>
            <a:r>
              <a:rPr lang="en-US" altLang="en-US" sz="2300" b="1" dirty="0">
                <a:solidFill>
                  <a:srgbClr val="FF0000"/>
                </a:solidFill>
                <a:latin typeface="+mj-lt"/>
              </a:rPr>
              <a:t>&amp; Corbin (1990, 1998</a:t>
            </a:r>
            <a:r>
              <a:rPr lang="en-US" altLang="en-US" sz="2300" b="1" dirty="0" smtClean="0">
                <a:solidFill>
                  <a:srgbClr val="FF0000"/>
                </a:solidFill>
                <a:latin typeface="+mj-lt"/>
              </a:rPr>
              <a:t>)</a:t>
            </a:r>
          </a:p>
          <a:p>
            <a:pPr marL="736600" lvl="1" indent="-342900" eaLnBrk="1" hangingPunct="1">
              <a:buFont typeface="+mj-lt"/>
              <a:buAutoNum type="arabicParenR"/>
            </a:pPr>
            <a:r>
              <a:rPr lang="en-US" altLang="en-US" sz="2000" dirty="0">
                <a:solidFill>
                  <a:srgbClr val="0070C0"/>
                </a:solidFill>
                <a:latin typeface="Times New Roman" panose="02020603050405020304" pitchFamily="18" charset="0"/>
                <a:cs typeface="Times New Roman" panose="02020603050405020304" pitchFamily="18" charset="0"/>
              </a:rPr>
              <a:t>Determine if grounded theory is best suited for the research </a:t>
            </a:r>
            <a:r>
              <a:rPr lang="en-US" altLang="en-US" sz="2000" dirty="0" smtClean="0">
                <a:solidFill>
                  <a:srgbClr val="0070C0"/>
                </a:solidFill>
                <a:latin typeface="Times New Roman" panose="02020603050405020304" pitchFamily="18" charset="0"/>
                <a:cs typeface="Times New Roman" panose="02020603050405020304" pitchFamily="18" charset="0"/>
              </a:rPr>
              <a:t>problem</a:t>
            </a:r>
          </a:p>
          <a:p>
            <a:pPr lvl="2" eaLnBrk="1" hangingPunct="1">
              <a:buFont typeface="Wingdings" panose="05000000000000000000" pitchFamily="2" charset="2"/>
              <a:buChar char="ü"/>
            </a:pPr>
            <a:r>
              <a:rPr lang="en-US" altLang="en-US" sz="1600" dirty="0" smtClean="0">
                <a:solidFill>
                  <a:srgbClr val="002060"/>
                </a:solidFill>
                <a:latin typeface="+mj-lt"/>
                <a:cs typeface="Times New Roman" panose="02020603050405020304" pitchFamily="18" charset="0"/>
              </a:rPr>
              <a:t>It is a good design to use when a theory is not available to explain a process. </a:t>
            </a:r>
          </a:p>
          <a:p>
            <a:pPr lvl="5">
              <a:buFont typeface="Wingdings" panose="05000000000000000000" pitchFamily="2" charset="2"/>
              <a:buChar char="ü"/>
            </a:pPr>
            <a:endParaRPr lang="en-US" altLang="en-US" sz="900" dirty="0" smtClean="0">
              <a:solidFill>
                <a:srgbClr val="0070C0"/>
              </a:solidFill>
              <a:latin typeface="Times New Roman" panose="02020603050405020304" pitchFamily="18" charset="0"/>
              <a:cs typeface="Times New Roman" panose="02020603050405020304" pitchFamily="18" charset="0"/>
            </a:endParaRPr>
          </a:p>
          <a:p>
            <a:pPr marL="908050" lvl="1" indent="-514350" algn="just" eaLnBrk="1" hangingPunct="1">
              <a:buFont typeface="+mj-lt"/>
              <a:buAutoNum type="romanLcPeriod"/>
            </a:pPr>
            <a:r>
              <a:rPr lang="en-US" altLang="en-US" sz="2000" dirty="0" smtClean="0">
                <a:solidFill>
                  <a:srgbClr val="0070C0"/>
                </a:solidFill>
                <a:latin typeface="Times New Roman" panose="02020603050405020304" pitchFamily="18" charset="0"/>
                <a:cs typeface="Times New Roman" panose="02020603050405020304" pitchFamily="18" charset="0"/>
              </a:rPr>
              <a:t>The literature might have models, but </a:t>
            </a:r>
          </a:p>
          <a:p>
            <a:pPr lvl="2" algn="just" eaLnBrk="1" hangingPunct="1">
              <a:buFont typeface="Wingdings" panose="05000000000000000000" pitchFamily="2" charset="2"/>
              <a:buChar char="ü"/>
            </a:pPr>
            <a:r>
              <a:rPr lang="en-US" altLang="en-US" sz="1600" dirty="0" smtClean="0">
                <a:solidFill>
                  <a:srgbClr val="002060"/>
                </a:solidFill>
                <a:latin typeface="+mj-lt"/>
                <a:cs typeface="Times New Roman" panose="02020603050405020304" pitchFamily="18" charset="0"/>
              </a:rPr>
              <a:t>They were developed and tested on samples and populations other than those of interest to the qualitative researchers. </a:t>
            </a:r>
          </a:p>
          <a:p>
            <a:pPr lvl="5" algn="just">
              <a:buFont typeface="Wingdings" panose="05000000000000000000" pitchFamily="2" charset="2"/>
              <a:buChar char="ü"/>
            </a:pPr>
            <a:endParaRPr lang="en-US" altLang="en-US" sz="900" dirty="0">
              <a:solidFill>
                <a:srgbClr val="0070C0"/>
              </a:solidFill>
              <a:latin typeface="Times New Roman" panose="02020603050405020304" pitchFamily="18" charset="0"/>
              <a:cs typeface="Times New Roman" panose="02020603050405020304" pitchFamily="18" charset="0"/>
            </a:endParaRPr>
          </a:p>
          <a:p>
            <a:pPr marL="908050" lvl="1" indent="-514350" algn="just" eaLnBrk="1" hangingPunct="1">
              <a:buFont typeface="+mj-lt"/>
              <a:buAutoNum type="romanLcPeriod"/>
            </a:pPr>
            <a:r>
              <a:rPr lang="en-US" altLang="en-US" sz="2000" dirty="0" smtClean="0">
                <a:solidFill>
                  <a:srgbClr val="0070C0"/>
                </a:solidFill>
                <a:latin typeface="Times New Roman" panose="02020603050405020304" pitchFamily="18" charset="0"/>
                <a:cs typeface="Times New Roman" panose="02020603050405020304" pitchFamily="18" charset="0"/>
              </a:rPr>
              <a:t>Theory may be present, but </a:t>
            </a:r>
          </a:p>
          <a:p>
            <a:pPr lvl="2" algn="just" eaLnBrk="1" hangingPunct="1">
              <a:buFont typeface="Wingdings" panose="05000000000000000000" pitchFamily="2" charset="2"/>
              <a:buChar char="ü"/>
            </a:pPr>
            <a:r>
              <a:rPr lang="en-US" altLang="en-US" sz="1600" dirty="0" smtClean="0">
                <a:solidFill>
                  <a:srgbClr val="002060"/>
                </a:solidFill>
                <a:latin typeface="+mj-lt"/>
                <a:cs typeface="Times New Roman" panose="02020603050405020304" pitchFamily="18" charset="0"/>
              </a:rPr>
              <a:t>They are incomplete because they do not address potentially valuable variables of interest to the researcher. </a:t>
            </a:r>
          </a:p>
          <a:p>
            <a:pPr lvl="5" algn="just">
              <a:buFont typeface="Wingdings" panose="05000000000000000000" pitchFamily="2" charset="2"/>
              <a:buChar char="ü"/>
            </a:pPr>
            <a:endParaRPr lang="en-US" altLang="en-US" sz="900" dirty="0">
              <a:solidFill>
                <a:srgbClr val="0070C0"/>
              </a:solidFill>
              <a:latin typeface="Times New Roman" panose="02020603050405020304" pitchFamily="18" charset="0"/>
              <a:cs typeface="Times New Roman" panose="02020603050405020304" pitchFamily="18" charset="0"/>
            </a:endParaRPr>
          </a:p>
          <a:p>
            <a:pPr marL="908050" lvl="1" indent="-514350" algn="just" eaLnBrk="1" hangingPunct="1">
              <a:buFont typeface="+mj-lt"/>
              <a:buAutoNum type="romanLcPeriod"/>
            </a:pPr>
            <a:r>
              <a:rPr lang="en-US" altLang="en-US" sz="2000" dirty="0" smtClean="0">
                <a:solidFill>
                  <a:srgbClr val="0070C0"/>
                </a:solidFill>
                <a:latin typeface="Times New Roman" panose="02020603050405020304" pitchFamily="18" charset="0"/>
                <a:cs typeface="Times New Roman" panose="02020603050405020304" pitchFamily="18" charset="0"/>
              </a:rPr>
              <a:t>A theory may be needed to explain how people are experiencing a phenomenon. </a:t>
            </a: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34</a:t>
            </a:fld>
            <a:endParaRPr lang="en-US"/>
          </a:p>
        </p:txBody>
      </p:sp>
    </p:spTree>
    <p:extLst>
      <p:ext uri="{BB962C8B-B14F-4D97-AF65-F5344CB8AC3E}">
        <p14:creationId xmlns:p14="http://schemas.microsoft.com/office/powerpoint/2010/main" val="14802743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Grounded Theory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300" b="1" dirty="0">
                <a:solidFill>
                  <a:srgbClr val="FF0000"/>
                </a:solidFill>
                <a:latin typeface="+mj-lt"/>
              </a:rPr>
              <a:t>Grounded Theory Research </a:t>
            </a:r>
            <a:r>
              <a:rPr lang="en-US" altLang="en-US" sz="2300" b="1" dirty="0" smtClean="0">
                <a:solidFill>
                  <a:srgbClr val="FF0000"/>
                </a:solidFill>
                <a:latin typeface="+mj-lt"/>
              </a:rPr>
              <a:t>Procedures: Strauss </a:t>
            </a:r>
            <a:r>
              <a:rPr lang="en-US" altLang="en-US" sz="2300" b="1" dirty="0">
                <a:solidFill>
                  <a:srgbClr val="FF0000"/>
                </a:solidFill>
                <a:latin typeface="+mj-lt"/>
              </a:rPr>
              <a:t>&amp; Corbin (1990, 1998</a:t>
            </a:r>
            <a:r>
              <a:rPr lang="en-US" altLang="en-US" sz="2300" b="1" dirty="0" smtClean="0">
                <a:solidFill>
                  <a:srgbClr val="FF0000"/>
                </a:solidFill>
                <a:latin typeface="+mj-lt"/>
              </a:rPr>
              <a:t>)</a:t>
            </a:r>
          </a:p>
          <a:p>
            <a:pPr marL="850900" lvl="1" indent="-457200" eaLnBrk="1" hangingPunct="1">
              <a:buFont typeface="+mj-lt"/>
              <a:buAutoNum type="arabicParenR" startAt="2"/>
            </a:pPr>
            <a:r>
              <a:rPr lang="en-US" altLang="en-US" sz="2000" dirty="0" smtClean="0">
                <a:solidFill>
                  <a:srgbClr val="0070C0"/>
                </a:solidFill>
                <a:latin typeface="Times New Roman" panose="02020603050405020304" pitchFamily="18" charset="0"/>
                <a:cs typeface="Times New Roman" panose="02020603050405020304" pitchFamily="18" charset="0"/>
              </a:rPr>
              <a:t>Focus </a:t>
            </a:r>
            <a:r>
              <a:rPr lang="en-US" altLang="en-US" sz="2000" dirty="0">
                <a:solidFill>
                  <a:srgbClr val="0070C0"/>
                </a:solidFill>
                <a:latin typeface="Times New Roman" panose="02020603050405020304" pitchFamily="18" charset="0"/>
                <a:cs typeface="Times New Roman" panose="02020603050405020304" pitchFamily="18" charset="0"/>
              </a:rPr>
              <a:t>research questions on understanding how individuals experience the process and identify the steps in the </a:t>
            </a:r>
            <a:r>
              <a:rPr lang="en-US" altLang="en-US" sz="2000" dirty="0" smtClean="0">
                <a:solidFill>
                  <a:srgbClr val="0070C0"/>
                </a:solidFill>
                <a:latin typeface="Times New Roman" panose="02020603050405020304" pitchFamily="18" charset="0"/>
                <a:cs typeface="Times New Roman" panose="02020603050405020304" pitchFamily="18" charset="0"/>
              </a:rPr>
              <a:t>process</a:t>
            </a:r>
          </a:p>
          <a:p>
            <a:pPr lvl="2" eaLnBrk="1" hangingPunct="1">
              <a:buFont typeface="Wingdings" panose="05000000000000000000" pitchFamily="2" charset="2"/>
              <a:buChar char="ü"/>
            </a:pPr>
            <a:r>
              <a:rPr lang="en-US" altLang="en-US" sz="1600" dirty="0" smtClean="0">
                <a:solidFill>
                  <a:srgbClr val="002060"/>
                </a:solidFill>
                <a:latin typeface="+mj-lt"/>
                <a:cs typeface="Times New Roman" panose="02020603050405020304" pitchFamily="18" charset="0"/>
              </a:rPr>
              <a:t>What was the process? </a:t>
            </a:r>
          </a:p>
          <a:p>
            <a:pPr lvl="2" eaLnBrk="1" hangingPunct="1">
              <a:buFont typeface="Wingdings" panose="05000000000000000000" pitchFamily="2" charset="2"/>
              <a:buChar char="ü"/>
            </a:pPr>
            <a:r>
              <a:rPr lang="en-US" altLang="en-US" sz="1600" dirty="0" smtClean="0">
                <a:solidFill>
                  <a:srgbClr val="002060"/>
                </a:solidFill>
                <a:latin typeface="+mj-lt"/>
                <a:cs typeface="Times New Roman" panose="02020603050405020304" pitchFamily="18" charset="0"/>
              </a:rPr>
              <a:t>How did it unfold? </a:t>
            </a:r>
          </a:p>
          <a:p>
            <a:pPr lvl="2" eaLnBrk="1" hangingPunct="1">
              <a:buFont typeface="Wingdings" panose="05000000000000000000" pitchFamily="2" charset="2"/>
              <a:buChar char="ü"/>
            </a:pPr>
            <a:endParaRPr lang="en-US" altLang="en-US" sz="1700" dirty="0" smtClean="0">
              <a:solidFill>
                <a:srgbClr val="0070C0"/>
              </a:solidFill>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ü"/>
            </a:pPr>
            <a:r>
              <a:rPr lang="en-US" altLang="en-US" sz="2000" dirty="0" smtClean="0">
                <a:solidFill>
                  <a:srgbClr val="0070C0"/>
                </a:solidFill>
                <a:latin typeface="Times New Roman" panose="02020603050405020304" pitchFamily="18" charset="0"/>
                <a:cs typeface="Times New Roman" panose="02020603050405020304" pitchFamily="18" charset="0"/>
              </a:rPr>
              <a:t>After initially exploring these issues, the researcher returns to the participants and asks more detailed </a:t>
            </a:r>
            <a:r>
              <a:rPr lang="en-US" altLang="en-US" sz="2000" dirty="0" smtClean="0">
                <a:solidFill>
                  <a:srgbClr val="0070C0"/>
                </a:solidFill>
                <a:latin typeface="Times New Roman" panose="02020603050405020304" pitchFamily="18" charset="0"/>
                <a:cs typeface="Times New Roman" panose="02020603050405020304" pitchFamily="18" charset="0"/>
              </a:rPr>
              <a:t>equations </a:t>
            </a:r>
            <a:r>
              <a:rPr lang="en-US" altLang="en-US" sz="2000" dirty="0" smtClean="0">
                <a:solidFill>
                  <a:srgbClr val="0070C0"/>
                </a:solidFill>
                <a:latin typeface="Times New Roman" panose="02020603050405020304" pitchFamily="18" charset="0"/>
                <a:cs typeface="Times New Roman" panose="02020603050405020304" pitchFamily="18" charset="0"/>
              </a:rPr>
              <a:t>that help to shape the axial coding phase; </a:t>
            </a:r>
          </a:p>
          <a:p>
            <a:pPr lvl="1" eaLnBrk="1" hangingPunct="1">
              <a:buFont typeface="Wingdings" panose="05000000000000000000" pitchFamily="2" charset="2"/>
              <a:buChar char="ü"/>
            </a:pPr>
            <a:r>
              <a:rPr lang="en-US" altLang="en-US" sz="1600" dirty="0" smtClean="0">
                <a:solidFill>
                  <a:srgbClr val="002060"/>
                </a:solidFill>
                <a:latin typeface="+mj-lt"/>
                <a:cs typeface="Times New Roman" panose="02020603050405020304" pitchFamily="18" charset="0"/>
              </a:rPr>
              <a:t>What was central to the process? (</a:t>
            </a:r>
            <a:r>
              <a:rPr lang="en-US" altLang="en-US" sz="1600" b="1" dirty="0" smtClean="0">
                <a:solidFill>
                  <a:srgbClr val="002060"/>
                </a:solidFill>
                <a:latin typeface="+mj-lt"/>
                <a:cs typeface="Times New Roman" panose="02020603050405020304" pitchFamily="18" charset="0"/>
              </a:rPr>
              <a:t>the core phenomenon</a:t>
            </a:r>
            <a:r>
              <a:rPr lang="en-US" altLang="en-US" sz="1600" dirty="0" smtClean="0">
                <a:solidFill>
                  <a:srgbClr val="002060"/>
                </a:solidFill>
                <a:latin typeface="+mj-lt"/>
                <a:cs typeface="Times New Roman" panose="02020603050405020304" pitchFamily="18" charset="0"/>
              </a:rPr>
              <a:t>)</a:t>
            </a:r>
          </a:p>
          <a:p>
            <a:pPr lvl="1" eaLnBrk="1" hangingPunct="1">
              <a:buFont typeface="Wingdings" panose="05000000000000000000" pitchFamily="2" charset="2"/>
              <a:buChar char="ü"/>
            </a:pPr>
            <a:r>
              <a:rPr lang="en-US" altLang="en-US" sz="1600" dirty="0" smtClean="0">
                <a:solidFill>
                  <a:srgbClr val="002060"/>
                </a:solidFill>
                <a:latin typeface="+mj-lt"/>
                <a:cs typeface="Times New Roman" panose="02020603050405020304" pitchFamily="18" charset="0"/>
              </a:rPr>
              <a:t>What influenced or caused this phenomenon to occur? (</a:t>
            </a:r>
            <a:r>
              <a:rPr lang="en-US" altLang="en-US" sz="1600" b="1" dirty="0" smtClean="0">
                <a:solidFill>
                  <a:srgbClr val="002060"/>
                </a:solidFill>
                <a:latin typeface="+mj-lt"/>
                <a:cs typeface="Times New Roman" panose="02020603050405020304" pitchFamily="18" charset="0"/>
              </a:rPr>
              <a:t>causal conditions</a:t>
            </a:r>
            <a:r>
              <a:rPr lang="en-US" altLang="en-US" sz="1600" dirty="0" smtClean="0">
                <a:solidFill>
                  <a:srgbClr val="002060"/>
                </a:solidFill>
                <a:latin typeface="+mj-lt"/>
                <a:cs typeface="Times New Roman" panose="02020603050405020304" pitchFamily="18" charset="0"/>
              </a:rPr>
              <a:t>)</a:t>
            </a:r>
          </a:p>
          <a:p>
            <a:pPr lvl="1" eaLnBrk="1" hangingPunct="1">
              <a:buFont typeface="Wingdings" panose="05000000000000000000" pitchFamily="2" charset="2"/>
              <a:buChar char="ü"/>
            </a:pPr>
            <a:r>
              <a:rPr lang="en-US" altLang="en-US" sz="1600" dirty="0" smtClean="0">
                <a:solidFill>
                  <a:srgbClr val="002060"/>
                </a:solidFill>
                <a:latin typeface="+mj-lt"/>
                <a:cs typeface="Times New Roman" panose="02020603050405020304" pitchFamily="18" charset="0"/>
              </a:rPr>
              <a:t>What strategies employed during the process? (</a:t>
            </a:r>
            <a:r>
              <a:rPr lang="en-US" altLang="en-US" sz="1600" b="1" dirty="0" smtClean="0">
                <a:solidFill>
                  <a:srgbClr val="002060"/>
                </a:solidFill>
                <a:latin typeface="+mj-lt"/>
                <a:cs typeface="Times New Roman" panose="02020603050405020304" pitchFamily="18" charset="0"/>
              </a:rPr>
              <a:t>strategies</a:t>
            </a:r>
            <a:r>
              <a:rPr lang="en-US" altLang="en-US" sz="1600" dirty="0" smtClean="0">
                <a:solidFill>
                  <a:srgbClr val="002060"/>
                </a:solidFill>
                <a:latin typeface="+mj-lt"/>
                <a:cs typeface="Times New Roman" panose="02020603050405020304" pitchFamily="18" charset="0"/>
              </a:rPr>
              <a:t>)</a:t>
            </a:r>
          </a:p>
          <a:p>
            <a:pPr lvl="1" eaLnBrk="1" hangingPunct="1">
              <a:buFont typeface="Wingdings" panose="05000000000000000000" pitchFamily="2" charset="2"/>
              <a:buChar char="ü"/>
            </a:pPr>
            <a:r>
              <a:rPr lang="en-US" altLang="en-US" sz="1600" dirty="0" smtClean="0">
                <a:solidFill>
                  <a:srgbClr val="002060"/>
                </a:solidFill>
                <a:latin typeface="+mj-lt"/>
                <a:cs typeface="Times New Roman" panose="02020603050405020304" pitchFamily="18" charset="0"/>
              </a:rPr>
              <a:t>What effect occurred? (</a:t>
            </a:r>
            <a:r>
              <a:rPr lang="en-US" altLang="en-US" sz="1600" b="1" dirty="0" smtClean="0">
                <a:solidFill>
                  <a:srgbClr val="002060"/>
                </a:solidFill>
                <a:latin typeface="+mj-lt"/>
                <a:cs typeface="Times New Roman" panose="02020603050405020304" pitchFamily="18" charset="0"/>
              </a:rPr>
              <a:t>Consequences</a:t>
            </a:r>
            <a:r>
              <a:rPr lang="en-US" altLang="en-US" sz="1600" dirty="0" smtClean="0">
                <a:solidFill>
                  <a:srgbClr val="002060"/>
                </a:solidFill>
                <a:latin typeface="+mj-lt"/>
                <a:cs typeface="Times New Roman" panose="02020603050405020304" pitchFamily="18" charset="0"/>
              </a:rPr>
              <a:t>)</a:t>
            </a: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35</a:t>
            </a:fld>
            <a:endParaRPr lang="en-US"/>
          </a:p>
        </p:txBody>
      </p:sp>
    </p:spTree>
    <p:extLst>
      <p:ext uri="{BB962C8B-B14F-4D97-AF65-F5344CB8AC3E}">
        <p14:creationId xmlns:p14="http://schemas.microsoft.com/office/powerpoint/2010/main" val="41411657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Grounded Theory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300" b="1" dirty="0">
                <a:solidFill>
                  <a:srgbClr val="FF0000"/>
                </a:solidFill>
                <a:latin typeface="+mj-lt"/>
              </a:rPr>
              <a:t>Grounded Theory Research </a:t>
            </a:r>
            <a:r>
              <a:rPr lang="en-US" altLang="en-US" sz="2300" b="1" dirty="0" smtClean="0">
                <a:solidFill>
                  <a:srgbClr val="FF0000"/>
                </a:solidFill>
                <a:latin typeface="+mj-lt"/>
              </a:rPr>
              <a:t>Procedures: Strauss </a:t>
            </a:r>
            <a:r>
              <a:rPr lang="en-US" altLang="en-US" sz="2300" b="1" dirty="0">
                <a:solidFill>
                  <a:srgbClr val="FF0000"/>
                </a:solidFill>
                <a:latin typeface="+mj-lt"/>
              </a:rPr>
              <a:t>&amp; Corbin (1990, 1998</a:t>
            </a:r>
            <a:r>
              <a:rPr lang="en-US" altLang="en-US" sz="2300" b="1" dirty="0" smtClean="0">
                <a:solidFill>
                  <a:srgbClr val="FF0000"/>
                </a:solidFill>
                <a:latin typeface="+mj-lt"/>
              </a:rPr>
              <a:t>)</a:t>
            </a:r>
          </a:p>
          <a:p>
            <a:pPr marL="850900" lvl="1" indent="-457200" eaLnBrk="1" hangingPunct="1">
              <a:buFont typeface="+mj-lt"/>
              <a:buAutoNum type="arabicParenR" startAt="3"/>
            </a:pPr>
            <a:r>
              <a:rPr lang="en-US" altLang="en-US" sz="2000" dirty="0" smtClean="0">
                <a:solidFill>
                  <a:srgbClr val="0070C0"/>
                </a:solidFill>
                <a:latin typeface="Times New Roman" panose="02020603050405020304" pitchFamily="18" charset="0"/>
                <a:cs typeface="Times New Roman" panose="02020603050405020304" pitchFamily="18" charset="0"/>
              </a:rPr>
              <a:t>Other forms of data may be collected: </a:t>
            </a:r>
          </a:p>
          <a:p>
            <a:pPr lvl="2" eaLnBrk="1" hangingPunct="1">
              <a:buFont typeface="Wingdings" panose="05000000000000000000" pitchFamily="2" charset="2"/>
              <a:buChar char="ü"/>
            </a:pPr>
            <a:r>
              <a:rPr lang="en-US" altLang="en-US" sz="1700" dirty="0" smtClean="0">
                <a:solidFill>
                  <a:srgbClr val="002060"/>
                </a:solidFill>
                <a:latin typeface="+mj-lt"/>
                <a:cs typeface="Times New Roman" panose="02020603050405020304" pitchFamily="18" charset="0"/>
              </a:rPr>
              <a:t>Data like observations, documents and audiovisual materials. </a:t>
            </a:r>
          </a:p>
          <a:p>
            <a:pPr lvl="2" eaLnBrk="1" hangingPunct="1">
              <a:buFont typeface="Wingdings" panose="05000000000000000000" pitchFamily="2" charset="2"/>
              <a:buChar char="ü"/>
            </a:pPr>
            <a:endParaRPr lang="en-US" altLang="en-US" sz="1700" dirty="0" smtClean="0">
              <a:solidFill>
                <a:srgbClr val="0070C0"/>
              </a:solidFill>
              <a:latin typeface="Times New Roman" panose="02020603050405020304" pitchFamily="18" charset="0"/>
              <a:cs typeface="Times New Roman" panose="02020603050405020304" pitchFamily="18" charset="0"/>
            </a:endParaRPr>
          </a:p>
          <a:p>
            <a:pPr lvl="1" eaLnBrk="1" hangingPunct="1">
              <a:buFont typeface="Wingdings" panose="05000000000000000000" pitchFamily="2" charset="2"/>
              <a:buChar char="ü"/>
            </a:pPr>
            <a:r>
              <a:rPr lang="en-US" altLang="en-US" sz="2000" dirty="0" smtClean="0">
                <a:solidFill>
                  <a:srgbClr val="0070C0"/>
                </a:solidFill>
                <a:latin typeface="Times New Roman" panose="02020603050405020304" pitchFamily="18" charset="0"/>
                <a:cs typeface="Times New Roman" panose="02020603050405020304" pitchFamily="18" charset="0"/>
              </a:rPr>
              <a:t>To gather enough information to fully develop (saturate) the model. </a:t>
            </a:r>
          </a:p>
          <a:p>
            <a:pPr lvl="2" eaLnBrk="1" hangingPunct="1">
              <a:buFont typeface="Wingdings" panose="05000000000000000000" pitchFamily="2" charset="2"/>
              <a:buChar char="ü"/>
            </a:pPr>
            <a:r>
              <a:rPr lang="en-US" altLang="en-US" sz="1700" dirty="0" smtClean="0">
                <a:solidFill>
                  <a:srgbClr val="002060"/>
                </a:solidFill>
                <a:latin typeface="+mj-lt"/>
                <a:cs typeface="Times New Roman" panose="02020603050405020304" pitchFamily="18" charset="0"/>
              </a:rPr>
              <a:t>Conduct </a:t>
            </a:r>
            <a:r>
              <a:rPr lang="en-US" altLang="en-US" sz="1700" dirty="0">
                <a:solidFill>
                  <a:srgbClr val="002060"/>
                </a:solidFill>
                <a:latin typeface="+mj-lt"/>
                <a:cs typeface="Times New Roman" panose="02020603050405020304" pitchFamily="18" charset="0"/>
              </a:rPr>
              <a:t>interviews with 20-30 </a:t>
            </a:r>
            <a:r>
              <a:rPr lang="en-US" altLang="en-US" sz="1700" dirty="0" smtClean="0">
                <a:solidFill>
                  <a:srgbClr val="002060"/>
                </a:solidFill>
                <a:latin typeface="+mj-lt"/>
                <a:cs typeface="Times New Roman" panose="02020603050405020304" pitchFamily="18" charset="0"/>
              </a:rPr>
              <a:t>or 50-60 participants</a:t>
            </a:r>
            <a:endParaRPr lang="en-US" altLang="en-US" sz="1700" dirty="0">
              <a:solidFill>
                <a:srgbClr val="002060"/>
              </a:solidFill>
              <a:latin typeface="+mj-lt"/>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36</a:t>
            </a:fld>
            <a:endParaRPr lang="en-US"/>
          </a:p>
        </p:txBody>
      </p:sp>
    </p:spTree>
    <p:extLst>
      <p:ext uri="{BB962C8B-B14F-4D97-AF65-F5344CB8AC3E}">
        <p14:creationId xmlns:p14="http://schemas.microsoft.com/office/powerpoint/2010/main" val="35159589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Grounded Theory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850900" lvl="1" indent="-457200" algn="just" eaLnBrk="1" hangingPunct="1">
              <a:lnSpc>
                <a:spcPct val="90000"/>
              </a:lnSpc>
              <a:buFont typeface="+mj-lt"/>
              <a:buAutoNum type="arabicParenR" startAt="4"/>
            </a:pPr>
            <a:r>
              <a:rPr lang="en-US" altLang="en-US" sz="2200" dirty="0">
                <a:solidFill>
                  <a:srgbClr val="0070C0"/>
                </a:solidFill>
                <a:latin typeface="Times New Roman" panose="02020603050405020304" pitchFamily="18" charset="0"/>
                <a:cs typeface="Times New Roman" panose="02020603050405020304" pitchFamily="18" charset="0"/>
              </a:rPr>
              <a:t>Data collection proceeds in </a:t>
            </a:r>
            <a:r>
              <a:rPr lang="en-US" altLang="en-US" sz="2200" dirty="0" smtClean="0">
                <a:solidFill>
                  <a:srgbClr val="0070C0"/>
                </a:solidFill>
                <a:latin typeface="Times New Roman" panose="02020603050405020304" pitchFamily="18" charset="0"/>
                <a:cs typeface="Times New Roman" panose="02020603050405020304" pitchFamily="18" charset="0"/>
              </a:rPr>
              <a:t>stages (open, axial and selective coding) </a:t>
            </a:r>
            <a:endParaRPr lang="en-US" altLang="en-US" sz="2200" dirty="0">
              <a:solidFill>
                <a:srgbClr val="0070C0"/>
              </a:solidFill>
              <a:latin typeface="Times New Roman" panose="02020603050405020304" pitchFamily="18" charset="0"/>
              <a:cs typeface="Times New Roman" panose="02020603050405020304" pitchFamily="18" charset="0"/>
            </a:endParaRPr>
          </a:p>
          <a:p>
            <a:pPr lvl="2" algn="just" eaLnBrk="1" hangingPunct="1">
              <a:lnSpc>
                <a:spcPct val="90000"/>
              </a:lnSpc>
              <a:buFont typeface="Wingdings" panose="05000000000000000000" pitchFamily="2" charset="2"/>
              <a:buChar char="ü"/>
            </a:pPr>
            <a:endParaRPr lang="en-US" altLang="en-US" sz="1700" dirty="0" smtClean="0">
              <a:solidFill>
                <a:srgbClr val="0070C0"/>
              </a:solidFill>
              <a:latin typeface="Times New Roman" panose="02020603050405020304" pitchFamily="18" charset="0"/>
              <a:cs typeface="Times New Roman" panose="02020603050405020304" pitchFamily="18" charset="0"/>
            </a:endParaRPr>
          </a:p>
          <a:p>
            <a:pPr algn="just" eaLnBrk="1" hangingPunct="1">
              <a:lnSpc>
                <a:spcPct val="90000"/>
              </a:lnSpc>
              <a:buFont typeface="Wingdings" panose="05000000000000000000" pitchFamily="2" charset="2"/>
              <a:buChar char="ü"/>
            </a:pPr>
            <a:r>
              <a:rPr lang="en-US" altLang="en-US" sz="2000" dirty="0" smtClean="0">
                <a:solidFill>
                  <a:srgbClr val="C00000"/>
                </a:solidFill>
                <a:latin typeface="+mj-lt"/>
                <a:cs typeface="Times New Roman" panose="02020603050405020304" pitchFamily="18" charset="0"/>
              </a:rPr>
              <a:t>Open coding: </a:t>
            </a:r>
            <a:r>
              <a:rPr lang="en-US" altLang="en-US" sz="2000" dirty="0" smtClean="0">
                <a:solidFill>
                  <a:srgbClr val="0070C0"/>
                </a:solidFill>
                <a:latin typeface="Times New Roman" panose="02020603050405020304" pitchFamily="18" charset="0"/>
                <a:cs typeface="Times New Roman" panose="02020603050405020304" pitchFamily="18" charset="0"/>
              </a:rPr>
              <a:t>researcher </a:t>
            </a:r>
            <a:r>
              <a:rPr lang="en-US" altLang="en-US" sz="2000" dirty="0">
                <a:solidFill>
                  <a:srgbClr val="0070C0"/>
                </a:solidFill>
                <a:latin typeface="Times New Roman" panose="02020603050405020304" pitchFamily="18" charset="0"/>
                <a:cs typeface="Times New Roman" panose="02020603050405020304" pitchFamily="18" charset="0"/>
              </a:rPr>
              <a:t>forms categories of information about the phenomenon by segmenting the information </a:t>
            </a:r>
            <a:endParaRPr lang="en-US" altLang="en-US" sz="2000" dirty="0" smtClean="0">
              <a:solidFill>
                <a:srgbClr val="0070C0"/>
              </a:solidFill>
              <a:latin typeface="Times New Roman" panose="02020603050405020304" pitchFamily="18" charset="0"/>
              <a:cs typeface="Times New Roman" panose="02020603050405020304" pitchFamily="18" charset="0"/>
            </a:endParaRPr>
          </a:p>
          <a:p>
            <a:pPr lvl="1" algn="just" eaLnBrk="1" hangingPunct="1">
              <a:lnSpc>
                <a:spcPct val="90000"/>
              </a:lnSpc>
              <a:buFont typeface="Wingdings" panose="05000000000000000000" pitchFamily="2" charset="2"/>
              <a:buChar char="ü"/>
            </a:pPr>
            <a:r>
              <a:rPr lang="en-US" altLang="en-US" sz="1800" dirty="0" smtClean="0">
                <a:solidFill>
                  <a:srgbClr val="7030A0"/>
                </a:solidFill>
                <a:latin typeface="+mj-lt"/>
                <a:cs typeface="Times New Roman" panose="02020603050405020304" pitchFamily="18" charset="0"/>
              </a:rPr>
              <a:t>Within each category, the investigator finds several </a:t>
            </a:r>
            <a:r>
              <a:rPr lang="en-US" altLang="en-US" sz="1800" b="1" dirty="0" smtClean="0">
                <a:solidFill>
                  <a:srgbClr val="C00000"/>
                </a:solidFill>
                <a:latin typeface="+mj-lt"/>
                <a:cs typeface="Times New Roman" panose="02020603050405020304" pitchFamily="18" charset="0"/>
              </a:rPr>
              <a:t>properties</a:t>
            </a:r>
            <a:r>
              <a:rPr lang="en-US" altLang="en-US" sz="1800" dirty="0" smtClean="0">
                <a:solidFill>
                  <a:srgbClr val="7030A0"/>
                </a:solidFill>
                <a:latin typeface="+mj-lt"/>
                <a:cs typeface="Times New Roman" panose="02020603050405020304" pitchFamily="18" charset="0"/>
              </a:rPr>
              <a:t>, or </a:t>
            </a:r>
            <a:r>
              <a:rPr lang="en-US" altLang="en-US" sz="1800" b="1" dirty="0" smtClean="0">
                <a:solidFill>
                  <a:srgbClr val="C00000"/>
                </a:solidFill>
                <a:latin typeface="+mj-lt"/>
                <a:cs typeface="Times New Roman" panose="02020603050405020304" pitchFamily="18" charset="0"/>
              </a:rPr>
              <a:t>subcategories</a:t>
            </a:r>
            <a:r>
              <a:rPr lang="en-US" altLang="en-US" sz="1800" dirty="0" smtClean="0">
                <a:solidFill>
                  <a:srgbClr val="7030A0"/>
                </a:solidFill>
                <a:latin typeface="+mj-lt"/>
                <a:cs typeface="Times New Roman" panose="02020603050405020304" pitchFamily="18" charset="0"/>
              </a:rPr>
              <a:t>, and looks for data to dimensionalize, or </a:t>
            </a:r>
            <a:r>
              <a:rPr lang="en-US" altLang="en-US" sz="1800" u="sng" dirty="0" smtClean="0">
                <a:solidFill>
                  <a:srgbClr val="002060"/>
                </a:solidFill>
                <a:latin typeface="+mj-lt"/>
                <a:cs typeface="Times New Roman" panose="02020603050405020304" pitchFamily="18" charset="0"/>
              </a:rPr>
              <a:t>show the extreme possibilities on a continuum of</a:t>
            </a:r>
            <a:r>
              <a:rPr lang="en-US" altLang="en-US" sz="1800" dirty="0" smtClean="0">
                <a:solidFill>
                  <a:srgbClr val="7030A0"/>
                </a:solidFill>
                <a:latin typeface="+mj-lt"/>
                <a:cs typeface="Times New Roman" panose="02020603050405020304" pitchFamily="18" charset="0"/>
              </a:rPr>
              <a:t>, the categories. </a:t>
            </a:r>
            <a:endParaRPr lang="en-US" altLang="en-US" sz="1800" dirty="0">
              <a:solidFill>
                <a:srgbClr val="7030A0"/>
              </a:solidFill>
              <a:latin typeface="+mj-lt"/>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37</a:t>
            </a:fld>
            <a:endParaRPr lang="en-US"/>
          </a:p>
        </p:txBody>
      </p:sp>
    </p:spTree>
    <p:extLst>
      <p:ext uri="{BB962C8B-B14F-4D97-AF65-F5344CB8AC3E}">
        <p14:creationId xmlns:p14="http://schemas.microsoft.com/office/powerpoint/2010/main" val="10300314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Grounded Theory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393700" lvl="1" indent="0" algn="just" eaLnBrk="1" hangingPunct="1">
              <a:lnSpc>
                <a:spcPct val="90000"/>
              </a:lnSpc>
              <a:buNone/>
            </a:pPr>
            <a:r>
              <a:rPr lang="en-US" altLang="en-US" sz="2000" dirty="0" smtClean="0">
                <a:solidFill>
                  <a:srgbClr val="C00000"/>
                </a:solidFill>
                <a:latin typeface="+mj-lt"/>
                <a:cs typeface="Times New Roman" panose="02020603050405020304" pitchFamily="18" charset="0"/>
              </a:rPr>
              <a:t>Axial </a:t>
            </a:r>
            <a:r>
              <a:rPr lang="en-US" altLang="en-US" sz="2000" dirty="0">
                <a:solidFill>
                  <a:srgbClr val="C00000"/>
                </a:solidFill>
                <a:latin typeface="+mj-lt"/>
                <a:cs typeface="Times New Roman" panose="02020603050405020304" pitchFamily="18" charset="0"/>
              </a:rPr>
              <a:t>coding </a:t>
            </a:r>
            <a:r>
              <a:rPr lang="en-US" altLang="en-US" sz="2000" dirty="0">
                <a:solidFill>
                  <a:srgbClr val="0070C0"/>
                </a:solidFill>
                <a:latin typeface="Times New Roman" panose="02020603050405020304" pitchFamily="18" charset="0"/>
                <a:cs typeface="Times New Roman" panose="02020603050405020304" pitchFamily="18" charset="0"/>
              </a:rPr>
              <a:t>– </a:t>
            </a:r>
            <a:r>
              <a:rPr lang="en-US" altLang="en-US" sz="2000" dirty="0" smtClean="0">
                <a:solidFill>
                  <a:srgbClr val="0070C0"/>
                </a:solidFill>
                <a:latin typeface="Times New Roman" panose="02020603050405020304" pitchFamily="18" charset="0"/>
                <a:cs typeface="Times New Roman" panose="02020603050405020304" pitchFamily="18" charset="0"/>
              </a:rPr>
              <a:t>the investigators assembles the data in new ways after open coding, which is presented using a process called </a:t>
            </a:r>
            <a:r>
              <a:rPr lang="en-US" altLang="en-US" sz="2000" b="1" dirty="0" smtClean="0">
                <a:solidFill>
                  <a:srgbClr val="FF0000"/>
                </a:solidFill>
                <a:latin typeface="+mj-lt"/>
                <a:cs typeface="Times New Roman" panose="02020603050405020304" pitchFamily="18" charset="0"/>
              </a:rPr>
              <a:t>coding paradigm </a:t>
            </a:r>
            <a:r>
              <a:rPr lang="en-US" altLang="en-US" sz="2000" dirty="0" smtClean="0">
                <a:solidFill>
                  <a:srgbClr val="0070C0"/>
                </a:solidFill>
                <a:latin typeface="Times New Roman" panose="02020603050405020304" pitchFamily="18" charset="0"/>
                <a:cs typeface="Times New Roman" panose="02020603050405020304" pitchFamily="18" charset="0"/>
              </a:rPr>
              <a:t>or </a:t>
            </a:r>
            <a:r>
              <a:rPr lang="en-US" altLang="en-US" sz="2000" b="1" dirty="0" smtClean="0">
                <a:solidFill>
                  <a:srgbClr val="FF0000"/>
                </a:solidFill>
                <a:latin typeface="+mj-lt"/>
                <a:cs typeface="Times New Roman" panose="02020603050405020304" pitchFamily="18" charset="0"/>
              </a:rPr>
              <a:t>logic paradigm</a:t>
            </a:r>
            <a:r>
              <a:rPr lang="en-US" altLang="en-US" sz="2000" dirty="0" smtClean="0">
                <a:solidFill>
                  <a:srgbClr val="0070C0"/>
                </a:solidFill>
                <a:latin typeface="Times New Roman" panose="02020603050405020304" pitchFamily="18" charset="0"/>
                <a:cs typeface="Times New Roman" panose="02020603050405020304" pitchFamily="18" charset="0"/>
              </a:rPr>
              <a:t> (a visual model). </a:t>
            </a:r>
          </a:p>
          <a:p>
            <a:pPr marL="850900" lvl="1" indent="-457200" algn="just" eaLnBrk="1" hangingPunct="1">
              <a:lnSpc>
                <a:spcPct val="90000"/>
              </a:lnSpc>
              <a:buFont typeface="+mj-lt"/>
              <a:buAutoNum type="arabicParenR" startAt="5"/>
            </a:pPr>
            <a:endParaRPr lang="en-US" altLang="en-US" sz="2000" dirty="0" smtClean="0">
              <a:solidFill>
                <a:srgbClr val="0070C0"/>
              </a:solidFill>
              <a:latin typeface="Times New Roman" panose="02020603050405020304" pitchFamily="18" charset="0"/>
              <a:cs typeface="Times New Roman" panose="02020603050405020304" pitchFamily="18" charset="0"/>
            </a:endParaRPr>
          </a:p>
          <a:p>
            <a:pPr lvl="2" algn="just" eaLnBrk="1" hangingPunct="1">
              <a:lnSpc>
                <a:spcPct val="90000"/>
              </a:lnSpc>
              <a:buFont typeface="Wingdings" panose="05000000000000000000" pitchFamily="2" charset="2"/>
              <a:buChar char="ü"/>
            </a:pPr>
            <a:r>
              <a:rPr lang="en-US" altLang="en-US" sz="1800" dirty="0" smtClean="0">
                <a:solidFill>
                  <a:srgbClr val="0070C0"/>
                </a:solidFill>
                <a:latin typeface="+mj-lt"/>
                <a:cs typeface="Times New Roman" panose="02020603050405020304" pitchFamily="18" charset="0"/>
              </a:rPr>
              <a:t>Here, the researcher identifies a </a:t>
            </a:r>
            <a:r>
              <a:rPr lang="en-US" altLang="en-US" sz="1800" b="1" dirty="0" smtClean="0">
                <a:solidFill>
                  <a:srgbClr val="0070C0"/>
                </a:solidFill>
                <a:latin typeface="+mj-lt"/>
                <a:cs typeface="Times New Roman" panose="02020603050405020304" pitchFamily="18" charset="0"/>
              </a:rPr>
              <a:t>central phenomenon </a:t>
            </a:r>
            <a:r>
              <a:rPr lang="en-US" altLang="en-US" sz="1800" dirty="0" smtClean="0">
                <a:solidFill>
                  <a:srgbClr val="0070C0"/>
                </a:solidFill>
                <a:latin typeface="+mj-lt"/>
                <a:cs typeface="Times New Roman" panose="02020603050405020304" pitchFamily="18" charset="0"/>
              </a:rPr>
              <a:t>(a central category about a phenomenon), explores </a:t>
            </a:r>
            <a:r>
              <a:rPr lang="en-US" altLang="en-US" sz="1800" b="1" u="sng" dirty="0" smtClean="0">
                <a:solidFill>
                  <a:srgbClr val="002060"/>
                </a:solidFill>
                <a:latin typeface="+mj-lt"/>
                <a:cs typeface="Times New Roman" panose="02020603050405020304" pitchFamily="18" charset="0"/>
              </a:rPr>
              <a:t>causal conditions </a:t>
            </a:r>
            <a:r>
              <a:rPr lang="en-US" altLang="en-US" sz="1800" dirty="0" smtClean="0">
                <a:solidFill>
                  <a:srgbClr val="0070C0"/>
                </a:solidFill>
                <a:latin typeface="+mj-lt"/>
                <a:cs typeface="Times New Roman" panose="02020603050405020304" pitchFamily="18" charset="0"/>
              </a:rPr>
              <a:t>(</a:t>
            </a:r>
            <a:r>
              <a:rPr lang="en-US" altLang="en-US" sz="1800" dirty="0" smtClean="0">
                <a:solidFill>
                  <a:srgbClr val="7030A0"/>
                </a:solidFill>
                <a:latin typeface="+mj-lt"/>
                <a:cs typeface="Times New Roman" panose="02020603050405020304" pitchFamily="18" charset="0"/>
              </a:rPr>
              <a:t>categories of conditions that influence the phenomenon</a:t>
            </a:r>
            <a:r>
              <a:rPr lang="en-US" altLang="en-US" sz="1800" dirty="0" smtClean="0">
                <a:solidFill>
                  <a:srgbClr val="0070C0"/>
                </a:solidFill>
                <a:latin typeface="+mj-lt"/>
                <a:cs typeface="Times New Roman" panose="02020603050405020304" pitchFamily="18" charset="0"/>
              </a:rPr>
              <a:t>), </a:t>
            </a:r>
            <a:r>
              <a:rPr lang="en-US" altLang="en-US" sz="1800" b="1" u="sng" dirty="0" smtClean="0">
                <a:solidFill>
                  <a:srgbClr val="002060"/>
                </a:solidFill>
                <a:latin typeface="+mj-lt"/>
                <a:cs typeface="Times New Roman" panose="02020603050405020304" pitchFamily="18" charset="0"/>
              </a:rPr>
              <a:t>specifies strategies </a:t>
            </a:r>
            <a:r>
              <a:rPr lang="en-US" altLang="en-US" sz="1800" dirty="0" smtClean="0">
                <a:solidFill>
                  <a:srgbClr val="0070C0"/>
                </a:solidFill>
                <a:latin typeface="+mj-lt"/>
                <a:cs typeface="Times New Roman" panose="02020603050405020304" pitchFamily="18" charset="0"/>
              </a:rPr>
              <a:t>(</a:t>
            </a:r>
            <a:r>
              <a:rPr lang="en-US" altLang="en-US" sz="1800" dirty="0" smtClean="0">
                <a:solidFill>
                  <a:srgbClr val="7030A0"/>
                </a:solidFill>
                <a:latin typeface="+mj-lt"/>
                <a:cs typeface="Times New Roman" panose="02020603050405020304" pitchFamily="18" charset="0"/>
              </a:rPr>
              <a:t>the actions or interactions that result from the central phenomenon</a:t>
            </a:r>
            <a:r>
              <a:rPr lang="en-US" altLang="en-US" sz="1800" dirty="0" smtClean="0">
                <a:solidFill>
                  <a:srgbClr val="0070C0"/>
                </a:solidFill>
                <a:latin typeface="+mj-lt"/>
                <a:cs typeface="Times New Roman" panose="02020603050405020304" pitchFamily="18" charset="0"/>
              </a:rPr>
              <a:t>), </a:t>
            </a:r>
            <a:r>
              <a:rPr lang="en-US" altLang="en-US" sz="1800" b="1" u="sng" dirty="0" smtClean="0">
                <a:solidFill>
                  <a:srgbClr val="002060"/>
                </a:solidFill>
                <a:latin typeface="+mj-lt"/>
                <a:cs typeface="Times New Roman" panose="02020603050405020304" pitchFamily="18" charset="0"/>
              </a:rPr>
              <a:t>identifies the context or intervening conditions </a:t>
            </a:r>
            <a:r>
              <a:rPr lang="en-US" altLang="en-US" sz="1800" dirty="0" smtClean="0">
                <a:solidFill>
                  <a:srgbClr val="0070C0"/>
                </a:solidFill>
                <a:latin typeface="+mj-lt"/>
                <a:cs typeface="Times New Roman" panose="02020603050405020304" pitchFamily="18" charset="0"/>
              </a:rPr>
              <a:t>(</a:t>
            </a:r>
            <a:r>
              <a:rPr lang="en-US" altLang="en-US" sz="1800" dirty="0" smtClean="0">
                <a:solidFill>
                  <a:srgbClr val="7030A0"/>
                </a:solidFill>
                <a:latin typeface="+mj-lt"/>
                <a:cs typeface="Times New Roman" panose="02020603050405020304" pitchFamily="18" charset="0"/>
              </a:rPr>
              <a:t>narrow and broad conditions that influence the strategies</a:t>
            </a:r>
            <a:r>
              <a:rPr lang="en-US" altLang="en-US" sz="1800" dirty="0" smtClean="0">
                <a:solidFill>
                  <a:srgbClr val="0070C0"/>
                </a:solidFill>
                <a:latin typeface="+mj-lt"/>
                <a:cs typeface="Times New Roman" panose="02020603050405020304" pitchFamily="18" charset="0"/>
              </a:rPr>
              <a:t>), and </a:t>
            </a:r>
            <a:r>
              <a:rPr lang="en-US" altLang="en-US" sz="1800" b="1" u="sng" dirty="0" smtClean="0">
                <a:solidFill>
                  <a:srgbClr val="002060"/>
                </a:solidFill>
                <a:latin typeface="+mj-lt"/>
                <a:cs typeface="Times New Roman" panose="02020603050405020304" pitchFamily="18" charset="0"/>
              </a:rPr>
              <a:t>delineates the consequences</a:t>
            </a:r>
            <a:r>
              <a:rPr lang="en-US" altLang="en-US" sz="1800" dirty="0" smtClean="0">
                <a:solidFill>
                  <a:srgbClr val="0070C0"/>
                </a:solidFill>
                <a:latin typeface="+mj-lt"/>
                <a:cs typeface="Times New Roman" panose="02020603050405020304" pitchFamily="18" charset="0"/>
              </a:rPr>
              <a:t> (</a:t>
            </a:r>
            <a:r>
              <a:rPr lang="en-US" altLang="en-US" sz="1800" dirty="0" smtClean="0">
                <a:solidFill>
                  <a:srgbClr val="7030A0"/>
                </a:solidFill>
                <a:latin typeface="+mj-lt"/>
                <a:cs typeface="Times New Roman" panose="02020603050405020304" pitchFamily="18" charset="0"/>
              </a:rPr>
              <a:t>the outcomes of the strategies</a:t>
            </a:r>
            <a:r>
              <a:rPr lang="en-US" altLang="en-US" sz="1800" dirty="0" smtClean="0">
                <a:solidFill>
                  <a:srgbClr val="0070C0"/>
                </a:solidFill>
                <a:latin typeface="+mj-lt"/>
                <a:cs typeface="Times New Roman" panose="02020603050405020304" pitchFamily="18" charset="0"/>
              </a:rPr>
              <a:t>). </a:t>
            </a:r>
          </a:p>
          <a:p>
            <a:pPr lvl="2" algn="just" eaLnBrk="1" hangingPunct="1">
              <a:lnSpc>
                <a:spcPct val="90000"/>
              </a:lnSpc>
              <a:buFont typeface="Wingdings" panose="05000000000000000000" pitchFamily="2" charset="2"/>
              <a:buChar char="ü"/>
            </a:pPr>
            <a:endParaRPr lang="en-US" altLang="en-US" sz="1800" b="1" dirty="0">
              <a:solidFill>
                <a:srgbClr val="0070C0"/>
              </a:solidFill>
              <a:latin typeface="+mj-lt"/>
              <a:cs typeface="Times New Roman" panose="02020603050405020304" pitchFamily="18" charset="0"/>
            </a:endParaRPr>
          </a:p>
          <a:p>
            <a:pPr marL="393700" lvl="1" indent="0" algn="just">
              <a:buNone/>
            </a:pPr>
            <a:r>
              <a:rPr lang="en-US" sz="2000" dirty="0" smtClean="0">
                <a:solidFill>
                  <a:srgbClr val="0070C0"/>
                </a:solidFill>
                <a:latin typeface="Times New Roman" panose="02020603050405020304" pitchFamily="18" charset="0"/>
                <a:cs typeface="Times New Roman" panose="02020603050405020304" pitchFamily="18" charset="0"/>
              </a:rPr>
              <a:t>In the </a:t>
            </a:r>
            <a:r>
              <a:rPr lang="en-US" sz="2000" dirty="0" smtClean="0">
                <a:solidFill>
                  <a:srgbClr val="C00000"/>
                </a:solidFill>
                <a:latin typeface="+mj-lt"/>
                <a:cs typeface="Times New Roman" panose="02020603050405020304" pitchFamily="18" charset="0"/>
              </a:rPr>
              <a:t>selective coding</a:t>
            </a:r>
            <a:r>
              <a:rPr lang="en-US" sz="2000" dirty="0" smtClean="0">
                <a:solidFill>
                  <a:srgbClr val="0070C0"/>
                </a:solidFill>
                <a:latin typeface="Times New Roman" panose="02020603050405020304" pitchFamily="18" charset="0"/>
                <a:cs typeface="Times New Roman" panose="02020603050405020304" pitchFamily="18" charset="0"/>
              </a:rPr>
              <a:t>, the researcher may write a “story line” that connects the categories. </a:t>
            </a:r>
          </a:p>
          <a:p>
            <a:pPr lvl="2" algn="just">
              <a:buFont typeface="Wingdings" panose="05000000000000000000" pitchFamily="2" charset="2"/>
              <a:buChar char="ü"/>
            </a:pPr>
            <a:r>
              <a:rPr lang="en-US" sz="1800" dirty="0" smtClean="0">
                <a:solidFill>
                  <a:srgbClr val="002060"/>
                </a:solidFill>
                <a:latin typeface="+mj-lt"/>
                <a:cs typeface="Times New Roman" panose="02020603050405020304" pitchFamily="18" charset="0"/>
              </a:rPr>
              <a:t>Propositions or hypotheses may be specified that state predicted relationships. </a:t>
            </a: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38</a:t>
            </a:fld>
            <a:endParaRPr lang="en-US"/>
          </a:p>
        </p:txBody>
      </p:sp>
    </p:spTree>
    <p:extLst>
      <p:ext uri="{BB962C8B-B14F-4D97-AF65-F5344CB8AC3E}">
        <p14:creationId xmlns:p14="http://schemas.microsoft.com/office/powerpoint/2010/main" val="15035444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Grounded Theory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850900" lvl="1" indent="-457200" algn="just" eaLnBrk="1" hangingPunct="1">
              <a:buFont typeface="+mj-lt"/>
              <a:buAutoNum type="arabicParenR" startAt="5"/>
            </a:pPr>
            <a:r>
              <a:rPr lang="en-US" altLang="en-US" sz="2000" dirty="0" smtClean="0">
                <a:solidFill>
                  <a:srgbClr val="0070C0"/>
                </a:solidFill>
                <a:latin typeface="Times New Roman" panose="02020603050405020304" pitchFamily="18" charset="0"/>
                <a:cs typeface="Times New Roman" panose="02020603050405020304" pitchFamily="18" charset="0"/>
              </a:rPr>
              <a:t>The </a:t>
            </a:r>
            <a:r>
              <a:rPr lang="en-US" altLang="en-US" sz="2000" dirty="0">
                <a:solidFill>
                  <a:srgbClr val="0070C0"/>
                </a:solidFill>
                <a:latin typeface="Times New Roman" panose="02020603050405020304" pitchFamily="18" charset="0"/>
                <a:cs typeface="Times New Roman" panose="02020603050405020304" pitchFamily="18" charset="0"/>
              </a:rPr>
              <a:t>researcher may develop a visual model that portrays the social, historical and economic conditions that influence the central </a:t>
            </a:r>
            <a:r>
              <a:rPr lang="en-US" altLang="en-US" sz="2000" dirty="0" smtClean="0">
                <a:solidFill>
                  <a:srgbClr val="0070C0"/>
                </a:solidFill>
                <a:latin typeface="Times New Roman" panose="02020603050405020304" pitchFamily="18" charset="0"/>
                <a:cs typeface="Times New Roman" panose="02020603050405020304" pitchFamily="18" charset="0"/>
              </a:rPr>
              <a:t>phenomenon</a:t>
            </a:r>
          </a:p>
          <a:p>
            <a:pPr lvl="2" algn="just" eaLnBrk="1" hangingPunct="1">
              <a:buFont typeface="Wingdings" panose="05000000000000000000" pitchFamily="2" charset="2"/>
              <a:buChar char="ü"/>
            </a:pPr>
            <a:r>
              <a:rPr lang="en-US" altLang="en-US" sz="1800" dirty="0" smtClean="0">
                <a:solidFill>
                  <a:srgbClr val="7030A0"/>
                </a:solidFill>
                <a:latin typeface="+mj-lt"/>
                <a:cs typeface="Times New Roman" panose="02020603050405020304" pitchFamily="18" charset="0"/>
              </a:rPr>
              <a:t>It is an optional step and one in which the qualitative inquirer thinks about the model from the smallest to the broadest perspective. </a:t>
            </a:r>
          </a:p>
          <a:p>
            <a:pPr lvl="2" algn="just" eaLnBrk="1" hangingPunct="1">
              <a:buFont typeface="Wingdings" panose="05000000000000000000" pitchFamily="2" charset="2"/>
              <a:buChar char="ü"/>
            </a:pPr>
            <a:endParaRPr lang="en-US" altLang="en-US" sz="1800" dirty="0">
              <a:solidFill>
                <a:srgbClr val="7030A0"/>
              </a:solidFill>
              <a:latin typeface="+mj-lt"/>
              <a:cs typeface="Times New Roman" panose="02020603050405020304" pitchFamily="18" charset="0"/>
            </a:endParaRPr>
          </a:p>
          <a:p>
            <a:pPr lvl="2" algn="just" eaLnBrk="1" hangingPunct="1">
              <a:buFont typeface="Wingdings" panose="05000000000000000000" pitchFamily="2" charset="2"/>
              <a:buChar char="ü"/>
            </a:pPr>
            <a:endParaRPr lang="en-US" altLang="en-US" sz="1800" dirty="0">
              <a:solidFill>
                <a:srgbClr val="7030A0"/>
              </a:solidFill>
              <a:latin typeface="+mj-lt"/>
              <a:cs typeface="Times New Roman" panose="02020603050405020304" pitchFamily="18" charset="0"/>
            </a:endParaRPr>
          </a:p>
          <a:p>
            <a:pPr marL="850900" lvl="1" indent="-457200" algn="just" eaLnBrk="1" hangingPunct="1">
              <a:buFont typeface="+mj-lt"/>
              <a:buAutoNum type="arabicParenR" startAt="6"/>
            </a:pPr>
            <a:r>
              <a:rPr lang="en-US" altLang="en-US" sz="2000" dirty="0">
                <a:solidFill>
                  <a:srgbClr val="0070C0"/>
                </a:solidFill>
                <a:latin typeface="Times New Roman" panose="02020603050405020304" pitchFamily="18" charset="0"/>
                <a:cs typeface="Times New Roman" panose="02020603050405020304" pitchFamily="18" charset="0"/>
              </a:rPr>
              <a:t>The theory that results is a </a:t>
            </a:r>
            <a:r>
              <a:rPr lang="en-US" altLang="en-US" sz="2000" b="1" dirty="0">
                <a:solidFill>
                  <a:srgbClr val="FF0000"/>
                </a:solidFill>
                <a:latin typeface="+mj-lt"/>
                <a:cs typeface="Times New Roman" panose="02020603050405020304" pitchFamily="18" charset="0"/>
              </a:rPr>
              <a:t>substantive-level theory</a:t>
            </a:r>
            <a:r>
              <a:rPr lang="en-US" altLang="en-US" sz="2000" dirty="0">
                <a:solidFill>
                  <a:srgbClr val="0070C0"/>
                </a:solidFill>
                <a:latin typeface="Times New Roman" panose="02020603050405020304" pitchFamily="18" charset="0"/>
                <a:cs typeface="Times New Roman" panose="02020603050405020304" pitchFamily="18" charset="0"/>
              </a:rPr>
              <a:t> that addresses a specific problem or people</a:t>
            </a:r>
          </a:p>
          <a:p>
            <a:pPr lvl="2" algn="just">
              <a:buFont typeface="Wingdings" panose="05000000000000000000" pitchFamily="2" charset="2"/>
              <a:buChar char="ü"/>
            </a:pPr>
            <a:r>
              <a:rPr lang="en-US" sz="1800" dirty="0" smtClean="0">
                <a:solidFill>
                  <a:srgbClr val="7030A0"/>
                </a:solidFill>
                <a:latin typeface="+mj-lt"/>
                <a:cs typeface="Times New Roman" panose="02020603050405020304" pitchFamily="18" charset="0"/>
              </a:rPr>
              <a:t>The theory emerges with help from the process of </a:t>
            </a:r>
            <a:r>
              <a:rPr lang="en-US" sz="2000" b="1" dirty="0" smtClean="0">
                <a:solidFill>
                  <a:srgbClr val="C00000"/>
                </a:solidFill>
                <a:latin typeface="+mj-lt"/>
                <a:cs typeface="Times New Roman" panose="02020603050405020304" pitchFamily="18" charset="0"/>
              </a:rPr>
              <a:t>memoing</a:t>
            </a:r>
            <a:r>
              <a:rPr lang="en-US" sz="1800" dirty="0" smtClean="0">
                <a:solidFill>
                  <a:srgbClr val="7030A0"/>
                </a:solidFill>
                <a:latin typeface="+mj-lt"/>
                <a:cs typeface="Times New Roman" panose="02020603050405020304" pitchFamily="18" charset="0"/>
              </a:rPr>
              <a:t>, (</a:t>
            </a:r>
            <a:r>
              <a:rPr lang="en-US" sz="1800" dirty="0" smtClean="0">
                <a:solidFill>
                  <a:srgbClr val="002060"/>
                </a:solidFill>
                <a:latin typeface="+mj-lt"/>
                <a:cs typeface="Times New Roman" panose="02020603050405020304" pitchFamily="18" charset="0"/>
              </a:rPr>
              <a:t>a process in which the researcher writes down ideas about the evolving theory throughout the process of open, axial, and selective coding</a:t>
            </a:r>
            <a:r>
              <a:rPr lang="en-US" sz="1800" dirty="0" smtClean="0">
                <a:solidFill>
                  <a:srgbClr val="7030A0"/>
                </a:solidFill>
                <a:latin typeface="+mj-lt"/>
                <a:cs typeface="Times New Roman" panose="02020603050405020304" pitchFamily="18" charset="0"/>
              </a:rPr>
              <a:t>). </a:t>
            </a:r>
          </a:p>
          <a:p>
            <a:pPr lvl="2" algn="just">
              <a:buFont typeface="Wingdings" panose="05000000000000000000" pitchFamily="2" charset="2"/>
              <a:buChar char="ü"/>
            </a:pPr>
            <a:r>
              <a:rPr lang="en-US" sz="1800" dirty="0" smtClean="0">
                <a:solidFill>
                  <a:srgbClr val="7030A0"/>
                </a:solidFill>
                <a:latin typeface="+mj-lt"/>
                <a:cs typeface="Times New Roman" panose="02020603050405020304" pitchFamily="18" charset="0"/>
              </a:rPr>
              <a:t>It can be tested later for its empirical verification with quantitative data to determine if it can be generalized to a sample or population (</a:t>
            </a:r>
            <a:r>
              <a:rPr lang="en-US" sz="1800" u="sng" dirty="0" smtClean="0">
                <a:solidFill>
                  <a:srgbClr val="002060"/>
                </a:solidFill>
                <a:latin typeface="+mj-lt"/>
                <a:cs typeface="Times New Roman" panose="02020603050405020304" pitchFamily="18" charset="0"/>
              </a:rPr>
              <a:t>Mix Method</a:t>
            </a:r>
            <a:r>
              <a:rPr lang="en-US" sz="1800" dirty="0" smtClean="0">
                <a:solidFill>
                  <a:srgbClr val="7030A0"/>
                </a:solidFill>
                <a:latin typeface="+mj-lt"/>
                <a:cs typeface="Times New Roman" panose="02020603050405020304" pitchFamily="18" charset="0"/>
              </a:rPr>
              <a:t>). </a:t>
            </a: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39</a:t>
            </a:fld>
            <a:endParaRPr lang="en-US"/>
          </a:p>
        </p:txBody>
      </p:sp>
    </p:spTree>
    <p:extLst>
      <p:ext uri="{BB962C8B-B14F-4D97-AF65-F5344CB8AC3E}">
        <p14:creationId xmlns:p14="http://schemas.microsoft.com/office/powerpoint/2010/main" val="25852879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Narrative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a:solidFill>
                  <a:srgbClr val="FF0000"/>
                </a:solidFill>
                <a:latin typeface="+mj-lt"/>
              </a:rPr>
              <a:t>Definition and </a:t>
            </a:r>
            <a:r>
              <a:rPr lang="en-US" altLang="en-US" sz="2400" b="1" dirty="0" smtClean="0">
                <a:solidFill>
                  <a:srgbClr val="FF0000"/>
                </a:solidFill>
                <a:latin typeface="+mj-lt"/>
              </a:rPr>
              <a:t>Background</a:t>
            </a:r>
          </a:p>
          <a:p>
            <a:pPr algn="just" eaLnBrk="1" hangingPunct="1">
              <a:lnSpc>
                <a:spcPct val="90000"/>
              </a:lnSpc>
              <a:buFont typeface="Wingdings" panose="05000000000000000000" pitchFamily="2" charset="2"/>
              <a:buChar char="ü"/>
            </a:pPr>
            <a:r>
              <a:rPr lang="en-US" altLang="en-US" sz="2000" dirty="0" smtClean="0">
                <a:solidFill>
                  <a:srgbClr val="C00000"/>
                </a:solidFill>
                <a:latin typeface="+mj-lt"/>
                <a:cs typeface="Times New Roman" panose="02020603050405020304" pitchFamily="18" charset="0"/>
              </a:rPr>
              <a:t>Narrative</a:t>
            </a:r>
            <a:r>
              <a:rPr lang="en-US" altLang="en-US" sz="2000" dirty="0" smtClean="0">
                <a:solidFill>
                  <a:srgbClr val="C00000"/>
                </a:solidFill>
                <a:latin typeface="Times New Roman" panose="02020603050405020304" pitchFamily="18" charset="0"/>
                <a:cs typeface="Times New Roman" panose="02020603050405020304" pitchFamily="18" charset="0"/>
              </a:rPr>
              <a:t> </a:t>
            </a:r>
            <a:r>
              <a:rPr lang="en-US" altLang="en-US" sz="2000" dirty="0" smtClean="0">
                <a:solidFill>
                  <a:srgbClr val="0070C0"/>
                </a:solidFill>
                <a:latin typeface="Times New Roman" panose="02020603050405020304" pitchFamily="18" charset="0"/>
                <a:cs typeface="Times New Roman" panose="02020603050405020304" pitchFamily="18" charset="0"/>
              </a:rPr>
              <a:t>might be a term assigned to any text or discourse, or, it might be text used within the context of a mode of inquiry in qualitative research (</a:t>
            </a:r>
            <a:r>
              <a:rPr lang="en-US" altLang="en-US" sz="1800" dirty="0" smtClean="0">
                <a:solidFill>
                  <a:srgbClr val="002060"/>
                </a:solidFill>
                <a:latin typeface="+mj-lt"/>
                <a:cs typeface="Times New Roman" panose="02020603050405020304" pitchFamily="18" charset="0"/>
              </a:rPr>
              <a:t>Chase, 2005</a:t>
            </a:r>
            <a:r>
              <a:rPr lang="en-US" altLang="en-US" sz="2000" dirty="0" smtClean="0">
                <a:solidFill>
                  <a:srgbClr val="0070C0"/>
                </a:solidFill>
                <a:latin typeface="Times New Roman" panose="02020603050405020304" pitchFamily="18" charset="0"/>
                <a:cs typeface="Times New Roman" panose="02020603050405020304" pitchFamily="18" charset="0"/>
              </a:rPr>
              <a:t>), with a specific focus on the stories told by individuals (</a:t>
            </a:r>
            <a:r>
              <a:rPr lang="en-US" altLang="en-US" sz="1800" dirty="0" smtClean="0">
                <a:solidFill>
                  <a:srgbClr val="002060"/>
                </a:solidFill>
                <a:latin typeface="+mj-lt"/>
                <a:cs typeface="Times New Roman" panose="02020603050405020304" pitchFamily="18" charset="0"/>
              </a:rPr>
              <a:t>Polkinghorne, 1995</a:t>
            </a:r>
            <a:r>
              <a:rPr lang="en-US" altLang="en-US" sz="2000" dirty="0" smtClean="0">
                <a:solidFill>
                  <a:srgbClr val="0070C0"/>
                </a:solidFill>
                <a:latin typeface="Times New Roman" panose="02020603050405020304" pitchFamily="18" charset="0"/>
                <a:cs typeface="Times New Roman" panose="02020603050405020304" pitchFamily="18" charset="0"/>
              </a:rPr>
              <a:t>). </a:t>
            </a:r>
          </a:p>
          <a:p>
            <a:pPr algn="just" eaLnBrk="1" hangingPunct="1">
              <a:lnSpc>
                <a:spcPct val="90000"/>
              </a:lnSpc>
              <a:buFont typeface="Wingdings" panose="05000000000000000000" pitchFamily="2" charset="2"/>
              <a:buChar char="ü"/>
            </a:pPr>
            <a:endParaRPr lang="en-US" altLang="en-US" sz="2000" dirty="0" smtClean="0">
              <a:solidFill>
                <a:srgbClr val="0070C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000" dirty="0" smtClean="0">
                <a:solidFill>
                  <a:srgbClr val="0070C0"/>
                </a:solidFill>
                <a:latin typeface="Times New Roman" panose="02020603050405020304" pitchFamily="18" charset="0"/>
                <a:cs typeface="Times New Roman" panose="02020603050405020304" pitchFamily="18" charset="0"/>
              </a:rPr>
              <a:t>Narrative can be both a </a:t>
            </a:r>
            <a:r>
              <a:rPr lang="en-US" sz="2000" b="1" dirty="0" smtClean="0">
                <a:solidFill>
                  <a:srgbClr val="FF0000"/>
                </a:solidFill>
                <a:latin typeface="+mj-lt"/>
                <a:cs typeface="Times New Roman" panose="02020603050405020304" pitchFamily="18" charset="0"/>
              </a:rPr>
              <a:t>method</a:t>
            </a:r>
            <a:r>
              <a:rPr lang="en-US" sz="2000" dirty="0" smtClean="0">
                <a:solidFill>
                  <a:srgbClr val="0070C0"/>
                </a:solidFill>
                <a:latin typeface="Times New Roman" panose="02020603050405020304" pitchFamily="18" charset="0"/>
                <a:cs typeface="Times New Roman" panose="02020603050405020304" pitchFamily="18" charset="0"/>
              </a:rPr>
              <a:t> and the </a:t>
            </a:r>
            <a:r>
              <a:rPr lang="en-US" sz="2000" b="1" dirty="0" smtClean="0">
                <a:solidFill>
                  <a:srgbClr val="FF0000"/>
                </a:solidFill>
                <a:latin typeface="+mj-lt"/>
                <a:cs typeface="Times New Roman" panose="02020603050405020304" pitchFamily="18" charset="0"/>
              </a:rPr>
              <a:t>phenomenon</a:t>
            </a:r>
            <a:r>
              <a:rPr lang="en-US" sz="2000" dirty="0" smtClean="0">
                <a:solidFill>
                  <a:srgbClr val="0070C0"/>
                </a:solidFill>
                <a:latin typeface="Times New Roman" panose="02020603050405020304" pitchFamily="18" charset="0"/>
                <a:cs typeface="Times New Roman" panose="02020603050405020304" pitchFamily="18" charset="0"/>
              </a:rPr>
              <a:t>. </a:t>
            </a:r>
          </a:p>
          <a:p>
            <a:pPr lvl="1" algn="just">
              <a:buFont typeface="Wingdings" panose="05000000000000000000" pitchFamily="2" charset="2"/>
              <a:buChar char="ü"/>
            </a:pPr>
            <a:r>
              <a:rPr lang="en-US" sz="1800" dirty="0" smtClean="0">
                <a:solidFill>
                  <a:srgbClr val="002060"/>
                </a:solidFill>
                <a:latin typeface="+mj-lt"/>
                <a:cs typeface="Times New Roman" panose="02020603050405020304" pitchFamily="18" charset="0"/>
              </a:rPr>
              <a:t>As a method, it begins with the experiences as expressed in lived and told stories of individuals. </a:t>
            </a:r>
          </a:p>
          <a:p>
            <a:pPr lvl="2" algn="just">
              <a:buFont typeface="Wingdings" panose="05000000000000000000" pitchFamily="2" charset="2"/>
              <a:buChar char="ü"/>
            </a:pPr>
            <a:r>
              <a:rPr lang="en-US" sz="1500" dirty="0" smtClean="0">
                <a:solidFill>
                  <a:srgbClr val="7030A0"/>
                </a:solidFill>
                <a:latin typeface="+mj-lt"/>
                <a:cs typeface="Times New Roman" panose="02020603050405020304" pitchFamily="18" charset="0"/>
              </a:rPr>
              <a:t>Writers have provided ways for analyzing and understanding the stories lived and told. </a:t>
            </a:r>
          </a:p>
          <a:p>
            <a:pPr lvl="1" algn="just">
              <a:buFont typeface="Wingdings" panose="05000000000000000000" pitchFamily="2" charset="2"/>
              <a:buChar char="ü"/>
            </a:pPr>
            <a:endParaRPr lang="en-US" altLang="en-US" sz="1800" dirty="0" smtClean="0">
              <a:solidFill>
                <a:srgbClr val="0070C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altLang="en-US" sz="2000" dirty="0" smtClean="0">
                <a:solidFill>
                  <a:srgbClr val="0070C0"/>
                </a:solidFill>
                <a:latin typeface="Times New Roman" panose="02020603050405020304" pitchFamily="18" charset="0"/>
                <a:cs typeface="Times New Roman" panose="02020603050405020304" pitchFamily="18" charset="0"/>
              </a:rPr>
              <a:t>Narrative is understood as spoken </a:t>
            </a:r>
            <a:r>
              <a:rPr lang="en-US" altLang="en-US" sz="2000" dirty="0">
                <a:solidFill>
                  <a:srgbClr val="0070C0"/>
                </a:solidFill>
                <a:latin typeface="Times New Roman" panose="02020603050405020304" pitchFamily="18" charset="0"/>
                <a:cs typeface="Times New Roman" panose="02020603050405020304" pitchFamily="18" charset="0"/>
              </a:rPr>
              <a:t>or written text giving an account of an event/action or series of events/actions, chronologically connected (</a:t>
            </a:r>
            <a:r>
              <a:rPr lang="en-US" altLang="en-US" sz="1800" dirty="0">
                <a:solidFill>
                  <a:srgbClr val="002060"/>
                </a:solidFill>
                <a:latin typeface="+mj-lt"/>
                <a:cs typeface="Times New Roman" panose="02020603050405020304" pitchFamily="18" charset="0"/>
              </a:rPr>
              <a:t>Czarniawska, 2004, p. 17</a:t>
            </a:r>
            <a:r>
              <a:rPr lang="en-US" altLang="en-US" sz="2000" dirty="0">
                <a:solidFill>
                  <a:srgbClr val="0070C0"/>
                </a:solidFill>
                <a:latin typeface="Times New Roman" panose="02020603050405020304" pitchFamily="18" charset="0"/>
                <a:cs typeface="Times New Roman" panose="02020603050405020304" pitchFamily="18" charset="0"/>
              </a:rPr>
              <a:t>). </a:t>
            </a:r>
          </a:p>
          <a:p>
            <a:pPr lvl="1" algn="just">
              <a:buFont typeface="Wingdings" panose="05000000000000000000" pitchFamily="2" charset="2"/>
              <a:buChar char="ü"/>
            </a:pPr>
            <a:endParaRPr lang="en-US" sz="1800" dirty="0">
              <a:solidFill>
                <a:srgbClr val="0070C0"/>
              </a:solidFill>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ü"/>
            </a:pPr>
            <a:endParaRPr lang="en-US" sz="1800" dirty="0" smtClean="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4</a:t>
            </a:fld>
            <a:endParaRPr lang="en-US"/>
          </a:p>
        </p:txBody>
      </p:sp>
    </p:spTree>
    <p:extLst>
      <p:ext uri="{BB962C8B-B14F-4D97-AF65-F5344CB8AC3E}">
        <p14:creationId xmlns:p14="http://schemas.microsoft.com/office/powerpoint/2010/main" val="29862259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Grounded Theory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a:solidFill>
                  <a:srgbClr val="FF0000"/>
                </a:solidFill>
                <a:latin typeface="+mj-lt"/>
              </a:rPr>
              <a:t>Challenges of </a:t>
            </a:r>
            <a:r>
              <a:rPr lang="en-US" altLang="en-US" sz="2400" b="1" dirty="0" smtClean="0">
                <a:solidFill>
                  <a:srgbClr val="FF0000"/>
                </a:solidFill>
                <a:latin typeface="+mj-lt"/>
              </a:rPr>
              <a:t>Grounded </a:t>
            </a:r>
            <a:r>
              <a:rPr lang="en-US" altLang="en-US" sz="2400" b="1" dirty="0">
                <a:solidFill>
                  <a:srgbClr val="FF0000"/>
                </a:solidFill>
                <a:latin typeface="+mj-lt"/>
              </a:rPr>
              <a:t>Theory </a:t>
            </a:r>
            <a:r>
              <a:rPr lang="en-US" altLang="en-US" sz="2400" b="1" dirty="0" smtClean="0">
                <a:solidFill>
                  <a:srgbClr val="FF0000"/>
                </a:solidFill>
                <a:latin typeface="+mj-lt"/>
              </a:rPr>
              <a:t>Research</a:t>
            </a:r>
          </a:p>
          <a:p>
            <a:pPr marL="850900" lvl="1" indent="-457200" algn="just" eaLnBrk="1" hangingPunct="1">
              <a:buFont typeface="+mj-lt"/>
              <a:buAutoNum type="arabicParenR"/>
            </a:pPr>
            <a:r>
              <a:rPr lang="en-US" altLang="en-US" sz="2000" dirty="0">
                <a:solidFill>
                  <a:srgbClr val="0070C0"/>
                </a:solidFill>
                <a:latin typeface="Times New Roman" panose="02020603050405020304" pitchFamily="18" charset="0"/>
                <a:cs typeface="Times New Roman" panose="02020603050405020304" pitchFamily="18" charset="0"/>
              </a:rPr>
              <a:t>The researcher needs to set aside theoretical ideas or notions so that the substantive theory can </a:t>
            </a:r>
            <a:r>
              <a:rPr lang="en-US" altLang="en-US" sz="2000" dirty="0" smtClean="0">
                <a:solidFill>
                  <a:srgbClr val="0070C0"/>
                </a:solidFill>
                <a:latin typeface="Times New Roman" panose="02020603050405020304" pitchFamily="18" charset="0"/>
                <a:cs typeface="Times New Roman" panose="02020603050405020304" pitchFamily="18" charset="0"/>
              </a:rPr>
              <a:t>emerge.</a:t>
            </a:r>
          </a:p>
          <a:p>
            <a:pPr marL="850900" lvl="1" indent="-457200" algn="just" eaLnBrk="1" hangingPunct="1">
              <a:buFont typeface="+mj-lt"/>
              <a:buAutoNum type="arabicParenR"/>
            </a:pPr>
            <a:endParaRPr lang="en-US" altLang="en-US" sz="800" dirty="0">
              <a:solidFill>
                <a:srgbClr val="0070C0"/>
              </a:solidFill>
              <a:latin typeface="Times New Roman" panose="02020603050405020304" pitchFamily="18" charset="0"/>
              <a:cs typeface="Times New Roman" panose="02020603050405020304" pitchFamily="18" charset="0"/>
            </a:endParaRPr>
          </a:p>
          <a:p>
            <a:pPr marL="850900" lvl="1" indent="-457200" algn="just" eaLnBrk="1" hangingPunct="1">
              <a:buFont typeface="+mj-lt"/>
              <a:buAutoNum type="arabicParenR"/>
            </a:pPr>
            <a:r>
              <a:rPr lang="en-US" altLang="en-US" sz="2000" dirty="0">
                <a:solidFill>
                  <a:srgbClr val="0070C0"/>
                </a:solidFill>
                <a:latin typeface="Times New Roman" panose="02020603050405020304" pitchFamily="18" charset="0"/>
                <a:cs typeface="Times New Roman" panose="02020603050405020304" pitchFamily="18" charset="0"/>
              </a:rPr>
              <a:t>The researcher may have difficulty in determining when categories are saturated or when theory is sufficiently </a:t>
            </a:r>
            <a:r>
              <a:rPr lang="en-US" altLang="en-US" sz="2000" dirty="0" smtClean="0">
                <a:solidFill>
                  <a:srgbClr val="0070C0"/>
                </a:solidFill>
                <a:latin typeface="Times New Roman" panose="02020603050405020304" pitchFamily="18" charset="0"/>
                <a:cs typeface="Times New Roman" panose="02020603050405020304" pitchFamily="18" charset="0"/>
              </a:rPr>
              <a:t>detailed.</a:t>
            </a:r>
          </a:p>
          <a:p>
            <a:pPr marL="850900" lvl="1" indent="-457200" algn="just" eaLnBrk="1" hangingPunct="1">
              <a:buFont typeface="+mj-lt"/>
              <a:buAutoNum type="arabicParenR"/>
            </a:pPr>
            <a:endParaRPr lang="en-US" altLang="en-US" sz="800" dirty="0">
              <a:solidFill>
                <a:srgbClr val="0070C0"/>
              </a:solidFill>
              <a:latin typeface="Times New Roman" panose="02020603050405020304" pitchFamily="18" charset="0"/>
              <a:cs typeface="Times New Roman" panose="02020603050405020304" pitchFamily="18" charset="0"/>
            </a:endParaRPr>
          </a:p>
          <a:p>
            <a:pPr marL="850900" lvl="1" indent="-457200" algn="just" eaLnBrk="1" hangingPunct="1">
              <a:buFont typeface="+mj-lt"/>
              <a:buAutoNum type="arabicParenR"/>
            </a:pPr>
            <a:r>
              <a:rPr lang="en-US" altLang="en-US" sz="2000" dirty="0">
                <a:solidFill>
                  <a:srgbClr val="0070C0"/>
                </a:solidFill>
                <a:latin typeface="Times New Roman" panose="02020603050405020304" pitchFamily="18" charset="0"/>
                <a:cs typeface="Times New Roman" panose="02020603050405020304" pitchFamily="18" charset="0"/>
              </a:rPr>
              <a:t>The researcher has little flexibility when using the  Strauss and Corbin </a:t>
            </a:r>
            <a:r>
              <a:rPr lang="en-US" altLang="en-US" sz="2000" dirty="0" smtClean="0">
                <a:solidFill>
                  <a:srgbClr val="0070C0"/>
                </a:solidFill>
                <a:latin typeface="Times New Roman" panose="02020603050405020304" pitchFamily="18" charset="0"/>
                <a:cs typeface="Times New Roman" panose="02020603050405020304" pitchFamily="18" charset="0"/>
              </a:rPr>
              <a:t>approach; </a:t>
            </a:r>
            <a:r>
              <a:rPr lang="en-US" altLang="en-US" sz="2000" dirty="0">
                <a:solidFill>
                  <a:srgbClr val="0070C0"/>
                </a:solidFill>
                <a:latin typeface="Times New Roman" panose="02020603050405020304" pitchFamily="18" charset="0"/>
                <a:cs typeface="Times New Roman" panose="02020603050405020304" pitchFamily="18" charset="0"/>
              </a:rPr>
              <a:t>the theory that is developed consists of prescribed </a:t>
            </a:r>
            <a:r>
              <a:rPr lang="en-US" altLang="en-US" sz="2000" dirty="0" smtClean="0">
                <a:solidFill>
                  <a:srgbClr val="0070C0"/>
                </a:solidFill>
                <a:latin typeface="Times New Roman" panose="02020603050405020304" pitchFamily="18" charset="0"/>
                <a:cs typeface="Times New Roman" panose="02020603050405020304" pitchFamily="18" charset="0"/>
              </a:rPr>
              <a:t>categories.</a:t>
            </a:r>
          </a:p>
          <a:p>
            <a:pPr marL="850900" lvl="1" indent="-457200" algn="just" eaLnBrk="1" hangingPunct="1">
              <a:buFont typeface="+mj-lt"/>
              <a:buAutoNum type="arabicParenR"/>
            </a:pPr>
            <a:endParaRPr lang="en-US" altLang="en-US" sz="800" dirty="0">
              <a:solidFill>
                <a:srgbClr val="0070C0"/>
              </a:solidFill>
              <a:latin typeface="Times New Roman" panose="02020603050405020304" pitchFamily="18" charset="0"/>
              <a:cs typeface="Times New Roman" panose="02020603050405020304" pitchFamily="18" charset="0"/>
            </a:endParaRPr>
          </a:p>
          <a:p>
            <a:pPr marL="850900" lvl="1" indent="-457200" algn="just" eaLnBrk="1" hangingPunct="1">
              <a:buFont typeface="+mj-lt"/>
              <a:buAutoNum type="arabicParenR"/>
            </a:pPr>
            <a:r>
              <a:rPr lang="en-US" altLang="en-US" sz="2000" dirty="0">
                <a:solidFill>
                  <a:srgbClr val="0070C0"/>
                </a:solidFill>
                <a:latin typeface="Times New Roman" panose="02020603050405020304" pitchFamily="18" charset="0"/>
                <a:cs typeface="Times New Roman" panose="02020603050405020304" pitchFamily="18" charset="0"/>
              </a:rPr>
              <a:t>The researcher </a:t>
            </a:r>
            <a:r>
              <a:rPr lang="en-US" altLang="en-US" sz="2000" dirty="0" smtClean="0">
                <a:solidFill>
                  <a:srgbClr val="0070C0"/>
                </a:solidFill>
                <a:latin typeface="Times New Roman" panose="02020603050405020304" pitchFamily="18" charset="0"/>
                <a:cs typeface="Times New Roman" panose="02020603050405020304" pitchFamily="18" charset="0"/>
              </a:rPr>
              <a:t>faces the difficulty of determining when categories are saturated or when the theory is sufficiently detailed.</a:t>
            </a:r>
          </a:p>
          <a:p>
            <a:pPr lvl="2" algn="just" eaLnBrk="1" hangingPunct="1">
              <a:buFont typeface="Wingdings" panose="05000000000000000000" pitchFamily="2" charset="2"/>
              <a:buChar char="ü"/>
            </a:pPr>
            <a:r>
              <a:rPr lang="en-US" altLang="en-US" sz="1700" dirty="0" smtClean="0">
                <a:solidFill>
                  <a:srgbClr val="7030A0"/>
                </a:solidFill>
                <a:latin typeface="+mj-lt"/>
                <a:cs typeface="Times New Roman" panose="02020603050405020304" pitchFamily="18" charset="0"/>
              </a:rPr>
              <a:t>Discriminant sampling: ….</a:t>
            </a:r>
            <a:endParaRPr lang="en-US" altLang="en-US" sz="1700" dirty="0">
              <a:solidFill>
                <a:srgbClr val="7030A0"/>
              </a:solidFill>
              <a:latin typeface="+mj-lt"/>
              <a:cs typeface="Times New Roman" panose="02020603050405020304" pitchFamily="18" charset="0"/>
            </a:endParaRPr>
          </a:p>
          <a:p>
            <a:pPr marL="1125537" lvl="2" indent="-457200" algn="just">
              <a:buFont typeface="+mj-lt"/>
              <a:buAutoNum type="arabicParenR"/>
            </a:pPr>
            <a:endParaRPr lang="en-US" sz="2000" dirty="0" smtClean="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40</a:t>
            </a:fld>
            <a:endParaRPr lang="en-US"/>
          </a:p>
        </p:txBody>
      </p:sp>
    </p:spTree>
    <p:extLst>
      <p:ext uri="{BB962C8B-B14F-4D97-AF65-F5344CB8AC3E}">
        <p14:creationId xmlns:p14="http://schemas.microsoft.com/office/powerpoint/2010/main" val="12067074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Ethnographic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smtClean="0">
                <a:solidFill>
                  <a:srgbClr val="FF0000"/>
                </a:solidFill>
                <a:latin typeface="+mj-lt"/>
                <a:cs typeface="Times New Roman" panose="02020603050405020304" pitchFamily="18" charset="0"/>
              </a:rPr>
              <a:t>Ethnography: Definition </a:t>
            </a:r>
            <a:r>
              <a:rPr lang="en-US" altLang="en-US" sz="2400" b="1" dirty="0">
                <a:solidFill>
                  <a:srgbClr val="FF0000"/>
                </a:solidFill>
                <a:latin typeface="+mj-lt"/>
                <a:cs typeface="Times New Roman" panose="02020603050405020304" pitchFamily="18" charset="0"/>
              </a:rPr>
              <a:t>and </a:t>
            </a:r>
            <a:r>
              <a:rPr lang="en-US" altLang="en-US" sz="2400" b="1" dirty="0" smtClean="0">
                <a:solidFill>
                  <a:srgbClr val="FF0000"/>
                </a:solidFill>
                <a:latin typeface="+mj-lt"/>
                <a:cs typeface="Times New Roman" panose="02020603050405020304" pitchFamily="18" charset="0"/>
              </a:rPr>
              <a:t>Background</a:t>
            </a:r>
          </a:p>
          <a:p>
            <a:pPr lvl="1" algn="just" eaLnBrk="1" hangingPunct="1">
              <a:buFont typeface="Wingdings" panose="05000000000000000000" pitchFamily="2" charset="2"/>
              <a:buChar char="ü"/>
            </a:pPr>
            <a:r>
              <a:rPr lang="en-US" altLang="en-US" sz="2000" dirty="0">
                <a:solidFill>
                  <a:srgbClr val="0070C0"/>
                </a:solidFill>
                <a:latin typeface="Times New Roman" panose="02020603050405020304" pitchFamily="18" charset="0"/>
                <a:cs typeface="Times New Roman" panose="02020603050405020304" pitchFamily="18" charset="0"/>
              </a:rPr>
              <a:t>The purpose of ethnography is to describe and interpret the shared and learned patterns of values, behaviors, beliefs and language of a culture-sharing group (Harris, 1968</a:t>
            </a:r>
            <a:r>
              <a:rPr lang="en-US" altLang="en-US" sz="2000" dirty="0" smtClean="0">
                <a:solidFill>
                  <a:srgbClr val="0070C0"/>
                </a:solidFill>
                <a:latin typeface="Times New Roman" panose="02020603050405020304" pitchFamily="18" charset="0"/>
                <a:cs typeface="Times New Roman" panose="02020603050405020304" pitchFamily="18" charset="0"/>
              </a:rPr>
              <a:t>). </a:t>
            </a:r>
          </a:p>
          <a:p>
            <a:pPr lvl="2" algn="just" eaLnBrk="1" hangingPunct="1">
              <a:buFont typeface="Wingdings" panose="05000000000000000000" pitchFamily="2" charset="2"/>
              <a:buChar char="ü"/>
            </a:pPr>
            <a:r>
              <a:rPr lang="en-US" altLang="en-US" sz="1600" dirty="0" smtClean="0">
                <a:solidFill>
                  <a:srgbClr val="7030A0"/>
                </a:solidFill>
                <a:latin typeface="+mj-lt"/>
                <a:cs typeface="Times New Roman" panose="02020603050405020304" pitchFamily="18" charset="0"/>
              </a:rPr>
              <a:t>An ethnographer focuses on an entire cultural groups; sometimes these cultural groups are small (</a:t>
            </a:r>
            <a:r>
              <a:rPr lang="en-US" altLang="en-US" sz="1600" u="sng" dirty="0" smtClean="0">
                <a:solidFill>
                  <a:srgbClr val="002060"/>
                </a:solidFill>
                <a:latin typeface="+mj-lt"/>
                <a:cs typeface="Times New Roman" panose="02020603050405020304" pitchFamily="18" charset="0"/>
              </a:rPr>
              <a:t>a few managers, a few customers, …</a:t>
            </a:r>
            <a:r>
              <a:rPr lang="en-US" altLang="en-US" sz="1600" dirty="0" smtClean="0">
                <a:solidFill>
                  <a:srgbClr val="7030A0"/>
                </a:solidFill>
                <a:latin typeface="+mj-lt"/>
                <a:cs typeface="Times New Roman" panose="02020603050405020304" pitchFamily="18" charset="0"/>
              </a:rPr>
              <a:t>), but typically it is large, involving many people who interact over time (</a:t>
            </a:r>
            <a:r>
              <a:rPr lang="en-US" altLang="en-US" sz="1600" u="sng" dirty="0" smtClean="0">
                <a:solidFill>
                  <a:srgbClr val="002060"/>
                </a:solidFill>
                <a:latin typeface="+mj-lt"/>
                <a:cs typeface="Times New Roman" panose="02020603050405020304" pitchFamily="18" charset="0"/>
              </a:rPr>
              <a:t>managers in an entire organization, customers in an (virtual) communities, …</a:t>
            </a:r>
            <a:r>
              <a:rPr lang="en-US" altLang="en-US" sz="1600" dirty="0" smtClean="0">
                <a:solidFill>
                  <a:srgbClr val="7030A0"/>
                </a:solidFill>
                <a:latin typeface="+mj-lt"/>
                <a:cs typeface="Times New Roman" panose="02020603050405020304" pitchFamily="18" charset="0"/>
              </a:rPr>
              <a:t>). </a:t>
            </a:r>
          </a:p>
          <a:p>
            <a:pPr lvl="2" algn="just" eaLnBrk="1" hangingPunct="1">
              <a:buFont typeface="Wingdings" panose="05000000000000000000" pitchFamily="2" charset="2"/>
              <a:buChar char="ü"/>
            </a:pPr>
            <a:endParaRPr lang="en-US" altLang="en-US" sz="1000" dirty="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41</a:t>
            </a:fld>
            <a:endParaRPr lang="en-US"/>
          </a:p>
        </p:txBody>
      </p:sp>
    </p:spTree>
    <p:extLst>
      <p:ext uri="{BB962C8B-B14F-4D97-AF65-F5344CB8AC3E}">
        <p14:creationId xmlns:p14="http://schemas.microsoft.com/office/powerpoint/2010/main" val="24386344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Ethnographic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smtClean="0">
                <a:solidFill>
                  <a:srgbClr val="FF0000"/>
                </a:solidFill>
                <a:latin typeface="+mj-lt"/>
                <a:cs typeface="Times New Roman" panose="02020603050405020304" pitchFamily="18" charset="0"/>
              </a:rPr>
              <a:t>Ethnography: Definition </a:t>
            </a:r>
            <a:r>
              <a:rPr lang="en-US" altLang="en-US" sz="2400" b="1" dirty="0">
                <a:solidFill>
                  <a:srgbClr val="FF0000"/>
                </a:solidFill>
                <a:latin typeface="+mj-lt"/>
                <a:cs typeface="Times New Roman" panose="02020603050405020304" pitchFamily="18" charset="0"/>
              </a:rPr>
              <a:t>and </a:t>
            </a:r>
            <a:r>
              <a:rPr lang="en-US" altLang="en-US" sz="2400" b="1" dirty="0" smtClean="0">
                <a:solidFill>
                  <a:srgbClr val="FF0000"/>
                </a:solidFill>
                <a:latin typeface="+mj-lt"/>
                <a:cs typeface="Times New Roman" panose="02020603050405020304" pitchFamily="18" charset="0"/>
              </a:rPr>
              <a:t>Background</a:t>
            </a:r>
          </a:p>
          <a:p>
            <a:pPr lvl="2" algn="just" eaLnBrk="1" hangingPunct="1">
              <a:buFont typeface="Wingdings" panose="05000000000000000000" pitchFamily="2" charset="2"/>
              <a:buChar char="ü"/>
            </a:pPr>
            <a:endParaRPr lang="en-US" altLang="en-US" sz="1000" dirty="0">
              <a:solidFill>
                <a:srgbClr val="0070C0"/>
              </a:solidFill>
              <a:latin typeface="Times New Roman" panose="02020603050405020304" pitchFamily="18" charset="0"/>
              <a:cs typeface="Times New Roman" panose="02020603050405020304" pitchFamily="18" charset="0"/>
            </a:endParaRPr>
          </a:p>
          <a:p>
            <a:pPr lvl="1" algn="just" eaLnBrk="1" hangingPunct="1">
              <a:buFont typeface="Wingdings" panose="05000000000000000000" pitchFamily="2" charset="2"/>
              <a:buChar char="ü"/>
            </a:pPr>
            <a:r>
              <a:rPr lang="en-US" altLang="en-US" sz="2000" dirty="0">
                <a:solidFill>
                  <a:srgbClr val="0070C0"/>
                </a:solidFill>
                <a:latin typeface="Times New Roman" panose="02020603050405020304" pitchFamily="18" charset="0"/>
                <a:cs typeface="Times New Roman" panose="02020603050405020304" pitchFamily="18" charset="0"/>
              </a:rPr>
              <a:t>Agar (1980) notes that ethnography is both </a:t>
            </a:r>
            <a:r>
              <a:rPr lang="en-US" altLang="en-US" sz="2000" dirty="0">
                <a:solidFill>
                  <a:srgbClr val="C00000"/>
                </a:solidFill>
                <a:latin typeface="+mj-lt"/>
                <a:cs typeface="Times New Roman" panose="02020603050405020304" pitchFamily="18" charset="0"/>
              </a:rPr>
              <a:t>a process</a:t>
            </a:r>
            <a:r>
              <a:rPr lang="en-US" altLang="en-US" sz="2000" dirty="0">
                <a:solidFill>
                  <a:srgbClr val="0070C0"/>
                </a:solidFill>
                <a:latin typeface="Times New Roman" panose="02020603050405020304" pitchFamily="18" charset="0"/>
                <a:cs typeface="Times New Roman" panose="02020603050405020304" pitchFamily="18" charset="0"/>
              </a:rPr>
              <a:t> and </a:t>
            </a:r>
            <a:r>
              <a:rPr lang="en-US" altLang="en-US" sz="2000" dirty="0">
                <a:solidFill>
                  <a:srgbClr val="C00000"/>
                </a:solidFill>
                <a:latin typeface="+mj-lt"/>
                <a:cs typeface="Times New Roman" panose="02020603050405020304" pitchFamily="18" charset="0"/>
              </a:rPr>
              <a:t>an outcome</a:t>
            </a:r>
            <a:r>
              <a:rPr lang="en-US" altLang="en-US" sz="2000" dirty="0">
                <a:solidFill>
                  <a:srgbClr val="0070C0"/>
                </a:solidFill>
                <a:latin typeface="Times New Roman" panose="02020603050405020304" pitchFamily="18" charset="0"/>
                <a:cs typeface="Times New Roman" panose="02020603050405020304" pitchFamily="18" charset="0"/>
              </a:rPr>
              <a:t> of the </a:t>
            </a:r>
            <a:r>
              <a:rPr lang="en-US" altLang="en-US" sz="2000" dirty="0" smtClean="0">
                <a:solidFill>
                  <a:srgbClr val="0070C0"/>
                </a:solidFill>
                <a:latin typeface="Times New Roman" panose="02020603050405020304" pitchFamily="18" charset="0"/>
                <a:cs typeface="Times New Roman" panose="02020603050405020304" pitchFamily="18" charset="0"/>
              </a:rPr>
              <a:t>research.</a:t>
            </a:r>
            <a:endParaRPr lang="en-US" altLang="en-US" sz="2000" dirty="0">
              <a:solidFill>
                <a:srgbClr val="0070C0"/>
              </a:solidFill>
              <a:latin typeface="Times New Roman" panose="02020603050405020304" pitchFamily="18" charset="0"/>
              <a:cs typeface="Times New Roman" panose="02020603050405020304" pitchFamily="18" charset="0"/>
            </a:endParaRPr>
          </a:p>
          <a:p>
            <a:pPr lvl="2" algn="just" eaLnBrk="1" hangingPunct="1">
              <a:buFont typeface="Wingdings" panose="05000000000000000000" pitchFamily="2" charset="2"/>
              <a:buChar char="ü"/>
            </a:pPr>
            <a:r>
              <a:rPr lang="en-US" altLang="en-US" sz="1600" dirty="0" smtClean="0">
                <a:solidFill>
                  <a:srgbClr val="7030A0"/>
                </a:solidFill>
                <a:latin typeface="+mj-lt"/>
                <a:cs typeface="Times New Roman" panose="02020603050405020304" pitchFamily="18" charset="0"/>
              </a:rPr>
              <a:t>As a process, ethnography </a:t>
            </a:r>
            <a:r>
              <a:rPr lang="en-US" altLang="en-US" sz="1600" dirty="0">
                <a:solidFill>
                  <a:srgbClr val="7030A0"/>
                </a:solidFill>
                <a:latin typeface="+mj-lt"/>
                <a:cs typeface="Times New Roman" panose="02020603050405020304" pitchFamily="18" charset="0"/>
              </a:rPr>
              <a:t>involves extended observations of the </a:t>
            </a:r>
            <a:r>
              <a:rPr lang="en-US" altLang="en-US" sz="1600" dirty="0" smtClean="0">
                <a:solidFill>
                  <a:srgbClr val="7030A0"/>
                </a:solidFill>
                <a:latin typeface="+mj-lt"/>
                <a:cs typeface="Times New Roman" panose="02020603050405020304" pitchFamily="18" charset="0"/>
              </a:rPr>
              <a:t>group, most often through participant observation, </a:t>
            </a:r>
            <a:r>
              <a:rPr lang="en-US" altLang="en-US" sz="1600" dirty="0">
                <a:solidFill>
                  <a:srgbClr val="7030A0"/>
                </a:solidFill>
                <a:latin typeface="+mj-lt"/>
                <a:cs typeface="Times New Roman" panose="02020603050405020304" pitchFamily="18" charset="0"/>
              </a:rPr>
              <a:t>in which the researcher is immersed in their daily </a:t>
            </a:r>
            <a:r>
              <a:rPr lang="en-US" altLang="en-US" sz="1600" dirty="0" smtClean="0">
                <a:solidFill>
                  <a:srgbClr val="7030A0"/>
                </a:solidFill>
                <a:latin typeface="+mj-lt"/>
                <a:cs typeface="Times New Roman" panose="02020603050405020304" pitchFamily="18" charset="0"/>
              </a:rPr>
              <a:t>lives of the people and observes and interview the group participants.</a:t>
            </a:r>
          </a:p>
          <a:p>
            <a:pPr lvl="2" algn="just" eaLnBrk="1" hangingPunct="1">
              <a:buFont typeface="Wingdings" panose="05000000000000000000" pitchFamily="2" charset="2"/>
              <a:buChar char="ü"/>
            </a:pPr>
            <a:r>
              <a:rPr lang="en-US" altLang="en-US" sz="1600" dirty="0" smtClean="0">
                <a:solidFill>
                  <a:srgbClr val="7030A0"/>
                </a:solidFill>
                <a:latin typeface="+mj-lt"/>
                <a:cs typeface="Times New Roman" panose="02020603050405020304" pitchFamily="18" charset="0"/>
              </a:rPr>
              <a:t>Ethnographers study the meaning of the behavior, the language, and the interaction among members of the culture sharing group. </a:t>
            </a: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42</a:t>
            </a:fld>
            <a:endParaRPr lang="en-US"/>
          </a:p>
        </p:txBody>
      </p:sp>
    </p:spTree>
    <p:extLst>
      <p:ext uri="{BB962C8B-B14F-4D97-AF65-F5344CB8AC3E}">
        <p14:creationId xmlns:p14="http://schemas.microsoft.com/office/powerpoint/2010/main" val="2457204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Ethnographic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000" dirty="0">
                <a:solidFill>
                  <a:srgbClr val="C00000"/>
                </a:solidFill>
                <a:latin typeface="+mj-lt"/>
                <a:cs typeface="Times New Roman" panose="02020603050405020304" pitchFamily="18" charset="0"/>
              </a:rPr>
              <a:t>Types of Ethnographic </a:t>
            </a:r>
            <a:r>
              <a:rPr lang="en-US" altLang="en-US" sz="2000" dirty="0" smtClean="0">
                <a:solidFill>
                  <a:srgbClr val="C00000"/>
                </a:solidFill>
                <a:latin typeface="+mj-lt"/>
                <a:cs typeface="Times New Roman" panose="02020603050405020304" pitchFamily="18" charset="0"/>
              </a:rPr>
              <a:t>Studies: </a:t>
            </a:r>
            <a:r>
              <a:rPr lang="en-US" altLang="en-US" sz="2000" u="sng" dirty="0" smtClean="0">
                <a:solidFill>
                  <a:srgbClr val="C00000"/>
                </a:solidFill>
                <a:latin typeface="+mj-lt"/>
                <a:cs typeface="Times New Roman" panose="02020603050405020304" pitchFamily="18" charset="0"/>
              </a:rPr>
              <a:t>Realist Ethnography</a:t>
            </a:r>
          </a:p>
          <a:p>
            <a:pPr lvl="1" algn="just" eaLnBrk="1" hangingPunct="1">
              <a:lnSpc>
                <a:spcPct val="90000"/>
              </a:lnSpc>
              <a:buFont typeface="Wingdings" panose="05000000000000000000" pitchFamily="2" charset="2"/>
              <a:buChar char="ü"/>
            </a:pPr>
            <a:r>
              <a:rPr lang="en-US" altLang="en-US" sz="1800" dirty="0">
                <a:solidFill>
                  <a:srgbClr val="0070C0"/>
                </a:solidFill>
                <a:latin typeface="Times New Roman" panose="02020603050405020304" pitchFamily="18" charset="0"/>
                <a:cs typeface="Times New Roman" panose="02020603050405020304" pitchFamily="18" charset="0"/>
              </a:rPr>
              <a:t>The approach is the traditional approach to </a:t>
            </a:r>
            <a:r>
              <a:rPr lang="en-US" altLang="en-US" sz="1800" dirty="0" smtClean="0">
                <a:solidFill>
                  <a:srgbClr val="0070C0"/>
                </a:solidFill>
                <a:latin typeface="Times New Roman" panose="02020603050405020304" pitchFamily="18" charset="0"/>
                <a:cs typeface="Times New Roman" panose="02020603050405020304" pitchFamily="18" charset="0"/>
              </a:rPr>
              <a:t>ethnography, used by cultural anthropologists.</a:t>
            </a:r>
          </a:p>
          <a:p>
            <a:pPr lvl="1" algn="just" eaLnBrk="1" hangingPunct="1">
              <a:lnSpc>
                <a:spcPct val="90000"/>
              </a:lnSpc>
              <a:buFont typeface="Wingdings" panose="05000000000000000000" pitchFamily="2" charset="2"/>
              <a:buChar char="ü"/>
            </a:pPr>
            <a:r>
              <a:rPr lang="en-US" altLang="en-US" sz="1800" dirty="0" smtClean="0">
                <a:solidFill>
                  <a:srgbClr val="0070C0"/>
                </a:solidFill>
                <a:latin typeface="Times New Roman" panose="02020603050405020304" pitchFamily="18" charset="0"/>
                <a:cs typeface="Times New Roman" panose="02020603050405020304" pitchFamily="18" charset="0"/>
              </a:rPr>
              <a:t>It reflects a particular stance taken by the researcher towards the individuals being studie</a:t>
            </a:r>
            <a:r>
              <a:rPr lang="en-US" altLang="en-US" sz="1800" dirty="0">
                <a:solidFill>
                  <a:srgbClr val="0070C0"/>
                </a:solidFill>
                <a:latin typeface="Times New Roman" panose="02020603050405020304" pitchFamily="18" charset="0"/>
                <a:cs typeface="Times New Roman" panose="02020603050405020304" pitchFamily="18" charset="0"/>
              </a:rPr>
              <a:t>d</a:t>
            </a:r>
            <a:r>
              <a:rPr lang="en-US" altLang="en-US" sz="1800" dirty="0" smtClean="0">
                <a:solidFill>
                  <a:srgbClr val="0070C0"/>
                </a:solidFill>
                <a:latin typeface="Times New Roman" panose="02020603050405020304" pitchFamily="18" charset="0"/>
                <a:cs typeface="Times New Roman" panose="02020603050405020304" pitchFamily="18" charset="0"/>
              </a:rPr>
              <a:t>. </a:t>
            </a:r>
            <a:endParaRPr lang="en-US" altLang="en-US" sz="1800" dirty="0">
              <a:solidFill>
                <a:srgbClr val="0070C0"/>
              </a:solidFill>
              <a:latin typeface="Times New Roman" panose="02020603050405020304" pitchFamily="18" charset="0"/>
              <a:cs typeface="Times New Roman" panose="02020603050405020304" pitchFamily="18" charset="0"/>
            </a:endParaRPr>
          </a:p>
          <a:p>
            <a:pPr lvl="1" algn="just" eaLnBrk="1" hangingPunct="1">
              <a:lnSpc>
                <a:spcPct val="90000"/>
              </a:lnSpc>
              <a:buFont typeface="Wingdings" panose="05000000000000000000" pitchFamily="2" charset="2"/>
              <a:buChar char="ü"/>
            </a:pPr>
            <a:r>
              <a:rPr lang="en-US" altLang="en-US" sz="1800" dirty="0">
                <a:solidFill>
                  <a:srgbClr val="0070C0"/>
                </a:solidFill>
                <a:latin typeface="Times New Roman" panose="02020603050405020304" pitchFamily="18" charset="0"/>
                <a:cs typeface="Times New Roman" panose="02020603050405020304" pitchFamily="18" charset="0"/>
              </a:rPr>
              <a:t>The account of the situation is objective and written in the third </a:t>
            </a:r>
            <a:r>
              <a:rPr lang="en-US" altLang="en-US" sz="1800" dirty="0" smtClean="0">
                <a:solidFill>
                  <a:srgbClr val="0070C0"/>
                </a:solidFill>
                <a:latin typeface="Times New Roman" panose="02020603050405020304" pitchFamily="18" charset="0"/>
                <a:cs typeface="Times New Roman" panose="02020603050405020304" pitchFamily="18" charset="0"/>
              </a:rPr>
              <a:t>person point of view and reporting objectively on the information learned from participants at a site.</a:t>
            </a:r>
            <a:endParaRPr lang="en-US" altLang="en-US" sz="1800" dirty="0">
              <a:solidFill>
                <a:srgbClr val="0070C0"/>
              </a:solidFill>
              <a:latin typeface="Times New Roman" panose="02020603050405020304" pitchFamily="18" charset="0"/>
              <a:cs typeface="Times New Roman" panose="02020603050405020304" pitchFamily="18" charset="0"/>
            </a:endParaRPr>
          </a:p>
          <a:p>
            <a:pPr lvl="1" algn="just" eaLnBrk="1" hangingPunct="1">
              <a:lnSpc>
                <a:spcPct val="90000"/>
              </a:lnSpc>
              <a:buFont typeface="Wingdings" panose="05000000000000000000" pitchFamily="2" charset="2"/>
              <a:buChar char="ü"/>
            </a:pPr>
            <a:r>
              <a:rPr lang="en-US" altLang="en-US" sz="1800" dirty="0">
                <a:solidFill>
                  <a:srgbClr val="0070C0"/>
                </a:solidFill>
                <a:latin typeface="Times New Roman" panose="02020603050405020304" pitchFamily="18" charset="0"/>
                <a:cs typeface="Times New Roman" panose="02020603050405020304" pitchFamily="18" charset="0"/>
              </a:rPr>
              <a:t>The ethnographer remains in the background and reports the </a:t>
            </a:r>
            <a:r>
              <a:rPr lang="en-US" altLang="en-US" sz="1800" dirty="0" smtClean="0">
                <a:solidFill>
                  <a:srgbClr val="C00000"/>
                </a:solidFill>
                <a:latin typeface="+mj-lt"/>
                <a:cs typeface="Times New Roman" panose="02020603050405020304" pitchFamily="18" charset="0"/>
              </a:rPr>
              <a:t>facts</a:t>
            </a:r>
            <a:r>
              <a:rPr lang="en-US" altLang="en-US" sz="1800" dirty="0" smtClean="0">
                <a:solidFill>
                  <a:srgbClr val="0070C0"/>
                </a:solidFill>
                <a:latin typeface="Times New Roman" panose="02020603050405020304" pitchFamily="18" charset="0"/>
                <a:cs typeface="Times New Roman" panose="02020603050405020304" pitchFamily="18" charset="0"/>
              </a:rPr>
              <a:t>.</a:t>
            </a:r>
            <a:endParaRPr lang="en-US" altLang="en-US" sz="1800" dirty="0">
              <a:solidFill>
                <a:srgbClr val="0070C0"/>
              </a:solidFill>
              <a:latin typeface="Times New Roman" panose="02020603050405020304" pitchFamily="18" charset="0"/>
              <a:cs typeface="Times New Roman" panose="02020603050405020304" pitchFamily="18" charset="0"/>
            </a:endParaRPr>
          </a:p>
          <a:p>
            <a:pPr lvl="2" algn="just" eaLnBrk="1" hangingPunct="1">
              <a:lnSpc>
                <a:spcPct val="90000"/>
              </a:lnSpc>
              <a:buFont typeface="Wingdings" panose="05000000000000000000" pitchFamily="2" charset="2"/>
              <a:buChar char="ü"/>
            </a:pPr>
            <a:r>
              <a:rPr lang="en-US" altLang="en-US" sz="1600" dirty="0" smtClean="0">
                <a:solidFill>
                  <a:srgbClr val="7030A0"/>
                </a:solidFill>
                <a:latin typeface="+mj-lt"/>
                <a:cs typeface="Times New Roman" panose="02020603050405020304" pitchFamily="18" charset="0"/>
              </a:rPr>
              <a:t>They report objective data in a measured style uncontaminated by personal bias, political goals, and judgment.</a:t>
            </a:r>
          </a:p>
          <a:p>
            <a:pPr lvl="1" algn="just" eaLnBrk="1" hangingPunct="1">
              <a:lnSpc>
                <a:spcPct val="90000"/>
              </a:lnSpc>
              <a:buFont typeface="Wingdings" panose="05000000000000000000" pitchFamily="2" charset="2"/>
              <a:buChar char="ü"/>
            </a:pPr>
            <a:r>
              <a:rPr lang="en-US" altLang="en-US" sz="1800" dirty="0" smtClean="0">
                <a:solidFill>
                  <a:srgbClr val="0070C0"/>
                </a:solidFill>
                <a:latin typeface="Times New Roman" panose="02020603050405020304" pitchFamily="18" charset="0"/>
                <a:cs typeface="Times New Roman" panose="02020603050405020304" pitchFamily="18" charset="0"/>
              </a:rPr>
              <a:t>The researcher may provide details </a:t>
            </a:r>
            <a:r>
              <a:rPr lang="en-US" altLang="en-US" sz="1800" dirty="0">
                <a:solidFill>
                  <a:srgbClr val="0070C0"/>
                </a:solidFill>
                <a:latin typeface="Times New Roman" panose="02020603050405020304" pitchFamily="18" charset="0"/>
                <a:cs typeface="Times New Roman" panose="02020603050405020304" pitchFamily="18" charset="0"/>
              </a:rPr>
              <a:t>of daily life </a:t>
            </a:r>
            <a:r>
              <a:rPr lang="en-US" altLang="en-US" sz="1800" dirty="0" smtClean="0">
                <a:solidFill>
                  <a:srgbClr val="0070C0"/>
                </a:solidFill>
                <a:latin typeface="Times New Roman" panose="02020603050405020304" pitchFamily="18" charset="0"/>
                <a:cs typeface="Times New Roman" panose="02020603050405020304" pitchFamily="18" charset="0"/>
              </a:rPr>
              <a:t>among the people studied.</a:t>
            </a:r>
          </a:p>
          <a:p>
            <a:pPr lvl="2" algn="just" eaLnBrk="1" hangingPunct="1">
              <a:lnSpc>
                <a:spcPct val="90000"/>
              </a:lnSpc>
              <a:buFont typeface="Wingdings" panose="05000000000000000000" pitchFamily="2" charset="2"/>
              <a:buChar char="ü"/>
            </a:pPr>
            <a:r>
              <a:rPr lang="en-US" altLang="en-US" sz="1600" dirty="0" smtClean="0">
                <a:solidFill>
                  <a:srgbClr val="7030A0"/>
                </a:solidFill>
                <a:latin typeface="+mj-lt"/>
                <a:cs typeface="Times New Roman" panose="02020603050405020304" pitchFamily="18" charset="0"/>
              </a:rPr>
              <a:t>They uses standard categories for cultural description (e.g. family life, communication networks, worklife, social networks, status systems). </a:t>
            </a:r>
            <a:endParaRPr lang="en-US" altLang="en-US" sz="1600" dirty="0">
              <a:solidFill>
                <a:srgbClr val="7030A0"/>
              </a:solidFill>
              <a:latin typeface="+mj-lt"/>
              <a:cs typeface="Times New Roman" panose="02020603050405020304" pitchFamily="18" charset="0"/>
            </a:endParaRPr>
          </a:p>
          <a:p>
            <a:pPr lvl="1" algn="just" eaLnBrk="1" hangingPunct="1">
              <a:lnSpc>
                <a:spcPct val="90000"/>
              </a:lnSpc>
              <a:buFont typeface="Wingdings" panose="05000000000000000000" pitchFamily="2" charset="2"/>
              <a:buChar char="ü"/>
            </a:pPr>
            <a:r>
              <a:rPr lang="en-US" altLang="en-US" sz="1800" dirty="0">
                <a:solidFill>
                  <a:srgbClr val="0070C0"/>
                </a:solidFill>
                <a:latin typeface="Times New Roman" panose="02020603050405020304" pitchFamily="18" charset="0"/>
                <a:cs typeface="Times New Roman" panose="02020603050405020304" pitchFamily="18" charset="0"/>
              </a:rPr>
              <a:t>The ethnographer produces participant views through closely edited questions and has the final word on how culture will be </a:t>
            </a:r>
            <a:r>
              <a:rPr lang="en-US" altLang="en-US" sz="1800" dirty="0" smtClean="0">
                <a:solidFill>
                  <a:srgbClr val="0070C0"/>
                </a:solidFill>
                <a:latin typeface="Times New Roman" panose="02020603050405020304" pitchFamily="18" charset="0"/>
                <a:cs typeface="Times New Roman" panose="02020603050405020304" pitchFamily="18" charset="0"/>
              </a:rPr>
              <a:t>interpreted.</a:t>
            </a:r>
            <a:endParaRPr lang="en-US" altLang="en-US" sz="1800" dirty="0">
              <a:solidFill>
                <a:srgbClr val="0070C0"/>
              </a:solidFill>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ü"/>
            </a:pPr>
            <a:endParaRPr lang="en-US" sz="1100" dirty="0" smtClean="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43</a:t>
            </a:fld>
            <a:endParaRPr lang="en-US"/>
          </a:p>
        </p:txBody>
      </p:sp>
    </p:spTree>
    <p:extLst>
      <p:ext uri="{BB962C8B-B14F-4D97-AF65-F5344CB8AC3E}">
        <p14:creationId xmlns:p14="http://schemas.microsoft.com/office/powerpoint/2010/main" val="2939596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Ethnographic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000" dirty="0">
                <a:solidFill>
                  <a:srgbClr val="C00000"/>
                </a:solidFill>
                <a:latin typeface="+mj-lt"/>
              </a:rPr>
              <a:t>Types of Ethnographic </a:t>
            </a:r>
            <a:r>
              <a:rPr lang="en-US" altLang="en-US" sz="2000" dirty="0" smtClean="0">
                <a:solidFill>
                  <a:srgbClr val="C00000"/>
                </a:solidFill>
                <a:latin typeface="+mj-lt"/>
              </a:rPr>
              <a:t>Studies: </a:t>
            </a:r>
            <a:r>
              <a:rPr lang="en-US" altLang="en-US" sz="2000" u="sng" dirty="0" smtClean="0">
                <a:solidFill>
                  <a:srgbClr val="C00000"/>
                </a:solidFill>
                <a:latin typeface="+mj-lt"/>
              </a:rPr>
              <a:t>Critical Ethnography</a:t>
            </a:r>
          </a:p>
          <a:p>
            <a:pPr lvl="1" algn="just" eaLnBrk="1" hangingPunct="1">
              <a:buFont typeface="Wingdings" panose="05000000000000000000" pitchFamily="2" charset="2"/>
              <a:buChar char="ü"/>
            </a:pPr>
            <a:r>
              <a:rPr lang="en-US" altLang="en-US" sz="2000" dirty="0">
                <a:solidFill>
                  <a:srgbClr val="0070C0"/>
                </a:solidFill>
                <a:latin typeface="Times New Roman" panose="02020603050405020304" pitchFamily="18" charset="0"/>
                <a:cs typeface="Times New Roman" panose="02020603050405020304" pitchFamily="18" charset="0"/>
              </a:rPr>
              <a:t>The goal is the advocacy and the emancipation of marginalized </a:t>
            </a:r>
            <a:r>
              <a:rPr lang="en-US" altLang="en-US" sz="2000" dirty="0" smtClean="0">
                <a:solidFill>
                  <a:srgbClr val="0070C0"/>
                </a:solidFill>
                <a:latin typeface="Times New Roman" panose="02020603050405020304" pitchFamily="18" charset="0"/>
                <a:cs typeface="Times New Roman" panose="02020603050405020304" pitchFamily="18" charset="0"/>
              </a:rPr>
              <a:t>groups. </a:t>
            </a:r>
          </a:p>
          <a:p>
            <a:pPr lvl="2" algn="just" eaLnBrk="1" hangingPunct="1">
              <a:buFont typeface="Wingdings" panose="05000000000000000000" pitchFamily="2" charset="2"/>
              <a:buChar char="ü"/>
            </a:pPr>
            <a:r>
              <a:rPr lang="en-US" altLang="en-US" sz="1800" dirty="0" smtClean="0">
                <a:solidFill>
                  <a:srgbClr val="7030A0"/>
                </a:solidFill>
                <a:latin typeface="+mj-lt"/>
                <a:cs typeface="Times New Roman" panose="02020603050405020304" pitchFamily="18" charset="0"/>
              </a:rPr>
              <a:t>Critical researchers are politically minded individuals who seek, through their research, to speak out against inequality and domination (Carspecken</a:t>
            </a:r>
            <a:r>
              <a:rPr lang="en-US" altLang="en-US" sz="1800" dirty="0">
                <a:solidFill>
                  <a:srgbClr val="7030A0"/>
                </a:solidFill>
                <a:latin typeface="+mj-lt"/>
                <a:cs typeface="Times New Roman" panose="02020603050405020304" pitchFamily="18" charset="0"/>
              </a:rPr>
              <a:t> </a:t>
            </a:r>
            <a:r>
              <a:rPr lang="en-US" altLang="en-US" sz="1800" dirty="0" smtClean="0">
                <a:solidFill>
                  <a:srgbClr val="7030A0"/>
                </a:solidFill>
                <a:latin typeface="+mj-lt"/>
                <a:cs typeface="Times New Roman" panose="02020603050405020304" pitchFamily="18" charset="0"/>
              </a:rPr>
              <a:t>and Apple, 1992). </a:t>
            </a:r>
            <a:endParaRPr lang="en-US" altLang="en-US" sz="1800" dirty="0">
              <a:solidFill>
                <a:srgbClr val="7030A0"/>
              </a:solidFill>
              <a:latin typeface="+mj-lt"/>
              <a:cs typeface="Times New Roman" panose="02020603050405020304" pitchFamily="18" charset="0"/>
            </a:endParaRPr>
          </a:p>
          <a:p>
            <a:pPr lvl="1" algn="just" eaLnBrk="1" hangingPunct="1">
              <a:buFont typeface="Wingdings" panose="05000000000000000000" pitchFamily="2" charset="2"/>
              <a:buChar char="ü"/>
            </a:pPr>
            <a:r>
              <a:rPr lang="en-US" altLang="en-US" sz="1800" dirty="0">
                <a:solidFill>
                  <a:srgbClr val="0070C0"/>
                </a:solidFill>
                <a:latin typeface="Times New Roman" panose="02020603050405020304" pitchFamily="18" charset="0"/>
                <a:cs typeface="Times New Roman" panose="02020603050405020304" pitchFamily="18" charset="0"/>
              </a:rPr>
              <a:t>The orientation in the study is </a:t>
            </a:r>
            <a:r>
              <a:rPr lang="en-US" altLang="en-US" sz="1800" dirty="0" smtClean="0">
                <a:solidFill>
                  <a:srgbClr val="0070C0"/>
                </a:solidFill>
                <a:latin typeface="Times New Roman" panose="02020603050405020304" pitchFamily="18" charset="0"/>
                <a:cs typeface="Times New Roman" panose="02020603050405020304" pitchFamily="18" charset="0"/>
              </a:rPr>
              <a:t>value-laden. </a:t>
            </a:r>
          </a:p>
          <a:p>
            <a:pPr lvl="1" algn="just" eaLnBrk="1" hangingPunct="1">
              <a:buFont typeface="Wingdings" panose="05000000000000000000" pitchFamily="2" charset="2"/>
              <a:buChar char="ü"/>
            </a:pPr>
            <a:r>
              <a:rPr lang="en-US" altLang="en-US" sz="1800" dirty="0" smtClean="0">
                <a:solidFill>
                  <a:srgbClr val="0070C0"/>
                </a:solidFill>
                <a:latin typeface="Times New Roman" panose="02020603050405020304" pitchFamily="18" charset="0"/>
                <a:cs typeface="Times New Roman" panose="02020603050405020304" pitchFamily="18" charset="0"/>
              </a:rPr>
              <a:t>Empowering people by giving them more authority, </a:t>
            </a:r>
          </a:p>
          <a:p>
            <a:pPr lvl="1" algn="just" eaLnBrk="1" hangingPunct="1">
              <a:buFont typeface="Wingdings" panose="05000000000000000000" pitchFamily="2" charset="2"/>
              <a:buChar char="ü"/>
            </a:pPr>
            <a:r>
              <a:rPr lang="en-US" altLang="en-US" sz="1800" dirty="0" smtClean="0">
                <a:solidFill>
                  <a:srgbClr val="0070C0"/>
                </a:solidFill>
                <a:latin typeface="Times New Roman" panose="02020603050405020304" pitchFamily="18" charset="0"/>
                <a:cs typeface="Times New Roman" panose="02020603050405020304" pitchFamily="18" charset="0"/>
              </a:rPr>
              <a:t>The </a:t>
            </a:r>
            <a:r>
              <a:rPr lang="en-US" altLang="en-US" sz="1800" dirty="0">
                <a:solidFill>
                  <a:srgbClr val="0070C0"/>
                </a:solidFill>
                <a:latin typeface="Times New Roman" panose="02020603050405020304" pitchFamily="18" charset="0"/>
                <a:cs typeface="Times New Roman" panose="02020603050405020304" pitchFamily="18" charset="0"/>
              </a:rPr>
              <a:t>status quo is </a:t>
            </a:r>
            <a:r>
              <a:rPr lang="en-US" altLang="en-US" sz="1800" dirty="0" smtClean="0">
                <a:solidFill>
                  <a:srgbClr val="0070C0"/>
                </a:solidFill>
                <a:latin typeface="Times New Roman" panose="02020603050405020304" pitchFamily="18" charset="0"/>
                <a:cs typeface="Times New Roman" panose="02020603050405020304" pitchFamily="18" charset="0"/>
              </a:rPr>
              <a:t>challenged. </a:t>
            </a:r>
            <a:endParaRPr lang="en-US" altLang="en-US" sz="1800" dirty="0">
              <a:solidFill>
                <a:srgbClr val="0070C0"/>
              </a:solidFill>
              <a:latin typeface="Times New Roman" panose="02020603050405020304" pitchFamily="18" charset="0"/>
              <a:cs typeface="Times New Roman" panose="02020603050405020304" pitchFamily="18" charset="0"/>
            </a:endParaRPr>
          </a:p>
          <a:p>
            <a:pPr lvl="1" algn="just" eaLnBrk="1" hangingPunct="1">
              <a:buFont typeface="Wingdings" panose="05000000000000000000" pitchFamily="2" charset="2"/>
              <a:buChar char="ü"/>
            </a:pPr>
            <a:r>
              <a:rPr lang="en-US" altLang="en-US" sz="1800" dirty="0">
                <a:solidFill>
                  <a:srgbClr val="0070C0"/>
                </a:solidFill>
                <a:latin typeface="Times New Roman" panose="02020603050405020304" pitchFamily="18" charset="0"/>
                <a:cs typeface="Times New Roman" panose="02020603050405020304" pitchFamily="18" charset="0"/>
              </a:rPr>
              <a:t>The concerns of power and control are </a:t>
            </a:r>
            <a:r>
              <a:rPr lang="en-US" altLang="en-US" sz="1800" dirty="0" smtClean="0">
                <a:solidFill>
                  <a:srgbClr val="0070C0"/>
                </a:solidFill>
                <a:latin typeface="Times New Roman" panose="02020603050405020304" pitchFamily="18" charset="0"/>
                <a:cs typeface="Times New Roman" panose="02020603050405020304" pitchFamily="18" charset="0"/>
              </a:rPr>
              <a:t>addressed. </a:t>
            </a:r>
          </a:p>
          <a:p>
            <a:pPr lvl="1" algn="just" eaLnBrk="1" hangingPunct="1">
              <a:buFont typeface="Wingdings" panose="05000000000000000000" pitchFamily="2" charset="2"/>
              <a:buChar char="ü"/>
            </a:pPr>
            <a:endParaRPr lang="en-US" altLang="en-US" sz="1800" dirty="0">
              <a:solidFill>
                <a:srgbClr val="0070C0"/>
              </a:solidFill>
              <a:latin typeface="Times New Roman" panose="02020603050405020304" pitchFamily="18" charset="0"/>
              <a:cs typeface="Times New Roman" panose="02020603050405020304" pitchFamily="18" charset="0"/>
            </a:endParaRPr>
          </a:p>
          <a:p>
            <a:pPr lvl="1" algn="just" eaLnBrk="1" hangingPunct="1">
              <a:buFont typeface="Wingdings" panose="05000000000000000000" pitchFamily="2" charset="2"/>
              <a:buChar char="ü"/>
            </a:pPr>
            <a:r>
              <a:rPr lang="en-US" altLang="en-US" sz="1800" dirty="0">
                <a:solidFill>
                  <a:srgbClr val="0070C0"/>
                </a:solidFill>
                <a:latin typeface="Times New Roman" panose="02020603050405020304" pitchFamily="18" charset="0"/>
                <a:cs typeface="Times New Roman" panose="02020603050405020304" pitchFamily="18" charset="0"/>
              </a:rPr>
              <a:t>The issues of </a:t>
            </a:r>
            <a:r>
              <a:rPr lang="en-US" altLang="en-US" sz="1800" dirty="0">
                <a:solidFill>
                  <a:srgbClr val="C00000"/>
                </a:solidFill>
                <a:latin typeface="+mj-lt"/>
                <a:cs typeface="Times New Roman" panose="02020603050405020304" pitchFamily="18" charset="0"/>
              </a:rPr>
              <a:t>power</a:t>
            </a:r>
            <a:r>
              <a:rPr lang="en-US" altLang="en-US" sz="1800" dirty="0">
                <a:solidFill>
                  <a:srgbClr val="0070C0"/>
                </a:solidFill>
                <a:latin typeface="Times New Roman" panose="02020603050405020304" pitchFamily="18" charset="0"/>
                <a:cs typeface="Times New Roman" panose="02020603050405020304" pitchFamily="18" charset="0"/>
              </a:rPr>
              <a:t>, </a:t>
            </a:r>
            <a:r>
              <a:rPr lang="en-US" altLang="en-US" sz="1800" dirty="0">
                <a:solidFill>
                  <a:srgbClr val="C00000"/>
                </a:solidFill>
                <a:latin typeface="+mj-lt"/>
                <a:cs typeface="Times New Roman" panose="02020603050405020304" pitchFamily="18" charset="0"/>
              </a:rPr>
              <a:t>empowerment</a:t>
            </a:r>
            <a:r>
              <a:rPr lang="en-US" altLang="en-US" sz="1800" dirty="0">
                <a:solidFill>
                  <a:srgbClr val="0070C0"/>
                </a:solidFill>
                <a:latin typeface="Times New Roman" panose="02020603050405020304" pitchFamily="18" charset="0"/>
                <a:cs typeface="Times New Roman" panose="02020603050405020304" pitchFamily="18" charset="0"/>
              </a:rPr>
              <a:t>, </a:t>
            </a:r>
            <a:r>
              <a:rPr lang="en-US" altLang="en-US" sz="1800" dirty="0">
                <a:solidFill>
                  <a:srgbClr val="C00000"/>
                </a:solidFill>
                <a:latin typeface="+mj-lt"/>
                <a:cs typeface="Times New Roman" panose="02020603050405020304" pitchFamily="18" charset="0"/>
              </a:rPr>
              <a:t>inequality</a:t>
            </a:r>
            <a:r>
              <a:rPr lang="en-US" altLang="en-US" sz="1800" dirty="0">
                <a:solidFill>
                  <a:srgbClr val="0070C0"/>
                </a:solidFill>
                <a:latin typeface="Times New Roman" panose="02020603050405020304" pitchFamily="18" charset="0"/>
                <a:cs typeface="Times New Roman" panose="02020603050405020304" pitchFamily="18" charset="0"/>
              </a:rPr>
              <a:t>, </a:t>
            </a:r>
            <a:r>
              <a:rPr lang="en-US" altLang="en-US" sz="1800" dirty="0">
                <a:solidFill>
                  <a:srgbClr val="C00000"/>
                </a:solidFill>
                <a:latin typeface="+mj-lt"/>
                <a:cs typeface="Times New Roman" panose="02020603050405020304" pitchFamily="18" charset="0"/>
              </a:rPr>
              <a:t>dominance</a:t>
            </a:r>
            <a:r>
              <a:rPr lang="en-US" altLang="en-US" sz="1800" dirty="0">
                <a:solidFill>
                  <a:srgbClr val="0070C0"/>
                </a:solidFill>
                <a:latin typeface="Times New Roman" panose="02020603050405020304" pitchFamily="18" charset="0"/>
                <a:cs typeface="Times New Roman" panose="02020603050405020304" pitchFamily="18" charset="0"/>
              </a:rPr>
              <a:t>, </a:t>
            </a:r>
            <a:r>
              <a:rPr lang="en-US" altLang="en-US" sz="1800" dirty="0">
                <a:solidFill>
                  <a:srgbClr val="C00000"/>
                </a:solidFill>
                <a:latin typeface="+mj-lt"/>
                <a:cs typeface="Times New Roman" panose="02020603050405020304" pitchFamily="18" charset="0"/>
              </a:rPr>
              <a:t>repression</a:t>
            </a:r>
            <a:r>
              <a:rPr lang="en-US" altLang="en-US" sz="1800" dirty="0">
                <a:solidFill>
                  <a:srgbClr val="0070C0"/>
                </a:solidFill>
                <a:latin typeface="Times New Roman" panose="02020603050405020304" pitchFamily="18" charset="0"/>
                <a:cs typeface="Times New Roman" panose="02020603050405020304" pitchFamily="18" charset="0"/>
              </a:rPr>
              <a:t>, </a:t>
            </a:r>
            <a:r>
              <a:rPr lang="en-US" altLang="en-US" sz="1800" dirty="0">
                <a:solidFill>
                  <a:srgbClr val="C00000"/>
                </a:solidFill>
                <a:latin typeface="+mj-lt"/>
                <a:cs typeface="Times New Roman" panose="02020603050405020304" pitchFamily="18" charset="0"/>
              </a:rPr>
              <a:t>hegemony</a:t>
            </a:r>
            <a:r>
              <a:rPr lang="en-US" altLang="en-US" sz="1800" dirty="0">
                <a:solidFill>
                  <a:srgbClr val="0070C0"/>
                </a:solidFill>
                <a:latin typeface="Times New Roman" panose="02020603050405020304" pitchFamily="18" charset="0"/>
                <a:cs typeface="Times New Roman" panose="02020603050405020304" pitchFamily="18" charset="0"/>
              </a:rPr>
              <a:t>, and </a:t>
            </a:r>
            <a:r>
              <a:rPr lang="en-US" altLang="en-US" sz="1800" dirty="0">
                <a:solidFill>
                  <a:srgbClr val="C00000"/>
                </a:solidFill>
                <a:latin typeface="+mj-lt"/>
                <a:cs typeface="Times New Roman" panose="02020603050405020304" pitchFamily="18" charset="0"/>
              </a:rPr>
              <a:t>victimization</a:t>
            </a:r>
            <a:r>
              <a:rPr lang="en-US" altLang="en-US" sz="1800" dirty="0">
                <a:solidFill>
                  <a:srgbClr val="0070C0"/>
                </a:solidFill>
                <a:latin typeface="Times New Roman" panose="02020603050405020304" pitchFamily="18" charset="0"/>
                <a:cs typeface="Times New Roman" panose="02020603050405020304" pitchFamily="18" charset="0"/>
              </a:rPr>
              <a:t> are </a:t>
            </a:r>
            <a:r>
              <a:rPr lang="en-US" altLang="en-US" sz="1800" dirty="0" smtClean="0">
                <a:solidFill>
                  <a:srgbClr val="0070C0"/>
                </a:solidFill>
                <a:latin typeface="Times New Roman" panose="02020603050405020304" pitchFamily="18" charset="0"/>
                <a:cs typeface="Times New Roman" panose="02020603050405020304" pitchFamily="18" charset="0"/>
              </a:rPr>
              <a:t>studied.</a:t>
            </a:r>
            <a:endParaRPr lang="en-US" altLang="en-US" sz="1800" dirty="0">
              <a:solidFill>
                <a:srgbClr val="0070C0"/>
              </a:solidFill>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ü"/>
            </a:pPr>
            <a:endParaRPr lang="en-US" sz="1200" dirty="0" smtClean="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44</a:t>
            </a:fld>
            <a:endParaRPr lang="en-US"/>
          </a:p>
        </p:txBody>
      </p:sp>
    </p:spTree>
    <p:extLst>
      <p:ext uri="{BB962C8B-B14F-4D97-AF65-F5344CB8AC3E}">
        <p14:creationId xmlns:p14="http://schemas.microsoft.com/office/powerpoint/2010/main" val="40253334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Ethnographic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a:solidFill>
                  <a:srgbClr val="FF0000"/>
                </a:solidFill>
                <a:latin typeface="+mj-lt"/>
              </a:rPr>
              <a:t>Ethnography Research Procedures (Wolcott, 1999</a:t>
            </a:r>
            <a:r>
              <a:rPr lang="en-US" altLang="en-US" sz="2400" b="1" dirty="0" smtClean="0">
                <a:solidFill>
                  <a:srgbClr val="FF0000"/>
                </a:solidFill>
                <a:latin typeface="+mj-lt"/>
              </a:rPr>
              <a:t>) </a:t>
            </a:r>
          </a:p>
          <a:p>
            <a:pPr marL="393700" lvl="1" indent="0" algn="ctr" eaLnBrk="1" hangingPunct="1">
              <a:lnSpc>
                <a:spcPct val="80000"/>
              </a:lnSpc>
              <a:buNone/>
            </a:pPr>
            <a:r>
              <a:rPr lang="en-US" altLang="en-US" sz="2000" dirty="0" smtClean="0">
                <a:latin typeface="+mj-lt"/>
                <a:cs typeface="Times New Roman" panose="02020603050405020304" pitchFamily="18" charset="0"/>
              </a:rPr>
              <a:t>(The approach taken here includes elements of both Realist Ethnography and Critical Ethnography)</a:t>
            </a:r>
          </a:p>
          <a:p>
            <a:pPr marL="850900" lvl="1" indent="-457200" algn="just" eaLnBrk="1" hangingPunct="1">
              <a:lnSpc>
                <a:spcPct val="80000"/>
              </a:lnSpc>
              <a:buFont typeface="+mj-lt"/>
              <a:buAutoNum type="arabicParenR"/>
            </a:pPr>
            <a:r>
              <a:rPr lang="en-US" altLang="en-US" sz="2200" dirty="0" smtClean="0">
                <a:solidFill>
                  <a:srgbClr val="0070C0"/>
                </a:solidFill>
                <a:latin typeface="Times New Roman" panose="02020603050405020304" pitchFamily="18" charset="0"/>
                <a:cs typeface="Times New Roman" panose="02020603050405020304" pitchFamily="18" charset="0"/>
              </a:rPr>
              <a:t>Determine if ethnography is the most appropriate design to use to study the research problem; </a:t>
            </a:r>
          </a:p>
          <a:p>
            <a:pPr lvl="2" algn="just" eaLnBrk="1" hangingPunct="1">
              <a:lnSpc>
                <a:spcPct val="80000"/>
              </a:lnSpc>
              <a:buFont typeface="Wingdings" panose="05000000000000000000" pitchFamily="2" charset="2"/>
              <a:buChar char="v"/>
            </a:pPr>
            <a:r>
              <a:rPr lang="en-US" altLang="en-US" sz="1800" dirty="0" smtClean="0">
                <a:solidFill>
                  <a:srgbClr val="7030A0"/>
                </a:solidFill>
                <a:latin typeface="+mj-lt"/>
                <a:cs typeface="Times New Roman" panose="02020603050405020304" pitchFamily="18" charset="0"/>
              </a:rPr>
              <a:t>It is appropriate if the needs are to describe how a cultural group works and to explore the beliefs, language, behaviors, and issues such as power, resistance, and dominance. </a:t>
            </a:r>
          </a:p>
          <a:p>
            <a:pPr lvl="2" algn="just" eaLnBrk="1" hangingPunct="1">
              <a:lnSpc>
                <a:spcPct val="80000"/>
              </a:lnSpc>
              <a:buFont typeface="Wingdings" panose="05000000000000000000" pitchFamily="2" charset="2"/>
              <a:buChar char="v"/>
            </a:pPr>
            <a:endParaRPr lang="en-US" altLang="en-US" sz="1800" dirty="0" smtClean="0">
              <a:solidFill>
                <a:srgbClr val="7030A0"/>
              </a:solidFill>
              <a:latin typeface="+mj-lt"/>
              <a:cs typeface="Times New Roman" panose="02020603050405020304" pitchFamily="18" charset="0"/>
            </a:endParaRPr>
          </a:p>
          <a:p>
            <a:pPr lvl="2" algn="just" eaLnBrk="1" hangingPunct="1">
              <a:lnSpc>
                <a:spcPct val="80000"/>
              </a:lnSpc>
              <a:buFont typeface="Wingdings" panose="05000000000000000000" pitchFamily="2" charset="2"/>
              <a:buChar char="v"/>
            </a:pPr>
            <a:r>
              <a:rPr lang="en-US" altLang="en-US" sz="1800" dirty="0" smtClean="0">
                <a:solidFill>
                  <a:srgbClr val="7030A0"/>
                </a:solidFill>
                <a:latin typeface="+mj-lt"/>
                <a:cs typeface="Times New Roman" panose="02020603050405020304" pitchFamily="18" charset="0"/>
              </a:rPr>
              <a:t>The literature may be deficient in actually knowing how the group works because </a:t>
            </a:r>
          </a:p>
          <a:p>
            <a:pPr marL="1320800" lvl="3" indent="-342900" algn="just" eaLnBrk="1" hangingPunct="1">
              <a:lnSpc>
                <a:spcPct val="80000"/>
              </a:lnSpc>
              <a:buFont typeface="+mj-lt"/>
              <a:buAutoNum type="arabicParenR"/>
            </a:pPr>
            <a:r>
              <a:rPr lang="en-US" altLang="en-US" sz="1700" dirty="0" smtClean="0">
                <a:solidFill>
                  <a:srgbClr val="002060"/>
                </a:solidFill>
                <a:latin typeface="+mj-lt"/>
                <a:cs typeface="Times New Roman" panose="02020603050405020304" pitchFamily="18" charset="0"/>
              </a:rPr>
              <a:t>The group is not in the mainstream, </a:t>
            </a:r>
          </a:p>
          <a:p>
            <a:pPr marL="1320800" lvl="3" indent="-342900" algn="just" eaLnBrk="1" hangingPunct="1">
              <a:lnSpc>
                <a:spcPct val="80000"/>
              </a:lnSpc>
              <a:buFont typeface="+mj-lt"/>
              <a:buAutoNum type="arabicParenR"/>
            </a:pPr>
            <a:r>
              <a:rPr lang="en-US" altLang="en-US" sz="1700" dirty="0" smtClean="0">
                <a:solidFill>
                  <a:srgbClr val="002060"/>
                </a:solidFill>
                <a:latin typeface="+mj-lt"/>
                <a:cs typeface="Times New Roman" panose="02020603050405020304" pitchFamily="18" charset="0"/>
              </a:rPr>
              <a:t>People may not be familiar with the group, or </a:t>
            </a:r>
          </a:p>
          <a:p>
            <a:pPr marL="1320800" lvl="3" indent="-342900" algn="just" eaLnBrk="1" hangingPunct="1">
              <a:lnSpc>
                <a:spcPct val="80000"/>
              </a:lnSpc>
              <a:buFont typeface="+mj-lt"/>
              <a:buAutoNum type="arabicParenR"/>
            </a:pPr>
            <a:r>
              <a:rPr lang="en-US" altLang="en-US" sz="1700" dirty="0" smtClean="0">
                <a:solidFill>
                  <a:srgbClr val="002060"/>
                </a:solidFill>
                <a:latin typeface="+mj-lt"/>
                <a:cs typeface="Times New Roman" panose="02020603050405020304" pitchFamily="18" charset="0"/>
              </a:rPr>
              <a:t>Its ways are so different that readers may not identify with the group. </a:t>
            </a:r>
            <a:endParaRPr lang="en-US" altLang="en-US" sz="1700" dirty="0">
              <a:solidFill>
                <a:srgbClr val="002060"/>
              </a:solidFill>
              <a:latin typeface="+mj-lt"/>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45</a:t>
            </a:fld>
            <a:endParaRPr lang="en-US"/>
          </a:p>
        </p:txBody>
      </p:sp>
    </p:spTree>
    <p:extLst>
      <p:ext uri="{BB962C8B-B14F-4D97-AF65-F5344CB8AC3E}">
        <p14:creationId xmlns:p14="http://schemas.microsoft.com/office/powerpoint/2010/main" val="22289113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Ethnographic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a:solidFill>
                  <a:srgbClr val="FF0000"/>
                </a:solidFill>
                <a:latin typeface="+mj-lt"/>
              </a:rPr>
              <a:t>Ethnography Research Procedures (Wolcott, 1999</a:t>
            </a:r>
            <a:r>
              <a:rPr lang="en-US" altLang="en-US" sz="2400" b="1" dirty="0" smtClean="0">
                <a:solidFill>
                  <a:srgbClr val="FF0000"/>
                </a:solidFill>
                <a:latin typeface="+mj-lt"/>
              </a:rPr>
              <a:t>) … </a:t>
            </a:r>
          </a:p>
          <a:p>
            <a:pPr marL="850900" lvl="1" indent="-457200" algn="just" eaLnBrk="1" hangingPunct="1">
              <a:lnSpc>
                <a:spcPct val="80000"/>
              </a:lnSpc>
              <a:buFont typeface="+mj-lt"/>
              <a:buAutoNum type="arabicParenR" startAt="2"/>
            </a:pPr>
            <a:r>
              <a:rPr lang="en-US" altLang="en-US" sz="2200" dirty="0" smtClean="0">
                <a:solidFill>
                  <a:srgbClr val="0070C0"/>
                </a:solidFill>
                <a:latin typeface="Times New Roman" panose="02020603050405020304" pitchFamily="18" charset="0"/>
                <a:cs typeface="Times New Roman" panose="02020603050405020304" pitchFamily="18" charset="0"/>
              </a:rPr>
              <a:t>Identify and locate culture-sharing group to study;</a:t>
            </a:r>
          </a:p>
          <a:p>
            <a:pPr lvl="2" algn="just" eaLnBrk="1" hangingPunct="1">
              <a:lnSpc>
                <a:spcPct val="80000"/>
              </a:lnSpc>
              <a:buFont typeface="Wingdings" panose="05000000000000000000" pitchFamily="2" charset="2"/>
              <a:buChar char="ü"/>
            </a:pPr>
            <a:r>
              <a:rPr lang="en-US" altLang="en-US" sz="1800" dirty="0" smtClean="0">
                <a:solidFill>
                  <a:srgbClr val="7030A0"/>
                </a:solidFill>
                <a:latin typeface="+mj-lt"/>
                <a:cs typeface="Times New Roman" panose="02020603050405020304" pitchFamily="18" charset="0"/>
              </a:rPr>
              <a:t>Typically this group is the one that has been together for an extended period of time, so that their shared language, patterns of behavior, and attitudes have merged into a discernable pattern. </a:t>
            </a:r>
          </a:p>
          <a:p>
            <a:pPr lvl="2" algn="just" eaLnBrk="1" hangingPunct="1">
              <a:lnSpc>
                <a:spcPct val="80000"/>
              </a:lnSpc>
              <a:buFont typeface="Wingdings" panose="05000000000000000000" pitchFamily="2" charset="2"/>
              <a:buChar char="ü"/>
            </a:pPr>
            <a:r>
              <a:rPr lang="en-US" altLang="en-US" sz="1800" dirty="0" smtClean="0">
                <a:solidFill>
                  <a:srgbClr val="7030A0"/>
                </a:solidFill>
                <a:latin typeface="+mj-lt"/>
                <a:cs typeface="Times New Roman" panose="02020603050405020304" pitchFamily="18" charset="0"/>
              </a:rPr>
              <a:t>This may also be a group that has been marginalized by a society. </a:t>
            </a:r>
          </a:p>
          <a:p>
            <a:pPr lvl="2" algn="just" eaLnBrk="1" hangingPunct="1">
              <a:lnSpc>
                <a:spcPct val="80000"/>
              </a:lnSpc>
              <a:buFont typeface="Wingdings" panose="05000000000000000000" pitchFamily="2" charset="2"/>
              <a:buChar char="ü"/>
            </a:pPr>
            <a:endParaRPr lang="en-US" altLang="en-US" sz="1900" dirty="0" smtClean="0">
              <a:solidFill>
                <a:srgbClr val="0070C0"/>
              </a:solidFill>
              <a:latin typeface="Times New Roman" panose="02020603050405020304" pitchFamily="18" charset="0"/>
              <a:cs typeface="Times New Roman" panose="02020603050405020304" pitchFamily="18" charset="0"/>
            </a:endParaRPr>
          </a:p>
          <a:p>
            <a:pPr algn="just" eaLnBrk="1" hangingPunct="1">
              <a:lnSpc>
                <a:spcPct val="80000"/>
              </a:lnSpc>
              <a:buFont typeface="Wingdings" panose="05000000000000000000" pitchFamily="2" charset="2"/>
              <a:buChar char="ü"/>
            </a:pPr>
            <a:r>
              <a:rPr lang="en-US" altLang="en-US" sz="2000" dirty="0" smtClean="0">
                <a:solidFill>
                  <a:srgbClr val="0070C0"/>
                </a:solidFill>
                <a:latin typeface="+mj-lt"/>
                <a:cs typeface="Times New Roman" panose="02020603050405020304" pitchFamily="18" charset="0"/>
              </a:rPr>
              <a:t>Because ethnographers spend time talking and observing this group, access may require finding one or more individuals in the group who will allow the researcher in – </a:t>
            </a:r>
            <a:r>
              <a:rPr lang="en-US" altLang="en-US" sz="1800" u="sng" dirty="0" smtClean="0">
                <a:solidFill>
                  <a:srgbClr val="002060"/>
                </a:solidFill>
                <a:latin typeface="+mj-lt"/>
                <a:cs typeface="Times New Roman" panose="02020603050405020304" pitchFamily="18" charset="0"/>
              </a:rPr>
              <a:t>a gatekeeper</a:t>
            </a:r>
            <a:r>
              <a:rPr lang="en-US" altLang="en-US" sz="2000" dirty="0" smtClean="0">
                <a:solidFill>
                  <a:srgbClr val="0070C0"/>
                </a:solidFill>
                <a:latin typeface="+mj-lt"/>
                <a:cs typeface="Times New Roman" panose="02020603050405020304" pitchFamily="18" charset="0"/>
              </a:rPr>
              <a:t> or </a:t>
            </a:r>
            <a:r>
              <a:rPr lang="en-US" altLang="en-US" sz="1800" u="sng" dirty="0" smtClean="0">
                <a:solidFill>
                  <a:srgbClr val="002060"/>
                </a:solidFill>
                <a:latin typeface="+mj-lt"/>
                <a:cs typeface="Times New Roman" panose="02020603050405020304" pitchFamily="18" charset="0"/>
              </a:rPr>
              <a:t>key informants</a:t>
            </a:r>
            <a:r>
              <a:rPr lang="en-US" altLang="en-US" sz="1800" dirty="0" smtClean="0">
                <a:solidFill>
                  <a:srgbClr val="002060"/>
                </a:solidFill>
                <a:latin typeface="+mj-lt"/>
                <a:cs typeface="Times New Roman" panose="02020603050405020304" pitchFamily="18" charset="0"/>
              </a:rPr>
              <a:t> </a:t>
            </a:r>
            <a:r>
              <a:rPr lang="en-US" altLang="en-US" sz="2000" dirty="0" smtClean="0">
                <a:solidFill>
                  <a:srgbClr val="0070C0"/>
                </a:solidFill>
                <a:latin typeface="+mj-lt"/>
                <a:cs typeface="Times New Roman" panose="02020603050405020304" pitchFamily="18" charset="0"/>
              </a:rPr>
              <a:t>(or </a:t>
            </a:r>
            <a:r>
              <a:rPr lang="en-US" altLang="en-US" sz="1800" u="sng" dirty="0" smtClean="0">
                <a:solidFill>
                  <a:srgbClr val="002060"/>
                </a:solidFill>
                <a:latin typeface="+mj-lt"/>
                <a:cs typeface="Times New Roman" panose="02020603050405020304" pitchFamily="18" charset="0"/>
              </a:rPr>
              <a:t>participants</a:t>
            </a:r>
            <a:r>
              <a:rPr lang="en-US" altLang="en-US" sz="2000" dirty="0" smtClean="0">
                <a:solidFill>
                  <a:srgbClr val="0070C0"/>
                </a:solidFill>
                <a:latin typeface="+mj-lt"/>
                <a:cs typeface="Times New Roman" panose="02020603050405020304" pitchFamily="18" charset="0"/>
              </a:rPr>
              <a:t>). </a:t>
            </a:r>
            <a:endParaRPr lang="en-US" altLang="en-US" sz="2000" dirty="0">
              <a:solidFill>
                <a:srgbClr val="0070C0"/>
              </a:solidFill>
              <a:latin typeface="+mj-lt"/>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46</a:t>
            </a:fld>
            <a:endParaRPr lang="en-US"/>
          </a:p>
        </p:txBody>
      </p:sp>
    </p:spTree>
    <p:extLst>
      <p:ext uri="{BB962C8B-B14F-4D97-AF65-F5344CB8AC3E}">
        <p14:creationId xmlns:p14="http://schemas.microsoft.com/office/powerpoint/2010/main" val="387576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Ethnographic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a:solidFill>
                  <a:srgbClr val="FF0000"/>
                </a:solidFill>
                <a:latin typeface="+mj-lt"/>
              </a:rPr>
              <a:t>Ethnography Research Procedures (Wolcott, 1999</a:t>
            </a:r>
            <a:r>
              <a:rPr lang="en-US" altLang="en-US" sz="2400" b="1" dirty="0" smtClean="0">
                <a:solidFill>
                  <a:srgbClr val="FF0000"/>
                </a:solidFill>
                <a:latin typeface="+mj-lt"/>
              </a:rPr>
              <a:t>) … </a:t>
            </a:r>
          </a:p>
          <a:p>
            <a:pPr marL="850900" lvl="1" indent="-457200" algn="just" eaLnBrk="1" hangingPunct="1">
              <a:lnSpc>
                <a:spcPct val="80000"/>
              </a:lnSpc>
              <a:buFont typeface="+mj-lt"/>
              <a:buAutoNum type="arabicParenR" startAt="3"/>
            </a:pPr>
            <a:r>
              <a:rPr lang="en-US" altLang="en-US" sz="2200" dirty="0" smtClean="0">
                <a:solidFill>
                  <a:srgbClr val="0070C0"/>
                </a:solidFill>
                <a:latin typeface="Times New Roman" panose="02020603050405020304" pitchFamily="18" charset="0"/>
                <a:cs typeface="Times New Roman" panose="02020603050405020304" pitchFamily="18" charset="0"/>
              </a:rPr>
              <a:t>Select cultural themes or issues to study about the group. </a:t>
            </a:r>
          </a:p>
          <a:p>
            <a:pPr lvl="2" algn="just" eaLnBrk="1" hangingPunct="1">
              <a:lnSpc>
                <a:spcPct val="80000"/>
              </a:lnSpc>
              <a:buFont typeface="Wingdings" panose="05000000000000000000" pitchFamily="2" charset="2"/>
              <a:buChar char="ü"/>
            </a:pPr>
            <a:r>
              <a:rPr lang="en-US" altLang="en-US" sz="1900" dirty="0" smtClean="0">
                <a:solidFill>
                  <a:srgbClr val="7030A0"/>
                </a:solidFill>
                <a:latin typeface="+mj-lt"/>
                <a:cs typeface="Times New Roman" panose="02020603050405020304" pitchFamily="18" charset="0"/>
              </a:rPr>
              <a:t>This involves </a:t>
            </a:r>
            <a:r>
              <a:rPr lang="en-US" altLang="en-US" sz="1800" u="sng" dirty="0" smtClean="0">
                <a:solidFill>
                  <a:srgbClr val="002060"/>
                </a:solidFill>
                <a:latin typeface="+mj-lt"/>
                <a:cs typeface="Times New Roman" panose="02020603050405020304" pitchFamily="18" charset="0"/>
              </a:rPr>
              <a:t>an analysis of culture-sharing groups</a:t>
            </a:r>
            <a:r>
              <a:rPr lang="en-US" altLang="en-US" sz="1900" dirty="0" smtClean="0">
                <a:solidFill>
                  <a:srgbClr val="7030A0"/>
                </a:solidFill>
                <a:latin typeface="+mj-lt"/>
                <a:cs typeface="Times New Roman" panose="02020603050405020304" pitchFamily="18" charset="0"/>
              </a:rPr>
              <a:t>. </a:t>
            </a:r>
          </a:p>
          <a:p>
            <a:pPr lvl="2" algn="just" eaLnBrk="1" hangingPunct="1">
              <a:lnSpc>
                <a:spcPct val="80000"/>
              </a:lnSpc>
              <a:buFont typeface="Wingdings" panose="05000000000000000000" pitchFamily="2" charset="2"/>
              <a:buChar char="ü"/>
            </a:pPr>
            <a:r>
              <a:rPr lang="en-US" altLang="en-US" sz="1900" dirty="0" smtClean="0">
                <a:solidFill>
                  <a:srgbClr val="7030A0"/>
                </a:solidFill>
                <a:latin typeface="+mj-lt"/>
                <a:cs typeface="Times New Roman" panose="02020603050405020304" pitchFamily="18" charset="0"/>
              </a:rPr>
              <a:t>The themes may include such topics as; </a:t>
            </a:r>
          </a:p>
          <a:p>
            <a:pPr marL="1320800" lvl="3" indent="-342900" algn="just" eaLnBrk="1" hangingPunct="1">
              <a:lnSpc>
                <a:spcPct val="80000"/>
              </a:lnSpc>
              <a:buFont typeface="+mj-lt"/>
              <a:buAutoNum type="arabicPeriod"/>
            </a:pPr>
            <a:r>
              <a:rPr lang="en-US" altLang="en-US" sz="1800" dirty="0" smtClean="0">
                <a:latin typeface="+mj-lt"/>
                <a:cs typeface="Times New Roman" panose="02020603050405020304" pitchFamily="18" charset="0"/>
              </a:rPr>
              <a:t>Enculturation, </a:t>
            </a:r>
          </a:p>
          <a:p>
            <a:pPr marL="1320800" lvl="3" indent="-342900" algn="just" eaLnBrk="1" hangingPunct="1">
              <a:lnSpc>
                <a:spcPct val="80000"/>
              </a:lnSpc>
              <a:buFont typeface="+mj-lt"/>
              <a:buAutoNum type="arabicPeriod"/>
            </a:pPr>
            <a:r>
              <a:rPr lang="en-US" altLang="en-US" sz="1800" dirty="0" smtClean="0">
                <a:latin typeface="+mj-lt"/>
                <a:cs typeface="Times New Roman" panose="02020603050405020304" pitchFamily="18" charset="0"/>
              </a:rPr>
              <a:t>Socialization, </a:t>
            </a:r>
          </a:p>
          <a:p>
            <a:pPr marL="1320800" lvl="3" indent="-342900" algn="just" eaLnBrk="1" hangingPunct="1">
              <a:lnSpc>
                <a:spcPct val="80000"/>
              </a:lnSpc>
              <a:buFont typeface="+mj-lt"/>
              <a:buAutoNum type="arabicPeriod"/>
            </a:pPr>
            <a:r>
              <a:rPr lang="en-US" altLang="en-US" sz="1800" dirty="0" smtClean="0">
                <a:latin typeface="+mj-lt"/>
                <a:cs typeface="Times New Roman" panose="02020603050405020304" pitchFamily="18" charset="0"/>
              </a:rPr>
              <a:t>Learning, </a:t>
            </a:r>
          </a:p>
          <a:p>
            <a:pPr marL="1320800" lvl="3" indent="-342900" algn="just" eaLnBrk="1" hangingPunct="1">
              <a:lnSpc>
                <a:spcPct val="80000"/>
              </a:lnSpc>
              <a:buFont typeface="+mj-lt"/>
              <a:buAutoNum type="arabicPeriod"/>
            </a:pPr>
            <a:r>
              <a:rPr lang="en-US" altLang="en-US" sz="1800" dirty="0" smtClean="0">
                <a:latin typeface="+mj-lt"/>
                <a:cs typeface="Times New Roman" panose="02020603050405020304" pitchFamily="18" charset="0"/>
              </a:rPr>
              <a:t>Cognition, </a:t>
            </a:r>
          </a:p>
          <a:p>
            <a:pPr marL="1320800" lvl="3" indent="-342900" algn="just" eaLnBrk="1" hangingPunct="1">
              <a:lnSpc>
                <a:spcPct val="80000"/>
              </a:lnSpc>
              <a:buFont typeface="+mj-lt"/>
              <a:buAutoNum type="arabicPeriod"/>
            </a:pPr>
            <a:r>
              <a:rPr lang="en-US" altLang="en-US" sz="1800" dirty="0" smtClean="0">
                <a:latin typeface="+mj-lt"/>
                <a:cs typeface="Times New Roman" panose="02020603050405020304" pitchFamily="18" charset="0"/>
              </a:rPr>
              <a:t>Domination, </a:t>
            </a:r>
          </a:p>
          <a:p>
            <a:pPr marL="1320800" lvl="3" indent="-342900" algn="just" eaLnBrk="1" hangingPunct="1">
              <a:lnSpc>
                <a:spcPct val="80000"/>
              </a:lnSpc>
              <a:buFont typeface="+mj-lt"/>
              <a:buAutoNum type="arabicPeriod"/>
            </a:pPr>
            <a:r>
              <a:rPr lang="en-US" altLang="en-US" sz="1800" dirty="0" smtClean="0">
                <a:latin typeface="+mj-lt"/>
                <a:cs typeface="Times New Roman" panose="02020603050405020304" pitchFamily="18" charset="0"/>
              </a:rPr>
              <a:t>Inequality, </a:t>
            </a:r>
          </a:p>
          <a:p>
            <a:pPr marL="1320800" lvl="3" indent="-342900" algn="just" eaLnBrk="1" hangingPunct="1">
              <a:lnSpc>
                <a:spcPct val="80000"/>
              </a:lnSpc>
              <a:buFont typeface="+mj-lt"/>
              <a:buAutoNum type="arabicPeriod"/>
            </a:pPr>
            <a:r>
              <a:rPr lang="en-US" altLang="en-US" sz="1800" dirty="0" smtClean="0">
                <a:latin typeface="+mj-lt"/>
                <a:cs typeface="Times New Roman" panose="02020603050405020304" pitchFamily="18" charset="0"/>
              </a:rPr>
              <a:t>Child and adult development. </a:t>
            </a:r>
          </a:p>
          <a:p>
            <a:pPr lvl="3" algn="just" eaLnBrk="1" hangingPunct="1">
              <a:lnSpc>
                <a:spcPct val="80000"/>
              </a:lnSpc>
              <a:buFont typeface="Wingdings" panose="05000000000000000000" pitchFamily="2" charset="2"/>
              <a:buChar char="ü"/>
            </a:pPr>
            <a:endParaRPr lang="en-US" altLang="en-US" sz="1800" dirty="0">
              <a:solidFill>
                <a:srgbClr val="0070C0"/>
              </a:solidFill>
              <a:latin typeface="Times New Roman" panose="02020603050405020304" pitchFamily="18" charset="0"/>
              <a:cs typeface="Times New Roman" panose="02020603050405020304" pitchFamily="18" charset="0"/>
            </a:endParaRPr>
          </a:p>
          <a:p>
            <a:pPr lvl="2" algn="just" eaLnBrk="1" hangingPunct="1">
              <a:lnSpc>
                <a:spcPct val="80000"/>
              </a:lnSpc>
              <a:buFont typeface="Wingdings" panose="05000000000000000000" pitchFamily="2" charset="2"/>
              <a:buChar char="ü"/>
            </a:pPr>
            <a:endParaRPr lang="en-US" altLang="en-US" sz="1900" dirty="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47</a:t>
            </a:fld>
            <a:endParaRPr lang="en-US"/>
          </a:p>
        </p:txBody>
      </p:sp>
    </p:spTree>
    <p:extLst>
      <p:ext uri="{BB962C8B-B14F-4D97-AF65-F5344CB8AC3E}">
        <p14:creationId xmlns:p14="http://schemas.microsoft.com/office/powerpoint/2010/main" val="18883203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Ethnographic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a:solidFill>
                  <a:srgbClr val="FF0000"/>
                </a:solidFill>
                <a:latin typeface="+mj-lt"/>
              </a:rPr>
              <a:t>Ethnography Research Procedures (Wolcott, 1999</a:t>
            </a:r>
            <a:r>
              <a:rPr lang="en-US" altLang="en-US" sz="2400" b="1" dirty="0" smtClean="0">
                <a:solidFill>
                  <a:srgbClr val="FF0000"/>
                </a:solidFill>
                <a:latin typeface="+mj-lt"/>
              </a:rPr>
              <a:t>) … </a:t>
            </a:r>
          </a:p>
          <a:p>
            <a:pPr lvl="1" algn="just" eaLnBrk="1" hangingPunct="1">
              <a:lnSpc>
                <a:spcPct val="80000"/>
              </a:lnSpc>
              <a:buFont typeface="Wingdings" panose="05000000000000000000" pitchFamily="2" charset="2"/>
              <a:buChar char="ü"/>
            </a:pPr>
            <a:r>
              <a:rPr lang="en-US" altLang="en-US" sz="2000" dirty="0" smtClean="0">
                <a:solidFill>
                  <a:srgbClr val="0070C0"/>
                </a:solidFill>
                <a:latin typeface="Times New Roman" panose="02020603050405020304" pitchFamily="18" charset="0"/>
                <a:cs typeface="Times New Roman" panose="02020603050405020304" pitchFamily="18" charset="0"/>
              </a:rPr>
              <a:t>The ethnographer begins the study by examining people in interaction in ordinary settings and by attempting to discern pervasive patterns such as life cycle, events and cultural themes. </a:t>
            </a:r>
          </a:p>
          <a:p>
            <a:pPr lvl="1" algn="just" eaLnBrk="1" hangingPunct="1">
              <a:lnSpc>
                <a:spcPct val="80000"/>
              </a:lnSpc>
              <a:buFont typeface="Wingdings" panose="05000000000000000000" pitchFamily="2" charset="2"/>
              <a:buChar char="ü"/>
            </a:pPr>
            <a:endParaRPr lang="en-US" altLang="en-US" sz="2000" dirty="0">
              <a:solidFill>
                <a:srgbClr val="0070C0"/>
              </a:solidFill>
              <a:latin typeface="Times New Roman" panose="02020603050405020304" pitchFamily="18" charset="0"/>
              <a:cs typeface="Times New Roman" panose="02020603050405020304" pitchFamily="18" charset="0"/>
            </a:endParaRPr>
          </a:p>
          <a:p>
            <a:pPr lvl="1" algn="just" eaLnBrk="1" hangingPunct="1">
              <a:lnSpc>
                <a:spcPct val="80000"/>
              </a:lnSpc>
              <a:buFont typeface="Wingdings" panose="05000000000000000000" pitchFamily="2" charset="2"/>
              <a:buChar char="ü"/>
            </a:pPr>
            <a:r>
              <a:rPr lang="en-US" altLang="en-US" sz="2000" dirty="0" smtClean="0">
                <a:solidFill>
                  <a:srgbClr val="0070C0"/>
                </a:solidFill>
                <a:latin typeface="Times New Roman" panose="02020603050405020304" pitchFamily="18" charset="0"/>
                <a:cs typeface="Times New Roman" panose="02020603050405020304" pitchFamily="18" charset="0"/>
              </a:rPr>
              <a:t>Culture is an amorphous term, not something “</a:t>
            </a:r>
            <a:r>
              <a:rPr lang="en-US" altLang="en-US" sz="1800" u="sng" dirty="0" smtClean="0">
                <a:solidFill>
                  <a:srgbClr val="7030A0"/>
                </a:solidFill>
                <a:latin typeface="+mj-lt"/>
                <a:cs typeface="Times New Roman" panose="02020603050405020304" pitchFamily="18" charset="0"/>
              </a:rPr>
              <a:t>lying about</a:t>
            </a:r>
            <a:r>
              <a:rPr lang="en-US" altLang="en-US" sz="2000" dirty="0" smtClean="0">
                <a:solidFill>
                  <a:srgbClr val="0070C0"/>
                </a:solidFill>
                <a:latin typeface="Times New Roman" panose="02020603050405020304" pitchFamily="18" charset="0"/>
                <a:cs typeface="Times New Roman" panose="02020603050405020304" pitchFamily="18" charset="0"/>
              </a:rPr>
              <a:t>” (</a:t>
            </a:r>
            <a:r>
              <a:rPr lang="en-US" altLang="en-US" sz="1800" dirty="0" smtClean="0">
                <a:solidFill>
                  <a:srgbClr val="002060"/>
                </a:solidFill>
                <a:latin typeface="+mj-lt"/>
                <a:cs typeface="Times New Roman" panose="02020603050405020304" pitchFamily="18" charset="0"/>
              </a:rPr>
              <a:t>Wolcott, 1987, P. 41</a:t>
            </a:r>
            <a:r>
              <a:rPr lang="en-US" altLang="en-US" sz="2000" dirty="0" smtClean="0">
                <a:solidFill>
                  <a:srgbClr val="0070C0"/>
                </a:solidFill>
                <a:latin typeface="Times New Roman" panose="02020603050405020304" pitchFamily="18" charset="0"/>
                <a:cs typeface="Times New Roman" panose="02020603050405020304" pitchFamily="18" charset="0"/>
              </a:rPr>
              <a:t>), but something researchers attribute to a group when looking for patterns of their social world. </a:t>
            </a:r>
          </a:p>
          <a:p>
            <a:pPr lvl="2" algn="just" eaLnBrk="1" hangingPunct="1">
              <a:lnSpc>
                <a:spcPct val="80000"/>
              </a:lnSpc>
              <a:buFont typeface="Wingdings" panose="05000000000000000000" pitchFamily="2" charset="2"/>
              <a:buChar char="ü"/>
            </a:pPr>
            <a:r>
              <a:rPr lang="en-US" altLang="en-US" sz="1700" dirty="0" smtClean="0">
                <a:solidFill>
                  <a:srgbClr val="7030A0"/>
                </a:solidFill>
                <a:latin typeface="+mj-lt"/>
                <a:cs typeface="Times New Roman" panose="02020603050405020304" pitchFamily="18" charset="0"/>
              </a:rPr>
              <a:t>It is inferred for words and actions of members of the group, and it is assigned the group by the researcher. </a:t>
            </a:r>
          </a:p>
          <a:p>
            <a:pPr lvl="2" algn="just" eaLnBrk="1" hangingPunct="1">
              <a:lnSpc>
                <a:spcPct val="80000"/>
              </a:lnSpc>
              <a:buFont typeface="Wingdings" panose="05000000000000000000" pitchFamily="2" charset="2"/>
              <a:buChar char="ü"/>
            </a:pPr>
            <a:r>
              <a:rPr lang="en-US" altLang="en-US" sz="1700" dirty="0" smtClean="0">
                <a:solidFill>
                  <a:srgbClr val="7030A0"/>
                </a:solidFill>
                <a:latin typeface="+mj-lt"/>
                <a:cs typeface="Times New Roman" panose="02020603050405020304" pitchFamily="18" charset="0"/>
              </a:rPr>
              <a:t>It consists of what people do (behaviors), what they say (</a:t>
            </a:r>
            <a:r>
              <a:rPr lang="en-US" altLang="en-US" sz="1700" dirty="0" smtClean="0">
                <a:solidFill>
                  <a:srgbClr val="002060"/>
                </a:solidFill>
                <a:latin typeface="+mj-lt"/>
                <a:cs typeface="Times New Roman" panose="02020603050405020304" pitchFamily="18" charset="0"/>
              </a:rPr>
              <a:t>language</a:t>
            </a:r>
            <a:r>
              <a:rPr lang="en-US" altLang="en-US" sz="1700" dirty="0" smtClean="0">
                <a:solidFill>
                  <a:srgbClr val="7030A0"/>
                </a:solidFill>
                <a:latin typeface="+mj-lt"/>
                <a:cs typeface="Times New Roman" panose="02020603050405020304" pitchFamily="18" charset="0"/>
              </a:rPr>
              <a:t>), the potential tension between what they do and ought to do, and what they make and use, such as artifacts (</a:t>
            </a:r>
            <a:r>
              <a:rPr lang="en-US" altLang="en-US" sz="1700" dirty="0" smtClean="0">
                <a:solidFill>
                  <a:srgbClr val="002060"/>
                </a:solidFill>
                <a:latin typeface="+mj-lt"/>
                <a:cs typeface="Times New Roman" panose="02020603050405020304" pitchFamily="18" charset="0"/>
              </a:rPr>
              <a:t>Spardley, 1980</a:t>
            </a:r>
            <a:r>
              <a:rPr lang="en-US" altLang="en-US" sz="1700" dirty="0" smtClean="0">
                <a:solidFill>
                  <a:srgbClr val="7030A0"/>
                </a:solidFill>
                <a:latin typeface="+mj-lt"/>
                <a:cs typeface="Times New Roman" panose="02020603050405020304" pitchFamily="18" charset="0"/>
              </a:rPr>
              <a:t>). </a:t>
            </a:r>
          </a:p>
          <a:p>
            <a:pPr lvl="2" algn="just" eaLnBrk="1" hangingPunct="1">
              <a:lnSpc>
                <a:spcPct val="80000"/>
              </a:lnSpc>
              <a:buFont typeface="Wingdings" panose="05000000000000000000" pitchFamily="2" charset="2"/>
              <a:buChar char="ü"/>
            </a:pPr>
            <a:endParaRPr lang="en-US" altLang="en-US" sz="1700" dirty="0">
              <a:solidFill>
                <a:srgbClr val="0070C0"/>
              </a:solidFill>
              <a:latin typeface="Times New Roman" panose="02020603050405020304" pitchFamily="18" charset="0"/>
              <a:cs typeface="Times New Roman" panose="02020603050405020304" pitchFamily="18" charset="0"/>
            </a:endParaRPr>
          </a:p>
          <a:p>
            <a:pPr lvl="2" algn="just" eaLnBrk="1" hangingPunct="1">
              <a:lnSpc>
                <a:spcPct val="80000"/>
              </a:lnSpc>
              <a:buFont typeface="Wingdings" panose="05000000000000000000" pitchFamily="2" charset="2"/>
              <a:buChar char="ü"/>
            </a:pPr>
            <a:endParaRPr lang="en-US" altLang="en-US" sz="1700" dirty="0">
              <a:solidFill>
                <a:srgbClr val="0070C0"/>
              </a:solidFill>
              <a:latin typeface="Times New Roman" panose="02020603050405020304" pitchFamily="18" charset="0"/>
              <a:cs typeface="Times New Roman" panose="02020603050405020304" pitchFamily="18" charset="0"/>
            </a:endParaRPr>
          </a:p>
          <a:p>
            <a:pPr lvl="2" algn="just" eaLnBrk="1" hangingPunct="1">
              <a:lnSpc>
                <a:spcPct val="80000"/>
              </a:lnSpc>
              <a:buFont typeface="Wingdings" panose="05000000000000000000" pitchFamily="2" charset="2"/>
              <a:buChar char="ü"/>
            </a:pPr>
            <a:endParaRPr lang="en-US" altLang="en-US" sz="1700" dirty="0">
              <a:solidFill>
                <a:srgbClr val="0070C0"/>
              </a:solidFill>
              <a:latin typeface="Times New Roman" panose="02020603050405020304" pitchFamily="18" charset="0"/>
              <a:cs typeface="Times New Roman" panose="02020603050405020304" pitchFamily="18" charset="0"/>
            </a:endParaRPr>
          </a:p>
          <a:p>
            <a:pPr lvl="1" algn="just" eaLnBrk="1" hangingPunct="1">
              <a:lnSpc>
                <a:spcPct val="80000"/>
              </a:lnSpc>
              <a:buFont typeface="Wingdings" panose="05000000000000000000" pitchFamily="2" charset="2"/>
              <a:buChar char="ü"/>
            </a:pPr>
            <a:endParaRPr lang="en-US" altLang="en-US" sz="2000" dirty="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48</a:t>
            </a:fld>
            <a:endParaRPr lang="en-US"/>
          </a:p>
        </p:txBody>
      </p:sp>
    </p:spTree>
    <p:extLst>
      <p:ext uri="{BB962C8B-B14F-4D97-AF65-F5344CB8AC3E}">
        <p14:creationId xmlns:p14="http://schemas.microsoft.com/office/powerpoint/2010/main" val="28590426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Ethnographic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a:solidFill>
                  <a:srgbClr val="FF0000"/>
                </a:solidFill>
                <a:latin typeface="+mj-lt"/>
              </a:rPr>
              <a:t>Ethnography Research Procedures (Wolcott, 1999</a:t>
            </a:r>
            <a:r>
              <a:rPr lang="en-US" altLang="en-US" sz="2400" b="1" dirty="0" smtClean="0">
                <a:solidFill>
                  <a:srgbClr val="FF0000"/>
                </a:solidFill>
                <a:latin typeface="+mj-lt"/>
              </a:rPr>
              <a:t>) … </a:t>
            </a:r>
          </a:p>
          <a:p>
            <a:pPr lvl="1" algn="just" eaLnBrk="1" hangingPunct="1">
              <a:lnSpc>
                <a:spcPct val="80000"/>
              </a:lnSpc>
              <a:buFont typeface="Wingdings" panose="05000000000000000000" pitchFamily="2" charset="2"/>
              <a:buChar char="ü"/>
            </a:pPr>
            <a:r>
              <a:rPr lang="en-US" altLang="en-US" sz="2000" dirty="0" smtClean="0">
                <a:solidFill>
                  <a:srgbClr val="0070C0"/>
                </a:solidFill>
                <a:latin typeface="Times New Roman" panose="02020603050405020304" pitchFamily="18" charset="0"/>
                <a:cs typeface="Times New Roman" panose="02020603050405020304" pitchFamily="18" charset="0"/>
              </a:rPr>
              <a:t>Fetterman (1998) describes how ethnographers describe </a:t>
            </a:r>
            <a:r>
              <a:rPr lang="en-US" altLang="en-US" sz="2000" u="sng" dirty="0" smtClean="0">
                <a:solidFill>
                  <a:srgbClr val="0070C0"/>
                </a:solidFill>
                <a:latin typeface="Times New Roman" panose="02020603050405020304" pitchFamily="18" charset="0"/>
                <a:cs typeface="Times New Roman" panose="02020603050405020304" pitchFamily="18" charset="0"/>
              </a:rPr>
              <a:t>holistic</a:t>
            </a:r>
            <a:r>
              <a:rPr lang="en-US" altLang="en-US" sz="2000" dirty="0" smtClean="0">
                <a:solidFill>
                  <a:srgbClr val="0070C0"/>
                </a:solidFill>
                <a:latin typeface="Times New Roman" panose="02020603050405020304" pitchFamily="18" charset="0"/>
                <a:cs typeface="Times New Roman" panose="02020603050405020304" pitchFamily="18" charset="0"/>
              </a:rPr>
              <a:t> perspective of the group history, religion, politics, economy and environment. </a:t>
            </a:r>
          </a:p>
          <a:p>
            <a:pPr lvl="2" algn="just" eaLnBrk="1" hangingPunct="1">
              <a:lnSpc>
                <a:spcPct val="80000"/>
              </a:lnSpc>
              <a:buFont typeface="Wingdings" panose="05000000000000000000" pitchFamily="2" charset="2"/>
              <a:buChar char="ü"/>
            </a:pPr>
            <a:r>
              <a:rPr lang="en-US" altLang="en-US" sz="1700" dirty="0" smtClean="0">
                <a:solidFill>
                  <a:srgbClr val="7030A0"/>
                </a:solidFill>
                <a:latin typeface="+mj-lt"/>
                <a:cs typeface="Times New Roman" panose="02020603050405020304" pitchFamily="18" charset="0"/>
              </a:rPr>
              <a:t>Within this description, cultural concepts such as social structure, kinship, the political structure, and the social relations, or </a:t>
            </a:r>
            <a:r>
              <a:rPr lang="en-US" altLang="en-US" sz="1700" u="sng" dirty="0" smtClean="0">
                <a:latin typeface="+mj-lt"/>
                <a:cs typeface="Times New Roman" panose="02020603050405020304" pitchFamily="18" charset="0"/>
              </a:rPr>
              <a:t>function</a:t>
            </a:r>
            <a:r>
              <a:rPr lang="en-US" altLang="en-US" sz="1700" dirty="0" smtClean="0">
                <a:latin typeface="+mj-lt"/>
                <a:cs typeface="Times New Roman" panose="02020603050405020304" pitchFamily="18" charset="0"/>
              </a:rPr>
              <a:t> </a:t>
            </a:r>
            <a:r>
              <a:rPr lang="en-US" altLang="en-US" sz="1700" dirty="0" smtClean="0">
                <a:solidFill>
                  <a:srgbClr val="7030A0"/>
                </a:solidFill>
                <a:latin typeface="+mj-lt"/>
                <a:cs typeface="Times New Roman" panose="02020603050405020304" pitchFamily="18" charset="0"/>
              </a:rPr>
              <a:t>among members of the group may be described. </a:t>
            </a:r>
            <a:endParaRPr lang="en-US" altLang="en-US" sz="1700" dirty="0">
              <a:solidFill>
                <a:srgbClr val="7030A0"/>
              </a:solidFill>
              <a:latin typeface="+mj-lt"/>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49</a:t>
            </a:fld>
            <a:endParaRPr lang="en-US"/>
          </a:p>
        </p:txBody>
      </p:sp>
    </p:spTree>
    <p:extLst>
      <p:ext uri="{BB962C8B-B14F-4D97-AF65-F5344CB8AC3E}">
        <p14:creationId xmlns:p14="http://schemas.microsoft.com/office/powerpoint/2010/main" val="39841195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Narrative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a:solidFill>
                  <a:srgbClr val="FF0000"/>
                </a:solidFill>
                <a:latin typeface="+mj-lt"/>
              </a:rPr>
              <a:t>Definition and </a:t>
            </a:r>
            <a:r>
              <a:rPr lang="en-US" altLang="en-US" sz="2400" b="1" dirty="0" smtClean="0">
                <a:solidFill>
                  <a:srgbClr val="FF0000"/>
                </a:solidFill>
                <a:latin typeface="+mj-lt"/>
              </a:rPr>
              <a:t>Background</a:t>
            </a:r>
          </a:p>
          <a:p>
            <a:pPr lvl="1" algn="just" eaLnBrk="1" hangingPunct="1">
              <a:lnSpc>
                <a:spcPct val="90000"/>
              </a:lnSpc>
              <a:buFont typeface="Wingdings" panose="05000000000000000000" pitchFamily="2" charset="2"/>
              <a:buChar char="ü"/>
            </a:pPr>
            <a:r>
              <a:rPr lang="en-US" altLang="en-US" sz="2000" dirty="0" smtClean="0">
                <a:solidFill>
                  <a:srgbClr val="0070C0"/>
                </a:solidFill>
                <a:latin typeface="Times New Roman" panose="02020603050405020304" pitchFamily="18" charset="0"/>
                <a:cs typeface="Times New Roman" panose="02020603050405020304" pitchFamily="18" charset="0"/>
              </a:rPr>
              <a:t>The procedure for implementing this research consist of </a:t>
            </a:r>
          </a:p>
          <a:p>
            <a:pPr marL="1011237" lvl="2" indent="-342900" algn="just" eaLnBrk="1" hangingPunct="1">
              <a:lnSpc>
                <a:spcPct val="90000"/>
              </a:lnSpc>
              <a:buFont typeface="+mj-lt"/>
              <a:buAutoNum type="arabicParenR"/>
            </a:pPr>
            <a:r>
              <a:rPr lang="en-US" altLang="en-US" sz="1600" dirty="0" smtClean="0">
                <a:solidFill>
                  <a:srgbClr val="002060"/>
                </a:solidFill>
                <a:latin typeface="+mj-lt"/>
                <a:cs typeface="Times New Roman" panose="02020603050405020304" pitchFamily="18" charset="0"/>
              </a:rPr>
              <a:t>Focusing on studying one or two individuals, </a:t>
            </a:r>
          </a:p>
          <a:p>
            <a:pPr marL="1011237" lvl="2" indent="-342900" algn="just" eaLnBrk="1" hangingPunct="1">
              <a:lnSpc>
                <a:spcPct val="90000"/>
              </a:lnSpc>
              <a:buFont typeface="+mj-lt"/>
              <a:buAutoNum type="arabicParenR"/>
            </a:pPr>
            <a:r>
              <a:rPr lang="en-US" altLang="en-US" sz="1600" dirty="0" smtClean="0">
                <a:solidFill>
                  <a:srgbClr val="002060"/>
                </a:solidFill>
                <a:latin typeface="+mj-lt"/>
                <a:cs typeface="Times New Roman" panose="02020603050405020304" pitchFamily="18" charset="0"/>
              </a:rPr>
              <a:t>Gathering data through the collection of their stories, </a:t>
            </a:r>
          </a:p>
          <a:p>
            <a:pPr marL="1011237" lvl="2" indent="-342900" algn="just" eaLnBrk="1" hangingPunct="1">
              <a:lnSpc>
                <a:spcPct val="90000"/>
              </a:lnSpc>
              <a:buFont typeface="+mj-lt"/>
              <a:buAutoNum type="arabicParenR"/>
            </a:pPr>
            <a:r>
              <a:rPr lang="en-US" altLang="en-US" sz="1600" dirty="0" smtClean="0">
                <a:solidFill>
                  <a:srgbClr val="002060"/>
                </a:solidFill>
                <a:latin typeface="+mj-lt"/>
                <a:cs typeface="Times New Roman" panose="02020603050405020304" pitchFamily="18" charset="0"/>
              </a:rPr>
              <a:t>Reporting individual experiences,</a:t>
            </a:r>
          </a:p>
          <a:p>
            <a:pPr marL="1011237" lvl="2" indent="-342900" algn="just" eaLnBrk="1" hangingPunct="1">
              <a:lnSpc>
                <a:spcPct val="90000"/>
              </a:lnSpc>
              <a:buFont typeface="+mj-lt"/>
              <a:buAutoNum type="arabicParenR"/>
            </a:pPr>
            <a:r>
              <a:rPr lang="en-US" altLang="en-US" sz="1600" dirty="0" smtClean="0">
                <a:solidFill>
                  <a:srgbClr val="002060"/>
                </a:solidFill>
                <a:latin typeface="+mj-lt"/>
                <a:cs typeface="Times New Roman" panose="02020603050405020304" pitchFamily="18" charset="0"/>
              </a:rPr>
              <a:t>Chronologically ordering (or using life course stages) the meaning of those experiences. </a:t>
            </a: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5</a:t>
            </a:fld>
            <a:endParaRPr lang="en-US"/>
          </a:p>
        </p:txBody>
      </p:sp>
    </p:spTree>
    <p:extLst>
      <p:ext uri="{BB962C8B-B14F-4D97-AF65-F5344CB8AC3E}">
        <p14:creationId xmlns:p14="http://schemas.microsoft.com/office/powerpoint/2010/main" val="27754395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Ethnographic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a:solidFill>
                  <a:srgbClr val="FF0000"/>
                </a:solidFill>
                <a:latin typeface="+mj-lt"/>
              </a:rPr>
              <a:t>Ethnography Research Procedures (Wolcott, 1999</a:t>
            </a:r>
            <a:r>
              <a:rPr lang="en-US" altLang="en-US" sz="2400" b="1" dirty="0" smtClean="0">
                <a:solidFill>
                  <a:srgbClr val="FF0000"/>
                </a:solidFill>
                <a:latin typeface="+mj-lt"/>
              </a:rPr>
              <a:t>) … </a:t>
            </a:r>
          </a:p>
          <a:p>
            <a:pPr marL="850900" lvl="1" indent="-457200" algn="just" eaLnBrk="1" hangingPunct="1">
              <a:lnSpc>
                <a:spcPct val="80000"/>
              </a:lnSpc>
              <a:buFont typeface="+mj-lt"/>
              <a:buAutoNum type="arabicParenR" startAt="4"/>
            </a:pPr>
            <a:r>
              <a:rPr lang="en-US" altLang="en-US" sz="2200" dirty="0" smtClean="0">
                <a:solidFill>
                  <a:srgbClr val="0070C0"/>
                </a:solidFill>
                <a:latin typeface="Times New Roman" panose="02020603050405020304" pitchFamily="18" charset="0"/>
                <a:cs typeface="Times New Roman" panose="02020603050405020304" pitchFamily="18" charset="0"/>
              </a:rPr>
              <a:t>To study cultural concepts, determine which type of ethnography to use. </a:t>
            </a:r>
          </a:p>
          <a:p>
            <a:pPr lvl="2" algn="just" eaLnBrk="1" hangingPunct="1">
              <a:lnSpc>
                <a:spcPct val="80000"/>
              </a:lnSpc>
              <a:buFont typeface="Wingdings" panose="05000000000000000000" pitchFamily="2" charset="2"/>
              <a:buChar char="ü"/>
            </a:pPr>
            <a:r>
              <a:rPr lang="en-US" altLang="en-US" sz="1800" dirty="0" smtClean="0">
                <a:solidFill>
                  <a:srgbClr val="7030A0"/>
                </a:solidFill>
                <a:latin typeface="+mj-lt"/>
                <a:cs typeface="Times New Roman" panose="02020603050405020304" pitchFamily="18" charset="0"/>
              </a:rPr>
              <a:t>Perhaps how the group works needs to be described, or the critical ethnography may need to expose issues such as power, hegemony and to advocate for certain groups. </a:t>
            </a:r>
          </a:p>
          <a:p>
            <a:pPr lvl="2" algn="just" eaLnBrk="1" hangingPunct="1">
              <a:lnSpc>
                <a:spcPct val="80000"/>
              </a:lnSpc>
              <a:buFont typeface="Wingdings" panose="05000000000000000000" pitchFamily="2" charset="2"/>
              <a:buChar char="ü"/>
            </a:pPr>
            <a:r>
              <a:rPr lang="en-US" altLang="en-US" sz="1800" dirty="0" smtClean="0">
                <a:solidFill>
                  <a:srgbClr val="7030A0"/>
                </a:solidFill>
                <a:latin typeface="+mj-lt"/>
                <a:cs typeface="Times New Roman" panose="02020603050405020304" pitchFamily="18" charset="0"/>
              </a:rPr>
              <a:t>A critical ethnographer, for example, might address an unequity in society or some part of it, use the research to advocate and call for changes, and specify an issue to explore, such ad inequality, dominance, oppression, or empowerment. </a:t>
            </a:r>
          </a:p>
          <a:p>
            <a:pPr lvl="2" algn="just" eaLnBrk="1" hangingPunct="1">
              <a:lnSpc>
                <a:spcPct val="80000"/>
              </a:lnSpc>
              <a:buFont typeface="Wingdings" panose="05000000000000000000" pitchFamily="2" charset="2"/>
              <a:buChar char="ü"/>
            </a:pPr>
            <a:endParaRPr lang="en-US" altLang="en-US" sz="1900" dirty="0" smtClean="0">
              <a:solidFill>
                <a:srgbClr val="0070C0"/>
              </a:solidFill>
              <a:latin typeface="Times New Roman" panose="02020603050405020304" pitchFamily="18" charset="0"/>
              <a:cs typeface="Times New Roman" panose="02020603050405020304" pitchFamily="18" charset="0"/>
            </a:endParaRPr>
          </a:p>
          <a:p>
            <a:pPr lvl="2" algn="just" eaLnBrk="1" hangingPunct="1">
              <a:lnSpc>
                <a:spcPct val="80000"/>
              </a:lnSpc>
              <a:buFont typeface="Wingdings" panose="05000000000000000000" pitchFamily="2" charset="2"/>
              <a:buChar char="ü"/>
            </a:pPr>
            <a:endParaRPr lang="en-US" altLang="en-US" sz="1900" dirty="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50</a:t>
            </a:fld>
            <a:endParaRPr lang="en-US"/>
          </a:p>
        </p:txBody>
      </p:sp>
    </p:spTree>
    <p:extLst>
      <p:ext uri="{BB962C8B-B14F-4D97-AF65-F5344CB8AC3E}">
        <p14:creationId xmlns:p14="http://schemas.microsoft.com/office/powerpoint/2010/main" val="665872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Ethnographic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a:solidFill>
                  <a:srgbClr val="FF0000"/>
                </a:solidFill>
                <a:latin typeface="+mj-lt"/>
              </a:rPr>
              <a:t>Ethnography Research Procedures (Wolcott, 1999</a:t>
            </a:r>
            <a:r>
              <a:rPr lang="en-US" altLang="en-US" sz="2400" b="1" dirty="0" smtClean="0">
                <a:solidFill>
                  <a:srgbClr val="FF0000"/>
                </a:solidFill>
                <a:latin typeface="+mj-lt"/>
              </a:rPr>
              <a:t>) … </a:t>
            </a:r>
          </a:p>
          <a:p>
            <a:pPr marL="850900" lvl="1" indent="-457200" algn="just" eaLnBrk="1" hangingPunct="1">
              <a:lnSpc>
                <a:spcPct val="80000"/>
              </a:lnSpc>
              <a:buFont typeface="+mj-lt"/>
              <a:buAutoNum type="arabicParenR" startAt="5"/>
            </a:pPr>
            <a:r>
              <a:rPr lang="en-US" altLang="en-US" sz="2200" dirty="0" smtClean="0">
                <a:solidFill>
                  <a:srgbClr val="0070C0"/>
                </a:solidFill>
                <a:latin typeface="Times New Roman" panose="02020603050405020304" pitchFamily="18" charset="0"/>
                <a:cs typeface="Times New Roman" panose="02020603050405020304" pitchFamily="18" charset="0"/>
              </a:rPr>
              <a:t>Gather the information where to group works or lives; this is called </a:t>
            </a:r>
            <a:r>
              <a:rPr lang="en-US" altLang="en-US" sz="2000" u="sng" dirty="0" smtClean="0">
                <a:solidFill>
                  <a:srgbClr val="002060"/>
                </a:solidFill>
                <a:latin typeface="+mj-lt"/>
                <a:cs typeface="Times New Roman" panose="02020603050405020304" pitchFamily="18" charset="0"/>
              </a:rPr>
              <a:t>fieldwork</a:t>
            </a:r>
            <a:r>
              <a:rPr lang="en-US" altLang="en-US" sz="2000" dirty="0" smtClean="0">
                <a:solidFill>
                  <a:srgbClr val="002060"/>
                </a:solidFill>
                <a:latin typeface="Times New Roman" panose="02020603050405020304" pitchFamily="18" charset="0"/>
                <a:cs typeface="Times New Roman" panose="02020603050405020304" pitchFamily="18" charset="0"/>
              </a:rPr>
              <a:t> </a:t>
            </a:r>
            <a:r>
              <a:rPr lang="en-US" altLang="en-US" sz="2200" dirty="0" smtClean="0">
                <a:solidFill>
                  <a:srgbClr val="0070C0"/>
                </a:solidFill>
                <a:latin typeface="Times New Roman" panose="02020603050405020304" pitchFamily="18" charset="0"/>
                <a:cs typeface="Times New Roman" panose="02020603050405020304" pitchFamily="18" charset="0"/>
              </a:rPr>
              <a:t>(</a:t>
            </a:r>
            <a:r>
              <a:rPr lang="en-US" altLang="en-US" sz="2000" u="sng" dirty="0" smtClean="0">
                <a:solidFill>
                  <a:srgbClr val="002060"/>
                </a:solidFill>
                <a:latin typeface="+mj-lt"/>
                <a:cs typeface="Times New Roman" panose="02020603050405020304" pitchFamily="18" charset="0"/>
              </a:rPr>
              <a:t>Wolcott, 1999</a:t>
            </a:r>
            <a:r>
              <a:rPr lang="en-US" altLang="en-US" sz="2200" dirty="0" smtClean="0">
                <a:solidFill>
                  <a:srgbClr val="0070C0"/>
                </a:solidFill>
                <a:latin typeface="Times New Roman" panose="02020603050405020304" pitchFamily="18" charset="0"/>
                <a:cs typeface="Times New Roman" panose="02020603050405020304" pitchFamily="18" charset="0"/>
              </a:rPr>
              <a:t>). </a:t>
            </a:r>
          </a:p>
          <a:p>
            <a:pPr lvl="1" algn="just" eaLnBrk="1" hangingPunct="1">
              <a:lnSpc>
                <a:spcPct val="80000"/>
              </a:lnSpc>
              <a:buFont typeface="Wingdings" panose="05000000000000000000" pitchFamily="2" charset="2"/>
              <a:buChar char="ü"/>
            </a:pPr>
            <a:r>
              <a:rPr lang="en-US" altLang="en-US" sz="1800" dirty="0" smtClean="0">
                <a:solidFill>
                  <a:srgbClr val="7030A0"/>
                </a:solidFill>
                <a:latin typeface="+mj-lt"/>
                <a:cs typeface="Times New Roman" panose="02020603050405020304" pitchFamily="18" charset="0"/>
              </a:rPr>
              <a:t>Gathering the types of information typically needed in an ethnography involves going to the research site, respecting the daily lives of individuals at the site, and collecting a wide variety of materials. </a:t>
            </a:r>
            <a:endParaRPr lang="en-US" altLang="en-US" sz="1800" dirty="0">
              <a:solidFill>
                <a:srgbClr val="7030A0"/>
              </a:solidFill>
              <a:latin typeface="+mj-lt"/>
              <a:cs typeface="Times New Roman" panose="02020603050405020304" pitchFamily="18" charset="0"/>
            </a:endParaRPr>
          </a:p>
          <a:p>
            <a:pPr lvl="1" algn="just" eaLnBrk="1" hangingPunct="1">
              <a:lnSpc>
                <a:spcPct val="80000"/>
              </a:lnSpc>
              <a:buFont typeface="Wingdings" panose="05000000000000000000" pitchFamily="2" charset="2"/>
              <a:buChar char="ü"/>
            </a:pPr>
            <a:r>
              <a:rPr lang="en-US" altLang="en-US" sz="1800" dirty="0" smtClean="0">
                <a:solidFill>
                  <a:srgbClr val="7030A0"/>
                </a:solidFill>
                <a:latin typeface="+mj-lt"/>
                <a:cs typeface="Times New Roman" panose="02020603050405020304" pitchFamily="18" charset="0"/>
              </a:rPr>
              <a:t>Field issues of resect, </a:t>
            </a:r>
            <a:r>
              <a:rPr lang="en-US" altLang="en-US" sz="1800" u="sng" dirty="0" smtClean="0">
                <a:solidFill>
                  <a:srgbClr val="002060"/>
                </a:solidFill>
                <a:latin typeface="+mj-lt"/>
                <a:cs typeface="Times New Roman" panose="02020603050405020304" pitchFamily="18" charset="0"/>
              </a:rPr>
              <a:t>reciprocity</a:t>
            </a:r>
            <a:r>
              <a:rPr lang="en-US" altLang="en-US" sz="1800" dirty="0" smtClean="0">
                <a:solidFill>
                  <a:srgbClr val="7030A0"/>
                </a:solidFill>
                <a:latin typeface="+mj-lt"/>
                <a:cs typeface="Times New Roman" panose="02020603050405020304" pitchFamily="18" charset="0"/>
              </a:rPr>
              <a:t>, deciding who owns the data, and others are central to ethnography. </a:t>
            </a:r>
          </a:p>
          <a:p>
            <a:pPr lvl="1" algn="just" eaLnBrk="1" hangingPunct="1">
              <a:lnSpc>
                <a:spcPct val="80000"/>
              </a:lnSpc>
              <a:buFont typeface="Wingdings" panose="05000000000000000000" pitchFamily="2" charset="2"/>
              <a:buChar char="ü"/>
            </a:pPr>
            <a:endParaRPr lang="en-US" altLang="en-US" sz="1800" dirty="0">
              <a:solidFill>
                <a:srgbClr val="0070C0"/>
              </a:solidFill>
              <a:latin typeface="Times New Roman" panose="02020603050405020304" pitchFamily="18" charset="0"/>
              <a:cs typeface="Times New Roman" panose="02020603050405020304" pitchFamily="18" charset="0"/>
            </a:endParaRPr>
          </a:p>
          <a:p>
            <a:pPr algn="just" eaLnBrk="1" hangingPunct="1">
              <a:lnSpc>
                <a:spcPct val="80000"/>
              </a:lnSpc>
              <a:buFont typeface="Wingdings" panose="05000000000000000000" pitchFamily="2" charset="2"/>
              <a:buChar char="ü"/>
            </a:pPr>
            <a:r>
              <a:rPr lang="en-US" altLang="en-US" sz="2000" dirty="0" smtClean="0">
                <a:solidFill>
                  <a:srgbClr val="0070C0"/>
                </a:solidFill>
                <a:latin typeface="Times New Roman" panose="02020603050405020304" pitchFamily="18" charset="0"/>
                <a:cs typeface="Times New Roman" panose="02020603050405020304" pitchFamily="18" charset="0"/>
              </a:rPr>
              <a:t>Ethnographers bring a sensitivity to the field work issues (</a:t>
            </a:r>
            <a:r>
              <a:rPr lang="en-US" altLang="en-US" sz="1800" u="sng" dirty="0" smtClean="0">
                <a:solidFill>
                  <a:srgbClr val="002060"/>
                </a:solidFill>
                <a:latin typeface="+mj-lt"/>
                <a:cs typeface="Times New Roman" panose="02020603050405020304" pitchFamily="18" charset="0"/>
              </a:rPr>
              <a:t>Hammersley &amp; Arkinson, 1995</a:t>
            </a:r>
            <a:r>
              <a:rPr lang="en-US" altLang="en-US" sz="2000" dirty="0" smtClean="0">
                <a:solidFill>
                  <a:srgbClr val="0070C0"/>
                </a:solidFill>
                <a:latin typeface="Times New Roman" panose="02020603050405020304" pitchFamily="18" charset="0"/>
                <a:cs typeface="Times New Roman" panose="02020603050405020304" pitchFamily="18" charset="0"/>
              </a:rPr>
              <a:t>), such as; </a:t>
            </a:r>
          </a:p>
          <a:p>
            <a:pPr lvl="1" algn="just" eaLnBrk="1" hangingPunct="1">
              <a:lnSpc>
                <a:spcPct val="80000"/>
              </a:lnSpc>
              <a:buFont typeface="Wingdings" panose="05000000000000000000" pitchFamily="2" charset="2"/>
              <a:buChar char="ü"/>
            </a:pPr>
            <a:r>
              <a:rPr lang="en-US" altLang="en-US" sz="1800" dirty="0" smtClean="0">
                <a:solidFill>
                  <a:srgbClr val="7030A0"/>
                </a:solidFill>
                <a:latin typeface="+mj-lt"/>
                <a:cs typeface="Times New Roman" panose="02020603050405020304" pitchFamily="18" charset="0"/>
              </a:rPr>
              <a:t>Attending how they gain access, </a:t>
            </a:r>
          </a:p>
          <a:p>
            <a:pPr lvl="1" algn="just" eaLnBrk="1" hangingPunct="1">
              <a:lnSpc>
                <a:spcPct val="80000"/>
              </a:lnSpc>
              <a:buFont typeface="Wingdings" panose="05000000000000000000" pitchFamily="2" charset="2"/>
              <a:buChar char="ü"/>
            </a:pPr>
            <a:r>
              <a:rPr lang="en-US" altLang="en-US" sz="1800" dirty="0" smtClean="0">
                <a:solidFill>
                  <a:srgbClr val="7030A0"/>
                </a:solidFill>
                <a:latin typeface="+mj-lt"/>
                <a:cs typeface="Times New Roman" panose="02020603050405020304" pitchFamily="18" charset="0"/>
              </a:rPr>
              <a:t>Giving back or reciprocity with the participants, </a:t>
            </a:r>
          </a:p>
          <a:p>
            <a:pPr lvl="1" algn="just" eaLnBrk="1" hangingPunct="1">
              <a:lnSpc>
                <a:spcPct val="80000"/>
              </a:lnSpc>
              <a:buFont typeface="Wingdings" panose="05000000000000000000" pitchFamily="2" charset="2"/>
              <a:buChar char="ü"/>
            </a:pPr>
            <a:r>
              <a:rPr lang="en-US" altLang="en-US" sz="1800" dirty="0" smtClean="0">
                <a:solidFill>
                  <a:srgbClr val="7030A0"/>
                </a:solidFill>
                <a:latin typeface="+mj-lt"/>
                <a:cs typeface="Times New Roman" panose="02020603050405020304" pitchFamily="18" charset="0"/>
              </a:rPr>
              <a:t>Being ethical in all aspects of the research, like presenting themselves and the study. </a:t>
            </a: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51</a:t>
            </a:fld>
            <a:endParaRPr lang="en-US"/>
          </a:p>
        </p:txBody>
      </p:sp>
    </p:spTree>
    <p:extLst>
      <p:ext uri="{BB962C8B-B14F-4D97-AF65-F5344CB8AC3E}">
        <p14:creationId xmlns:p14="http://schemas.microsoft.com/office/powerpoint/2010/main" val="6189367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Ethnographic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a:solidFill>
                  <a:srgbClr val="FF0000"/>
                </a:solidFill>
                <a:latin typeface="+mj-lt"/>
              </a:rPr>
              <a:t>Ethnography Research Procedures (Wolcott, 1999</a:t>
            </a:r>
            <a:r>
              <a:rPr lang="en-US" altLang="en-US" sz="2400" b="1" dirty="0" smtClean="0">
                <a:solidFill>
                  <a:srgbClr val="FF0000"/>
                </a:solidFill>
                <a:latin typeface="+mj-lt"/>
              </a:rPr>
              <a:t>) … </a:t>
            </a:r>
          </a:p>
          <a:p>
            <a:pPr lvl="1" algn="just" eaLnBrk="1" hangingPunct="1">
              <a:lnSpc>
                <a:spcPct val="80000"/>
              </a:lnSpc>
              <a:buFont typeface="Wingdings" panose="05000000000000000000" pitchFamily="2" charset="2"/>
              <a:buChar char="ü"/>
            </a:pPr>
            <a:r>
              <a:rPr lang="en-US" altLang="en-US" sz="2000" dirty="0" smtClean="0">
                <a:solidFill>
                  <a:srgbClr val="002060"/>
                </a:solidFill>
                <a:latin typeface="+mj-lt"/>
                <a:cs typeface="Times New Roman" panose="02020603050405020304" pitchFamily="18" charset="0"/>
              </a:rPr>
              <a:t>LeCompte &amp; Schensul, (1999) </a:t>
            </a:r>
            <a:r>
              <a:rPr lang="en-US" altLang="en-US" sz="2000" dirty="0" smtClean="0">
                <a:solidFill>
                  <a:srgbClr val="0070C0"/>
                </a:solidFill>
                <a:latin typeface="Times New Roman" panose="02020603050405020304" pitchFamily="18" charset="0"/>
                <a:cs typeface="Times New Roman" panose="02020603050405020304" pitchFamily="18" charset="0"/>
              </a:rPr>
              <a:t>organizes types of ethnographic data into observations, tests and measures, surveys, interviews, content analysis, elicitation methods, audiovisual methods, spatial mapping, and network research. </a:t>
            </a:r>
          </a:p>
          <a:p>
            <a:pPr lvl="1" algn="just" eaLnBrk="1" hangingPunct="1">
              <a:lnSpc>
                <a:spcPct val="80000"/>
              </a:lnSpc>
              <a:buFont typeface="Wingdings" panose="05000000000000000000" pitchFamily="2" charset="2"/>
              <a:buChar char="ü"/>
            </a:pPr>
            <a:endParaRPr lang="en-US" altLang="en-US" sz="2000" dirty="0">
              <a:solidFill>
                <a:srgbClr val="0070C0"/>
              </a:solidFill>
              <a:latin typeface="Times New Roman" panose="02020603050405020304" pitchFamily="18" charset="0"/>
              <a:cs typeface="Times New Roman" panose="02020603050405020304" pitchFamily="18" charset="0"/>
            </a:endParaRPr>
          </a:p>
          <a:p>
            <a:pPr lvl="1" algn="just" eaLnBrk="1" hangingPunct="1">
              <a:lnSpc>
                <a:spcPct val="80000"/>
              </a:lnSpc>
              <a:buFont typeface="Wingdings" panose="05000000000000000000" pitchFamily="2" charset="2"/>
              <a:buChar char="ü"/>
            </a:pPr>
            <a:r>
              <a:rPr lang="en-US" altLang="en-US" sz="2000" dirty="0" smtClean="0">
                <a:solidFill>
                  <a:srgbClr val="0070C0"/>
                </a:solidFill>
                <a:latin typeface="Times New Roman" panose="02020603050405020304" pitchFamily="18" charset="0"/>
                <a:cs typeface="Times New Roman" panose="02020603050405020304" pitchFamily="18" charset="0"/>
              </a:rPr>
              <a:t>From the many sources collected, the ethnographer analyzes the data for a </a:t>
            </a:r>
            <a:r>
              <a:rPr lang="en-US" altLang="en-US" sz="1800" u="sng" dirty="0" smtClean="0">
                <a:solidFill>
                  <a:srgbClr val="002060"/>
                </a:solidFill>
                <a:latin typeface="Times New Roman" panose="02020603050405020304" pitchFamily="18" charset="0"/>
                <a:cs typeface="Times New Roman" panose="02020603050405020304" pitchFamily="18" charset="0"/>
              </a:rPr>
              <a:t>description of a culture-sharing group</a:t>
            </a:r>
            <a:r>
              <a:rPr lang="en-US" altLang="en-US" sz="2000" dirty="0" smtClean="0">
                <a:solidFill>
                  <a:srgbClr val="0070C0"/>
                </a:solidFill>
                <a:latin typeface="Times New Roman" panose="02020603050405020304" pitchFamily="18" charset="0"/>
                <a:cs typeface="Times New Roman" panose="02020603050405020304" pitchFamily="18" charset="0"/>
              </a:rPr>
              <a:t>, themes that emerge from the group, and an overall interpretation (</a:t>
            </a:r>
            <a:r>
              <a:rPr lang="en-US" altLang="en-US" sz="1800" dirty="0" smtClean="0">
                <a:solidFill>
                  <a:srgbClr val="002060"/>
                </a:solidFill>
                <a:latin typeface="Times New Roman" panose="02020603050405020304" pitchFamily="18" charset="0"/>
                <a:cs typeface="Times New Roman" panose="02020603050405020304" pitchFamily="18" charset="0"/>
              </a:rPr>
              <a:t>Wolcott, 1994b</a:t>
            </a:r>
            <a:r>
              <a:rPr lang="en-US" altLang="en-US" sz="2000" dirty="0" smtClean="0">
                <a:solidFill>
                  <a:srgbClr val="0070C0"/>
                </a:solidFill>
                <a:latin typeface="Times New Roman" panose="02020603050405020304" pitchFamily="18" charset="0"/>
                <a:cs typeface="Times New Roman" panose="02020603050405020304" pitchFamily="18" charset="0"/>
              </a:rPr>
              <a:t>). </a:t>
            </a:r>
          </a:p>
          <a:p>
            <a:pPr lvl="2" algn="just" eaLnBrk="1" hangingPunct="1">
              <a:lnSpc>
                <a:spcPct val="80000"/>
              </a:lnSpc>
              <a:buFont typeface="Wingdings" panose="05000000000000000000" pitchFamily="2" charset="2"/>
              <a:buChar char="ü"/>
            </a:pPr>
            <a:r>
              <a:rPr lang="en-US" altLang="en-US" sz="1700" dirty="0" smtClean="0">
                <a:solidFill>
                  <a:srgbClr val="7030A0"/>
                </a:solidFill>
                <a:latin typeface="+mj-lt"/>
                <a:cs typeface="Times New Roman" panose="02020603050405020304" pitchFamily="18" charset="0"/>
              </a:rPr>
              <a:t>The researcher begins by compiling a detailed description of the culture – sharing group, focusing on single event, on several activities, or on the group over prolonged period of time. </a:t>
            </a:r>
          </a:p>
          <a:p>
            <a:pPr lvl="2" algn="just" eaLnBrk="1" hangingPunct="1">
              <a:lnSpc>
                <a:spcPct val="80000"/>
              </a:lnSpc>
              <a:buFont typeface="Wingdings" panose="05000000000000000000" pitchFamily="2" charset="2"/>
              <a:buChar char="ü"/>
            </a:pPr>
            <a:r>
              <a:rPr lang="en-US" altLang="en-US" sz="1700" dirty="0" smtClean="0">
                <a:solidFill>
                  <a:srgbClr val="7030A0"/>
                </a:solidFill>
                <a:latin typeface="+mj-lt"/>
                <a:cs typeface="Times New Roman" panose="02020603050405020304" pitchFamily="18" charset="0"/>
              </a:rPr>
              <a:t>The ethnographer moves into a theme analysis of patterns or topics that signifies how the cultural group works and lives. </a:t>
            </a:r>
            <a:endParaRPr lang="en-US" altLang="en-US" sz="1700" dirty="0">
              <a:solidFill>
                <a:srgbClr val="7030A0"/>
              </a:solidFill>
              <a:latin typeface="+mj-lt"/>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52</a:t>
            </a:fld>
            <a:endParaRPr lang="en-US"/>
          </a:p>
        </p:txBody>
      </p:sp>
    </p:spTree>
    <p:extLst>
      <p:ext uri="{BB962C8B-B14F-4D97-AF65-F5344CB8AC3E}">
        <p14:creationId xmlns:p14="http://schemas.microsoft.com/office/powerpoint/2010/main" val="15414808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Ethnographic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a:solidFill>
                  <a:srgbClr val="FF0000"/>
                </a:solidFill>
                <a:latin typeface="+mj-lt"/>
              </a:rPr>
              <a:t>Ethnography Research Procedures (Wolcott, 1999</a:t>
            </a:r>
            <a:r>
              <a:rPr lang="en-US" altLang="en-US" sz="2400" b="1" dirty="0" smtClean="0">
                <a:solidFill>
                  <a:srgbClr val="FF0000"/>
                </a:solidFill>
                <a:latin typeface="+mj-lt"/>
              </a:rPr>
              <a:t>) … </a:t>
            </a:r>
          </a:p>
          <a:p>
            <a:pPr marL="850900" lvl="1" indent="-457200" algn="just" eaLnBrk="1" hangingPunct="1">
              <a:lnSpc>
                <a:spcPct val="80000"/>
              </a:lnSpc>
              <a:buFont typeface="+mj-lt"/>
              <a:buAutoNum type="arabicParenR" startAt="6"/>
            </a:pPr>
            <a:r>
              <a:rPr lang="en-US" altLang="en-US" sz="2200" dirty="0" smtClean="0">
                <a:solidFill>
                  <a:srgbClr val="0070C0"/>
                </a:solidFill>
                <a:latin typeface="Times New Roman" panose="02020603050405020304" pitchFamily="18" charset="0"/>
                <a:cs typeface="Times New Roman" panose="02020603050405020304" pitchFamily="18" charset="0"/>
              </a:rPr>
              <a:t>Forge a working set of rules or patterns as the final product of this analysis. </a:t>
            </a:r>
          </a:p>
          <a:p>
            <a:pPr lvl="2" algn="just" eaLnBrk="1" hangingPunct="1">
              <a:lnSpc>
                <a:spcPct val="80000"/>
              </a:lnSpc>
              <a:buFont typeface="Wingdings" panose="05000000000000000000" pitchFamily="2" charset="2"/>
              <a:buChar char="v"/>
            </a:pPr>
            <a:r>
              <a:rPr lang="en-US" altLang="en-US" sz="1800" dirty="0" smtClean="0">
                <a:solidFill>
                  <a:srgbClr val="7030A0"/>
                </a:solidFill>
                <a:latin typeface="+mj-lt"/>
                <a:cs typeface="Times New Roman" panose="02020603050405020304" pitchFamily="18" charset="0"/>
              </a:rPr>
              <a:t>The final product is the holistic </a:t>
            </a:r>
            <a:r>
              <a:rPr lang="en-US" altLang="en-US" sz="1800" u="sng" dirty="0" smtClean="0">
                <a:solidFill>
                  <a:srgbClr val="002060"/>
                </a:solidFill>
                <a:latin typeface="+mj-lt"/>
                <a:cs typeface="Times New Roman" panose="02020603050405020304" pitchFamily="18" charset="0"/>
              </a:rPr>
              <a:t>cultural portrait</a:t>
            </a:r>
            <a:r>
              <a:rPr lang="en-US" altLang="en-US" sz="1800" dirty="0" smtClean="0">
                <a:solidFill>
                  <a:srgbClr val="002060"/>
                </a:solidFill>
                <a:latin typeface="+mj-lt"/>
                <a:cs typeface="Times New Roman" panose="02020603050405020304" pitchFamily="18" charset="0"/>
              </a:rPr>
              <a:t> </a:t>
            </a:r>
            <a:r>
              <a:rPr lang="en-US" altLang="en-US" sz="1800" dirty="0" smtClean="0">
                <a:solidFill>
                  <a:srgbClr val="7030A0"/>
                </a:solidFill>
                <a:latin typeface="+mj-lt"/>
                <a:cs typeface="Times New Roman" panose="02020603050405020304" pitchFamily="18" charset="0"/>
              </a:rPr>
              <a:t>of the group that incorporates the views of the participants (</a:t>
            </a:r>
            <a:r>
              <a:rPr lang="en-US" altLang="en-US" sz="1800" u="sng" dirty="0" smtClean="0">
                <a:solidFill>
                  <a:srgbClr val="002060"/>
                </a:solidFill>
                <a:latin typeface="+mj-lt"/>
                <a:cs typeface="Times New Roman" panose="02020603050405020304" pitchFamily="18" charset="0"/>
              </a:rPr>
              <a:t>emic</a:t>
            </a:r>
            <a:r>
              <a:rPr lang="en-US" altLang="en-US" sz="1800" dirty="0" smtClean="0">
                <a:solidFill>
                  <a:srgbClr val="7030A0"/>
                </a:solidFill>
                <a:latin typeface="+mj-lt"/>
                <a:cs typeface="Times New Roman" panose="02020603050405020304" pitchFamily="18" charset="0"/>
              </a:rPr>
              <a:t>) as well as the views of the researcher (</a:t>
            </a:r>
            <a:r>
              <a:rPr lang="en-US" altLang="en-US" sz="1800" u="sng" dirty="0" smtClean="0">
                <a:solidFill>
                  <a:srgbClr val="002060"/>
                </a:solidFill>
                <a:latin typeface="+mj-lt"/>
                <a:cs typeface="Times New Roman" panose="02020603050405020304" pitchFamily="18" charset="0"/>
              </a:rPr>
              <a:t>etic</a:t>
            </a:r>
            <a:r>
              <a:rPr lang="en-US" altLang="en-US" sz="1800" dirty="0" smtClean="0">
                <a:solidFill>
                  <a:srgbClr val="7030A0"/>
                </a:solidFill>
                <a:latin typeface="+mj-lt"/>
                <a:cs typeface="Times New Roman" panose="02020603050405020304" pitchFamily="18" charset="0"/>
              </a:rPr>
              <a:t>). </a:t>
            </a:r>
          </a:p>
          <a:p>
            <a:pPr lvl="2" algn="just" eaLnBrk="1" hangingPunct="1">
              <a:lnSpc>
                <a:spcPct val="80000"/>
              </a:lnSpc>
              <a:buFont typeface="Wingdings" panose="05000000000000000000" pitchFamily="2" charset="2"/>
              <a:buChar char="v"/>
            </a:pPr>
            <a:r>
              <a:rPr lang="en-US" altLang="en-US" sz="1800" dirty="0" smtClean="0">
                <a:solidFill>
                  <a:srgbClr val="7030A0"/>
                </a:solidFill>
                <a:latin typeface="+mj-lt"/>
                <a:cs typeface="Times New Roman" panose="02020603050405020304" pitchFamily="18" charset="0"/>
              </a:rPr>
              <a:t>It might also advocate for the needs of the group or suggest changes in society to address needs of the group. </a:t>
            </a:r>
          </a:p>
          <a:p>
            <a:pPr lvl="2" algn="just" eaLnBrk="1" hangingPunct="1">
              <a:lnSpc>
                <a:spcPct val="80000"/>
              </a:lnSpc>
              <a:buFont typeface="Wingdings" panose="05000000000000000000" pitchFamily="2" charset="2"/>
              <a:buChar char="v"/>
            </a:pPr>
            <a:r>
              <a:rPr lang="en-US" altLang="en-US" sz="1800" dirty="0" smtClean="0">
                <a:solidFill>
                  <a:srgbClr val="7030A0"/>
                </a:solidFill>
                <a:latin typeface="+mj-lt"/>
                <a:cs typeface="Times New Roman" panose="02020603050405020304" pitchFamily="18" charset="0"/>
              </a:rPr>
              <a:t>The reader should learn about the culture – sharing group from both the participants and the interpretation of the researcher. </a:t>
            </a:r>
          </a:p>
          <a:p>
            <a:pPr lvl="2" algn="just" eaLnBrk="1" hangingPunct="1">
              <a:lnSpc>
                <a:spcPct val="80000"/>
              </a:lnSpc>
              <a:buFont typeface="Wingdings" panose="05000000000000000000" pitchFamily="2" charset="2"/>
              <a:buChar char="v"/>
            </a:pPr>
            <a:endParaRPr lang="en-US" altLang="en-US" sz="1800" dirty="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53</a:t>
            </a:fld>
            <a:endParaRPr lang="en-US"/>
          </a:p>
        </p:txBody>
      </p:sp>
    </p:spTree>
    <p:extLst>
      <p:ext uri="{BB962C8B-B14F-4D97-AF65-F5344CB8AC3E}">
        <p14:creationId xmlns:p14="http://schemas.microsoft.com/office/powerpoint/2010/main" val="3266990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Ethnographic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a:solidFill>
                  <a:srgbClr val="FF0000"/>
                </a:solidFill>
                <a:latin typeface="+mj-lt"/>
              </a:rPr>
              <a:t>Ethnography </a:t>
            </a:r>
            <a:r>
              <a:rPr lang="en-US" altLang="en-US" sz="2400" b="1" dirty="0" smtClean="0">
                <a:solidFill>
                  <a:srgbClr val="FF0000"/>
                </a:solidFill>
                <a:latin typeface="+mj-lt"/>
              </a:rPr>
              <a:t>Challenges</a:t>
            </a:r>
          </a:p>
          <a:p>
            <a:pPr marL="736600" lvl="1" indent="-342900" algn="just" eaLnBrk="1" hangingPunct="1">
              <a:buFont typeface="+mj-lt"/>
              <a:buAutoNum type="arabicParenR"/>
            </a:pPr>
            <a:r>
              <a:rPr lang="en-US" altLang="en-US" sz="1800" dirty="0">
                <a:solidFill>
                  <a:srgbClr val="0070C0"/>
                </a:solidFill>
                <a:latin typeface="Times New Roman" panose="02020603050405020304" pitchFamily="18" charset="0"/>
                <a:cs typeface="Times New Roman" panose="02020603050405020304" pitchFamily="18" charset="0"/>
              </a:rPr>
              <a:t>The researcher must be grounded in cultural anthropology and the meaning of a social-cultural </a:t>
            </a:r>
            <a:r>
              <a:rPr lang="en-US" altLang="en-US" sz="1800" dirty="0" smtClean="0">
                <a:solidFill>
                  <a:srgbClr val="0070C0"/>
                </a:solidFill>
                <a:latin typeface="Times New Roman" panose="02020603050405020304" pitchFamily="18" charset="0"/>
                <a:cs typeface="Times New Roman" panose="02020603050405020304" pitchFamily="18" charset="0"/>
              </a:rPr>
              <a:t>system and the concepts typically explored by ethnographers. </a:t>
            </a:r>
            <a:endParaRPr lang="en-US" altLang="en-US" sz="1800" dirty="0">
              <a:solidFill>
                <a:srgbClr val="0070C0"/>
              </a:solidFill>
              <a:latin typeface="Times New Roman" panose="02020603050405020304" pitchFamily="18" charset="0"/>
              <a:cs typeface="Times New Roman" panose="02020603050405020304" pitchFamily="18" charset="0"/>
            </a:endParaRPr>
          </a:p>
          <a:p>
            <a:pPr marL="736600" lvl="1" indent="-342900" algn="just" eaLnBrk="1" hangingPunct="1">
              <a:buFont typeface="+mj-lt"/>
              <a:buAutoNum type="arabicParenR"/>
            </a:pPr>
            <a:r>
              <a:rPr lang="en-US" altLang="en-US" sz="1800" dirty="0">
                <a:solidFill>
                  <a:srgbClr val="0070C0"/>
                </a:solidFill>
                <a:latin typeface="Times New Roman" panose="02020603050405020304" pitchFamily="18" charset="0"/>
                <a:cs typeface="Times New Roman" panose="02020603050405020304" pitchFamily="18" charset="0"/>
              </a:rPr>
              <a:t>The researcher needs extensive time in the field to collect </a:t>
            </a:r>
            <a:r>
              <a:rPr lang="en-US" altLang="en-US" sz="1800" dirty="0" smtClean="0">
                <a:solidFill>
                  <a:srgbClr val="0070C0"/>
                </a:solidFill>
                <a:latin typeface="Times New Roman" panose="02020603050405020304" pitchFamily="18" charset="0"/>
                <a:cs typeface="Times New Roman" panose="02020603050405020304" pitchFamily="18" charset="0"/>
              </a:rPr>
              <a:t>data. </a:t>
            </a:r>
            <a:endParaRPr lang="en-US" altLang="en-US" sz="1800" dirty="0">
              <a:solidFill>
                <a:srgbClr val="0070C0"/>
              </a:solidFill>
              <a:latin typeface="Times New Roman" panose="02020603050405020304" pitchFamily="18" charset="0"/>
              <a:cs typeface="Times New Roman" panose="02020603050405020304" pitchFamily="18" charset="0"/>
            </a:endParaRPr>
          </a:p>
          <a:p>
            <a:pPr marL="736600" lvl="1" indent="-342900" algn="just" eaLnBrk="1" hangingPunct="1">
              <a:buFont typeface="+mj-lt"/>
              <a:buAutoNum type="arabicParenR"/>
            </a:pPr>
            <a:r>
              <a:rPr lang="en-US" altLang="en-US" sz="1800" dirty="0">
                <a:solidFill>
                  <a:srgbClr val="0070C0"/>
                </a:solidFill>
                <a:latin typeface="Times New Roman" panose="02020603050405020304" pitchFamily="18" charset="0"/>
                <a:cs typeface="Times New Roman" panose="02020603050405020304" pitchFamily="18" charset="0"/>
              </a:rPr>
              <a:t>The researcher must be aware that the audience for the work may be limited because of the narrative storytelling approach to writing that is often </a:t>
            </a:r>
            <a:r>
              <a:rPr lang="en-US" altLang="en-US" sz="1800" dirty="0" smtClean="0">
                <a:solidFill>
                  <a:srgbClr val="0070C0"/>
                </a:solidFill>
                <a:latin typeface="Times New Roman" panose="02020603050405020304" pitchFamily="18" charset="0"/>
                <a:cs typeface="Times New Roman" panose="02020603050405020304" pitchFamily="18" charset="0"/>
              </a:rPr>
              <a:t>needed. </a:t>
            </a:r>
            <a:endParaRPr lang="en-US" altLang="en-US" sz="1800" dirty="0">
              <a:solidFill>
                <a:srgbClr val="0070C0"/>
              </a:solidFill>
              <a:latin typeface="Times New Roman" panose="02020603050405020304" pitchFamily="18" charset="0"/>
              <a:cs typeface="Times New Roman" panose="02020603050405020304" pitchFamily="18" charset="0"/>
            </a:endParaRPr>
          </a:p>
          <a:p>
            <a:pPr marL="736600" lvl="1" indent="-342900" algn="just" eaLnBrk="1" hangingPunct="1">
              <a:buFont typeface="+mj-lt"/>
              <a:buAutoNum type="arabicParenR"/>
            </a:pPr>
            <a:r>
              <a:rPr lang="en-US" altLang="en-US" sz="1800" dirty="0" smtClean="0">
                <a:solidFill>
                  <a:srgbClr val="0070C0"/>
                </a:solidFill>
                <a:latin typeface="Times New Roman" panose="02020603050405020304" pitchFamily="18" charset="0"/>
                <a:cs typeface="Times New Roman" panose="02020603050405020304" pitchFamily="18" charset="0"/>
              </a:rPr>
              <a:t>The </a:t>
            </a:r>
            <a:r>
              <a:rPr lang="en-US" altLang="en-US" sz="1800" dirty="0">
                <a:solidFill>
                  <a:srgbClr val="0070C0"/>
                </a:solidFill>
                <a:latin typeface="Times New Roman" panose="02020603050405020304" pitchFamily="18" charset="0"/>
                <a:cs typeface="Times New Roman" panose="02020603050405020304" pitchFamily="18" charset="0"/>
              </a:rPr>
              <a:t>researcher must be aware of the danger of </a:t>
            </a:r>
            <a:r>
              <a:rPr lang="en-US" altLang="en-US" sz="1600" u="sng" dirty="0">
                <a:solidFill>
                  <a:srgbClr val="002060"/>
                </a:solidFill>
                <a:latin typeface="+mj-lt"/>
                <a:cs typeface="Times New Roman" panose="02020603050405020304" pitchFamily="18" charset="0"/>
              </a:rPr>
              <a:t>going </a:t>
            </a:r>
            <a:r>
              <a:rPr lang="en-US" altLang="en-US" sz="1600" u="sng" dirty="0" smtClean="0">
                <a:solidFill>
                  <a:srgbClr val="002060"/>
                </a:solidFill>
                <a:latin typeface="+mj-lt"/>
                <a:cs typeface="Times New Roman" panose="02020603050405020304" pitchFamily="18" charset="0"/>
              </a:rPr>
              <a:t>native</a:t>
            </a:r>
            <a:r>
              <a:rPr lang="en-US" altLang="en-US" sz="1600" dirty="0" smtClean="0">
                <a:solidFill>
                  <a:srgbClr val="002060"/>
                </a:solidFill>
                <a:latin typeface="+mj-lt"/>
                <a:cs typeface="Times New Roman" panose="02020603050405020304" pitchFamily="18" charset="0"/>
              </a:rPr>
              <a:t>. </a:t>
            </a:r>
            <a:endParaRPr lang="en-US" altLang="en-US" sz="1800" u="sng" dirty="0" smtClean="0">
              <a:solidFill>
                <a:srgbClr val="002060"/>
              </a:solidFill>
              <a:latin typeface="+mj-lt"/>
              <a:cs typeface="Times New Roman" panose="02020603050405020304" pitchFamily="18" charset="0"/>
            </a:endParaRPr>
          </a:p>
          <a:p>
            <a:pPr lvl="2" algn="just" eaLnBrk="1" hangingPunct="1">
              <a:buFont typeface="Wingdings" panose="05000000000000000000" pitchFamily="2" charset="2"/>
              <a:buChar char="ü"/>
            </a:pPr>
            <a:r>
              <a:rPr lang="en-US" altLang="en-US" sz="1600" dirty="0" smtClean="0">
                <a:solidFill>
                  <a:srgbClr val="7030A0"/>
                </a:solidFill>
                <a:latin typeface="+mj-lt"/>
                <a:cs typeface="Times New Roman" panose="02020603050405020304" pitchFamily="18" charset="0"/>
              </a:rPr>
              <a:t>Be unable to complete the study or be compromised in the study. </a:t>
            </a:r>
          </a:p>
          <a:p>
            <a:pPr lvl="2" algn="just" eaLnBrk="1" hangingPunct="1">
              <a:buFont typeface="Wingdings" panose="05000000000000000000" pitchFamily="2" charset="2"/>
              <a:buChar char="ü"/>
            </a:pPr>
            <a:endParaRPr lang="en-US" altLang="en-US" sz="1600" dirty="0">
              <a:solidFill>
                <a:srgbClr val="7030A0"/>
              </a:solidFill>
              <a:latin typeface="+mj-lt"/>
              <a:cs typeface="Times New Roman" panose="02020603050405020304" pitchFamily="18" charset="0"/>
            </a:endParaRPr>
          </a:p>
          <a:p>
            <a:pPr marL="736600" lvl="1" indent="-342900" algn="just" eaLnBrk="1" hangingPunct="1">
              <a:buFont typeface="+mj-lt"/>
              <a:buAutoNum type="arabicParenR"/>
            </a:pPr>
            <a:r>
              <a:rPr lang="en-US" altLang="en-US" sz="1800" dirty="0">
                <a:solidFill>
                  <a:srgbClr val="0070C0"/>
                </a:solidFill>
                <a:latin typeface="Times New Roman" panose="02020603050405020304" pitchFamily="18" charset="0"/>
                <a:cs typeface="Times New Roman" panose="02020603050405020304" pitchFamily="18" charset="0"/>
              </a:rPr>
              <a:t>The researcher must be culturally sensitive to the individuals being </a:t>
            </a:r>
            <a:r>
              <a:rPr lang="en-US" altLang="en-US" sz="1800" dirty="0" smtClean="0">
                <a:solidFill>
                  <a:srgbClr val="0070C0"/>
                </a:solidFill>
                <a:latin typeface="Times New Roman" panose="02020603050405020304" pitchFamily="18" charset="0"/>
                <a:cs typeface="Times New Roman" panose="02020603050405020304" pitchFamily="18" charset="0"/>
              </a:rPr>
              <a:t>studied. </a:t>
            </a:r>
          </a:p>
          <a:p>
            <a:pPr marL="736600" lvl="1" indent="-342900" algn="just" eaLnBrk="1" hangingPunct="1">
              <a:buFont typeface="+mj-lt"/>
              <a:buAutoNum type="arabicParenR"/>
            </a:pPr>
            <a:r>
              <a:rPr lang="en-US" altLang="en-US" sz="1800" dirty="0" smtClean="0">
                <a:solidFill>
                  <a:srgbClr val="0070C0"/>
                </a:solidFill>
                <a:latin typeface="Times New Roman" panose="02020603050405020304" pitchFamily="18" charset="0"/>
                <a:cs typeface="Times New Roman" panose="02020603050405020304" pitchFamily="18" charset="0"/>
              </a:rPr>
              <a:t>The </a:t>
            </a:r>
            <a:r>
              <a:rPr lang="en-US" altLang="en-US" sz="1800" dirty="0">
                <a:solidFill>
                  <a:srgbClr val="0070C0"/>
                </a:solidFill>
                <a:latin typeface="Times New Roman" panose="02020603050405020304" pitchFamily="18" charset="0"/>
                <a:cs typeface="Times New Roman" panose="02020603050405020304" pitchFamily="18" charset="0"/>
              </a:rPr>
              <a:t>researcher must be aware of his or her impact on the people and places </a:t>
            </a:r>
            <a:r>
              <a:rPr lang="en-US" altLang="en-US" sz="1800" dirty="0" smtClean="0">
                <a:solidFill>
                  <a:srgbClr val="0070C0"/>
                </a:solidFill>
                <a:latin typeface="Times New Roman" panose="02020603050405020304" pitchFamily="18" charset="0"/>
                <a:cs typeface="Times New Roman" panose="02020603050405020304" pitchFamily="18" charset="0"/>
              </a:rPr>
              <a:t>studied.</a:t>
            </a:r>
            <a:endParaRPr lang="en-US" altLang="en-US" sz="1800" dirty="0">
              <a:solidFill>
                <a:srgbClr val="0070C0"/>
              </a:solidFill>
              <a:latin typeface="Times New Roman" panose="02020603050405020304" pitchFamily="18" charset="0"/>
              <a:cs typeface="Times New Roman" panose="02020603050405020304" pitchFamily="18" charset="0"/>
            </a:endParaRPr>
          </a:p>
          <a:p>
            <a:pPr lvl="2" algn="just">
              <a:buFont typeface="+mj-lt"/>
              <a:buAutoNum type="arabicParenR"/>
            </a:pPr>
            <a:endParaRPr lang="en-US" sz="1100" dirty="0" smtClean="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54</a:t>
            </a:fld>
            <a:endParaRPr lang="en-US"/>
          </a:p>
        </p:txBody>
      </p:sp>
    </p:spTree>
    <p:extLst>
      <p:ext uri="{BB962C8B-B14F-4D97-AF65-F5344CB8AC3E}">
        <p14:creationId xmlns:p14="http://schemas.microsoft.com/office/powerpoint/2010/main" val="42397909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Case Study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a:solidFill>
                  <a:srgbClr val="FF0000"/>
                </a:solidFill>
                <a:latin typeface="+mj-lt"/>
                <a:cs typeface="Times New Roman" panose="02020603050405020304" pitchFamily="18" charset="0"/>
              </a:rPr>
              <a:t>Case </a:t>
            </a:r>
            <a:r>
              <a:rPr lang="en-US" altLang="en-US" sz="2400" b="1" dirty="0" smtClean="0">
                <a:solidFill>
                  <a:srgbClr val="FF0000"/>
                </a:solidFill>
                <a:latin typeface="+mj-lt"/>
                <a:cs typeface="Times New Roman" panose="02020603050405020304" pitchFamily="18" charset="0"/>
              </a:rPr>
              <a:t>Study: Definition </a:t>
            </a:r>
            <a:r>
              <a:rPr lang="en-US" altLang="en-US" sz="2400" b="1" dirty="0">
                <a:solidFill>
                  <a:srgbClr val="FF0000"/>
                </a:solidFill>
                <a:latin typeface="+mj-lt"/>
                <a:cs typeface="Times New Roman" panose="02020603050405020304" pitchFamily="18" charset="0"/>
              </a:rPr>
              <a:t>and </a:t>
            </a:r>
            <a:r>
              <a:rPr lang="en-US" altLang="en-US" sz="2400" b="1" dirty="0" smtClean="0">
                <a:solidFill>
                  <a:srgbClr val="FF0000"/>
                </a:solidFill>
                <a:latin typeface="+mj-lt"/>
                <a:cs typeface="Times New Roman" panose="02020603050405020304" pitchFamily="18" charset="0"/>
              </a:rPr>
              <a:t>Background</a:t>
            </a:r>
          </a:p>
          <a:p>
            <a:pPr lvl="1" algn="just" eaLnBrk="1" hangingPunct="1">
              <a:buFont typeface="Wingdings" panose="05000000000000000000" pitchFamily="2" charset="2"/>
              <a:buChar char="ü"/>
            </a:pPr>
            <a:r>
              <a:rPr lang="en-US" altLang="en-US" sz="2000" dirty="0" smtClean="0">
                <a:solidFill>
                  <a:srgbClr val="0070C0"/>
                </a:solidFill>
                <a:latin typeface="Times New Roman" panose="02020603050405020304" pitchFamily="18" charset="0"/>
                <a:cs typeface="Times New Roman" panose="02020603050405020304" pitchFamily="18" charset="0"/>
              </a:rPr>
              <a:t>Case study research involves the study of an issue explored through one or more cases within a bounded system (</a:t>
            </a:r>
            <a:r>
              <a:rPr lang="en-US" altLang="en-US" sz="1800" u="sng" dirty="0" smtClean="0">
                <a:solidFill>
                  <a:srgbClr val="7030A0"/>
                </a:solidFill>
                <a:latin typeface="+mj-lt"/>
                <a:cs typeface="Times New Roman" panose="02020603050405020304" pitchFamily="18" charset="0"/>
              </a:rPr>
              <a:t>i.e. a setting, a context, …</a:t>
            </a:r>
            <a:r>
              <a:rPr lang="en-US" altLang="en-US" sz="2000" dirty="0" smtClean="0">
                <a:solidFill>
                  <a:srgbClr val="0070C0"/>
                </a:solidFill>
                <a:latin typeface="Times New Roman" panose="02020603050405020304" pitchFamily="18" charset="0"/>
                <a:cs typeface="Times New Roman" panose="02020603050405020304" pitchFamily="18" charset="0"/>
              </a:rPr>
              <a:t>)</a:t>
            </a:r>
            <a:r>
              <a:rPr lang="en-US" altLang="en-US" sz="2000" i="1" dirty="0" smtClean="0">
                <a:solidFill>
                  <a:srgbClr val="0070C0"/>
                </a:solidFill>
                <a:latin typeface="Times New Roman" panose="02020603050405020304" pitchFamily="18" charset="0"/>
                <a:cs typeface="Times New Roman" panose="02020603050405020304" pitchFamily="18" charset="0"/>
              </a:rPr>
              <a:t>.</a:t>
            </a:r>
          </a:p>
          <a:p>
            <a:pPr lvl="1" algn="just" eaLnBrk="1" hangingPunct="1">
              <a:buFont typeface="Wingdings" panose="05000000000000000000" pitchFamily="2" charset="2"/>
              <a:buChar char="ü"/>
            </a:pPr>
            <a:endParaRPr lang="en-US" altLang="en-US" sz="2000" i="1" dirty="0" smtClean="0">
              <a:solidFill>
                <a:srgbClr val="0070C0"/>
              </a:solidFill>
              <a:latin typeface="Times New Roman" panose="02020603050405020304" pitchFamily="18" charset="0"/>
              <a:cs typeface="Times New Roman" panose="02020603050405020304" pitchFamily="18" charset="0"/>
            </a:endParaRPr>
          </a:p>
          <a:p>
            <a:pPr lvl="1" algn="just" eaLnBrk="1" hangingPunct="1">
              <a:buFont typeface="Wingdings" panose="05000000000000000000" pitchFamily="2" charset="2"/>
              <a:buChar char="ü"/>
            </a:pPr>
            <a:r>
              <a:rPr lang="en-US" altLang="en-US" sz="2000" dirty="0" smtClean="0">
                <a:solidFill>
                  <a:srgbClr val="002060"/>
                </a:solidFill>
                <a:latin typeface="+mj-lt"/>
                <a:cs typeface="Times New Roman" panose="02020603050405020304" pitchFamily="18" charset="0"/>
              </a:rPr>
              <a:t>Stake (2005) </a:t>
            </a:r>
            <a:r>
              <a:rPr lang="en-US" altLang="en-US" sz="2000" dirty="0" smtClean="0">
                <a:solidFill>
                  <a:srgbClr val="0070C0"/>
                </a:solidFill>
                <a:latin typeface="Times New Roman" panose="02020603050405020304" pitchFamily="18" charset="0"/>
                <a:cs typeface="Times New Roman" panose="02020603050405020304" pitchFamily="18" charset="0"/>
              </a:rPr>
              <a:t>states that case study research is not a methodology, but a choice of what is to be studied (</a:t>
            </a:r>
            <a:r>
              <a:rPr lang="en-US" altLang="en-US" sz="1800" u="sng" dirty="0" smtClean="0">
                <a:solidFill>
                  <a:srgbClr val="7030A0"/>
                </a:solidFill>
                <a:latin typeface="+mj-lt"/>
                <a:cs typeface="Times New Roman" panose="02020603050405020304" pitchFamily="18" charset="0"/>
              </a:rPr>
              <a:t>i.e. a case within a bounded system</a:t>
            </a:r>
            <a:r>
              <a:rPr lang="en-US" altLang="en-US" sz="2000" dirty="0" smtClean="0">
                <a:solidFill>
                  <a:srgbClr val="0070C0"/>
                </a:solidFill>
                <a:latin typeface="Times New Roman" panose="02020603050405020304" pitchFamily="18" charset="0"/>
                <a:cs typeface="Times New Roman" panose="02020603050405020304" pitchFamily="18" charset="0"/>
              </a:rPr>
              <a:t>). </a:t>
            </a:r>
          </a:p>
          <a:p>
            <a:pPr lvl="1" algn="just" eaLnBrk="1" hangingPunct="1">
              <a:buFont typeface="Wingdings" panose="05000000000000000000" pitchFamily="2" charset="2"/>
              <a:buChar char="ü"/>
            </a:pPr>
            <a:endParaRPr lang="en-US" altLang="en-US" sz="2000" dirty="0" smtClean="0">
              <a:solidFill>
                <a:srgbClr val="0070C0"/>
              </a:solidFill>
              <a:latin typeface="Times New Roman" panose="02020603050405020304" pitchFamily="18" charset="0"/>
              <a:cs typeface="Times New Roman" panose="02020603050405020304" pitchFamily="18" charset="0"/>
            </a:endParaRPr>
          </a:p>
          <a:p>
            <a:pPr lvl="1" algn="just" eaLnBrk="1" hangingPunct="1">
              <a:buFont typeface="Wingdings" panose="05000000000000000000" pitchFamily="2" charset="2"/>
              <a:buChar char="ü"/>
            </a:pPr>
            <a:r>
              <a:rPr lang="en-US" altLang="en-US" sz="2000" dirty="0" smtClean="0">
                <a:solidFill>
                  <a:srgbClr val="0070C0"/>
                </a:solidFill>
                <a:latin typeface="Times New Roman" panose="02020603050405020304" pitchFamily="18" charset="0"/>
                <a:cs typeface="Times New Roman" panose="02020603050405020304" pitchFamily="18" charset="0"/>
              </a:rPr>
              <a:t>Others (</a:t>
            </a:r>
            <a:r>
              <a:rPr lang="en-US" altLang="en-US" sz="2000" dirty="0" smtClean="0">
                <a:solidFill>
                  <a:srgbClr val="002060"/>
                </a:solidFill>
                <a:latin typeface="+mj-lt"/>
                <a:cs typeface="Times New Roman" panose="02020603050405020304" pitchFamily="18" charset="0"/>
              </a:rPr>
              <a:t>Denzin &amp; Lincoln, 2005; Merriam, 1998; Yin, 2003</a:t>
            </a:r>
            <a:r>
              <a:rPr lang="en-US" altLang="en-US" sz="2000" dirty="0" smtClean="0">
                <a:solidFill>
                  <a:srgbClr val="0070C0"/>
                </a:solidFill>
                <a:latin typeface="Times New Roman" panose="02020603050405020304" pitchFamily="18" charset="0"/>
                <a:cs typeface="Times New Roman" panose="02020603050405020304" pitchFamily="18" charset="0"/>
              </a:rPr>
              <a:t>) present a case study research as a strategy of inquiry, a methodology, or a comprehensive research strategy. </a:t>
            </a:r>
          </a:p>
          <a:p>
            <a:pPr lvl="1" algn="just" eaLnBrk="1" hangingPunct="1">
              <a:buFont typeface="Wingdings" panose="05000000000000000000" pitchFamily="2" charset="2"/>
              <a:buChar char="ü"/>
            </a:pPr>
            <a:endParaRPr lang="en-US" altLang="en-US" sz="2000" dirty="0" smtClean="0">
              <a:solidFill>
                <a:srgbClr val="0070C0"/>
              </a:solidFill>
              <a:latin typeface="Times New Roman" panose="02020603050405020304" pitchFamily="18" charset="0"/>
              <a:cs typeface="Times New Roman" panose="02020603050405020304" pitchFamily="18" charset="0"/>
            </a:endParaRPr>
          </a:p>
          <a:p>
            <a:pPr lvl="1" algn="just" eaLnBrk="1" hangingPunct="1">
              <a:buFont typeface="Wingdings" panose="05000000000000000000" pitchFamily="2" charset="2"/>
              <a:buChar char="ü"/>
            </a:pPr>
            <a:r>
              <a:rPr lang="en-US" altLang="en-US" sz="2000" dirty="0">
                <a:solidFill>
                  <a:srgbClr val="0070C0"/>
                </a:solidFill>
                <a:latin typeface="Times New Roman" panose="02020603050405020304" pitchFamily="18" charset="0"/>
                <a:cs typeface="Times New Roman" panose="02020603050405020304" pitchFamily="18" charset="0"/>
              </a:rPr>
              <a:t>It is </a:t>
            </a:r>
            <a:r>
              <a:rPr lang="en-US" altLang="en-US" sz="2000" dirty="0" smtClean="0">
                <a:solidFill>
                  <a:srgbClr val="0070C0"/>
                </a:solidFill>
                <a:latin typeface="Times New Roman" panose="02020603050405020304" pitchFamily="18" charset="0"/>
                <a:cs typeface="Times New Roman" panose="02020603050405020304" pitchFamily="18" charset="0"/>
              </a:rPr>
              <a:t>a type of design in qualitative research, or an </a:t>
            </a:r>
            <a:r>
              <a:rPr lang="en-US" altLang="en-US" sz="2000" dirty="0">
                <a:solidFill>
                  <a:srgbClr val="0070C0"/>
                </a:solidFill>
                <a:latin typeface="Times New Roman" panose="02020603050405020304" pitchFamily="18" charset="0"/>
                <a:cs typeface="Times New Roman" panose="02020603050405020304" pitchFamily="18" charset="0"/>
              </a:rPr>
              <a:t>object of study and a product of the inquiry</a:t>
            </a:r>
            <a:r>
              <a:rPr lang="en-US" altLang="en-US" sz="2000" dirty="0" smtClean="0">
                <a:solidFill>
                  <a:srgbClr val="0070C0"/>
                </a:solidFill>
                <a:latin typeface="Times New Roman" panose="02020603050405020304" pitchFamily="18" charset="0"/>
                <a:cs typeface="Times New Roman" panose="02020603050405020304" pitchFamily="18" charset="0"/>
              </a:rPr>
              <a:t>.</a:t>
            </a:r>
            <a:endParaRPr lang="en-US" altLang="en-US" sz="2000" dirty="0">
              <a:solidFill>
                <a:srgbClr val="0070C0"/>
              </a:solidFill>
              <a:latin typeface="Times New Roman" panose="02020603050405020304" pitchFamily="18" charset="0"/>
              <a:cs typeface="Times New Roman" panose="02020603050405020304" pitchFamily="18" charset="0"/>
            </a:endParaRPr>
          </a:p>
          <a:p>
            <a:pPr lvl="1" algn="just" eaLnBrk="1" hangingPunct="1">
              <a:buFont typeface="Wingdings" panose="05000000000000000000" pitchFamily="2" charset="2"/>
              <a:buChar char="ü"/>
            </a:pPr>
            <a:endParaRPr lang="en-US" altLang="en-US" sz="1800" dirty="0">
              <a:latin typeface="Times New Roman" panose="02020603050405020304" pitchFamily="18" charset="0"/>
              <a:cs typeface="Times New Roman" panose="02020603050405020304" pitchFamily="18" charset="0"/>
            </a:endParaRPr>
          </a:p>
          <a:p>
            <a:pPr lvl="1" algn="just">
              <a:buFont typeface="Wingdings" pitchFamily="2" charset="2"/>
              <a:buChar char="ü"/>
            </a:pPr>
            <a:endParaRPr lang="en-US" sz="1800" dirty="0" smtClean="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55</a:t>
            </a:fld>
            <a:endParaRPr lang="en-US"/>
          </a:p>
        </p:txBody>
      </p:sp>
    </p:spTree>
    <p:extLst>
      <p:ext uri="{BB962C8B-B14F-4D97-AF65-F5344CB8AC3E}">
        <p14:creationId xmlns:p14="http://schemas.microsoft.com/office/powerpoint/2010/main" val="10473774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Case Study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a:solidFill>
                  <a:srgbClr val="FF0000"/>
                </a:solidFill>
                <a:latin typeface="+mj-lt"/>
                <a:cs typeface="Times New Roman" panose="02020603050405020304" pitchFamily="18" charset="0"/>
              </a:rPr>
              <a:t>Case </a:t>
            </a:r>
            <a:r>
              <a:rPr lang="en-US" altLang="en-US" sz="2400" b="1" dirty="0" smtClean="0">
                <a:solidFill>
                  <a:srgbClr val="FF0000"/>
                </a:solidFill>
                <a:latin typeface="+mj-lt"/>
                <a:cs typeface="Times New Roman" panose="02020603050405020304" pitchFamily="18" charset="0"/>
              </a:rPr>
              <a:t>Study: Definition </a:t>
            </a:r>
            <a:r>
              <a:rPr lang="en-US" altLang="en-US" sz="2400" b="1" dirty="0">
                <a:solidFill>
                  <a:srgbClr val="FF0000"/>
                </a:solidFill>
                <a:latin typeface="+mj-lt"/>
                <a:cs typeface="Times New Roman" panose="02020603050405020304" pitchFamily="18" charset="0"/>
              </a:rPr>
              <a:t>and </a:t>
            </a:r>
            <a:r>
              <a:rPr lang="en-US" altLang="en-US" sz="2400" b="1" dirty="0" smtClean="0">
                <a:solidFill>
                  <a:srgbClr val="FF0000"/>
                </a:solidFill>
                <a:latin typeface="+mj-lt"/>
                <a:cs typeface="Times New Roman" panose="02020603050405020304" pitchFamily="18" charset="0"/>
              </a:rPr>
              <a:t>Background …. </a:t>
            </a:r>
          </a:p>
          <a:p>
            <a:pPr lvl="1" algn="just" eaLnBrk="1" hangingPunct="1">
              <a:buFont typeface="Wingdings" panose="05000000000000000000" pitchFamily="2" charset="2"/>
              <a:buChar char="ü"/>
            </a:pPr>
            <a:r>
              <a:rPr lang="en-US" altLang="en-US" sz="2200" dirty="0" smtClean="0">
                <a:solidFill>
                  <a:srgbClr val="C00000"/>
                </a:solidFill>
                <a:latin typeface="+mj-lt"/>
                <a:cs typeface="Times New Roman" panose="02020603050405020304" pitchFamily="18" charset="0"/>
              </a:rPr>
              <a:t>Case study research </a:t>
            </a:r>
            <a:r>
              <a:rPr lang="en-US" altLang="en-US" sz="2200" dirty="0" smtClean="0">
                <a:solidFill>
                  <a:srgbClr val="0070C0"/>
                </a:solidFill>
                <a:latin typeface="Times New Roman" panose="02020603050405020304" pitchFamily="18" charset="0"/>
                <a:cs typeface="Times New Roman" panose="02020603050405020304" pitchFamily="18" charset="0"/>
              </a:rPr>
              <a:t>is a qualitative approach in which the investigator explores a bounded system (</a:t>
            </a:r>
            <a:r>
              <a:rPr lang="en-US" altLang="en-US" sz="2000" dirty="0" smtClean="0">
                <a:solidFill>
                  <a:srgbClr val="7030A0"/>
                </a:solidFill>
                <a:latin typeface="+mj-lt"/>
                <a:cs typeface="Times New Roman" panose="02020603050405020304" pitchFamily="18" charset="0"/>
              </a:rPr>
              <a:t>a case</a:t>
            </a:r>
            <a:r>
              <a:rPr lang="en-US" altLang="en-US" sz="2200" dirty="0" smtClean="0">
                <a:solidFill>
                  <a:srgbClr val="0070C0"/>
                </a:solidFill>
                <a:latin typeface="Times New Roman" panose="02020603050405020304" pitchFamily="18" charset="0"/>
                <a:cs typeface="Times New Roman" panose="02020603050405020304" pitchFamily="18" charset="0"/>
              </a:rPr>
              <a:t>) or multiple bounded system (</a:t>
            </a:r>
            <a:r>
              <a:rPr lang="en-US" altLang="en-US" sz="2000" dirty="0" smtClean="0">
                <a:solidFill>
                  <a:srgbClr val="7030A0"/>
                </a:solidFill>
                <a:latin typeface="+mj-lt"/>
                <a:cs typeface="Times New Roman" panose="02020603050405020304" pitchFamily="18" charset="0"/>
              </a:rPr>
              <a:t>cases</a:t>
            </a:r>
            <a:r>
              <a:rPr lang="en-US" altLang="en-US" sz="2200" dirty="0" smtClean="0">
                <a:solidFill>
                  <a:srgbClr val="0070C0"/>
                </a:solidFill>
                <a:latin typeface="Times New Roman" panose="02020603050405020304" pitchFamily="18" charset="0"/>
                <a:cs typeface="Times New Roman" panose="02020603050405020304" pitchFamily="18" charset="0"/>
              </a:rPr>
              <a:t>) over time, through detailed, in-depth data collection involving </a:t>
            </a:r>
            <a:r>
              <a:rPr lang="en-US" altLang="en-US" sz="2000" u="sng" dirty="0" smtClean="0">
                <a:solidFill>
                  <a:srgbClr val="002060"/>
                </a:solidFill>
                <a:latin typeface="+mj-lt"/>
                <a:cs typeface="Times New Roman" panose="02020603050405020304" pitchFamily="18" charset="0"/>
              </a:rPr>
              <a:t>multiple sources of information</a:t>
            </a:r>
            <a:r>
              <a:rPr lang="en-US" altLang="en-US" sz="2200" dirty="0" smtClean="0">
                <a:solidFill>
                  <a:srgbClr val="0070C0"/>
                </a:solidFill>
                <a:latin typeface="Times New Roman" panose="02020603050405020304" pitchFamily="18" charset="0"/>
                <a:cs typeface="Times New Roman" panose="02020603050405020304" pitchFamily="18" charset="0"/>
              </a:rPr>
              <a:t> (</a:t>
            </a:r>
            <a:r>
              <a:rPr lang="en-US" altLang="en-US" sz="2000" dirty="0" smtClean="0">
                <a:solidFill>
                  <a:srgbClr val="7030A0"/>
                </a:solidFill>
                <a:latin typeface="+mj-lt"/>
                <a:cs typeface="Times New Roman" panose="02020603050405020304" pitchFamily="18" charset="0"/>
              </a:rPr>
              <a:t>e.g., observation, interviews, audiovisual materials, and documents and reports</a:t>
            </a:r>
            <a:r>
              <a:rPr lang="en-US" altLang="en-US" sz="2200" dirty="0" smtClean="0">
                <a:solidFill>
                  <a:srgbClr val="0070C0"/>
                </a:solidFill>
                <a:latin typeface="Times New Roman" panose="02020603050405020304" pitchFamily="18" charset="0"/>
                <a:cs typeface="Times New Roman" panose="02020603050405020304" pitchFamily="18" charset="0"/>
              </a:rPr>
              <a:t>), and reports </a:t>
            </a:r>
            <a:r>
              <a:rPr lang="en-US" altLang="en-US" sz="2000" u="sng" dirty="0" smtClean="0">
                <a:solidFill>
                  <a:srgbClr val="002060"/>
                </a:solidFill>
                <a:latin typeface="+mj-lt"/>
                <a:cs typeface="Times New Roman" panose="02020603050405020304" pitchFamily="18" charset="0"/>
              </a:rPr>
              <a:t>a case description</a:t>
            </a:r>
            <a:r>
              <a:rPr lang="en-US" altLang="en-US" sz="2200" dirty="0" smtClean="0">
                <a:solidFill>
                  <a:srgbClr val="0070C0"/>
                </a:solidFill>
                <a:latin typeface="Times New Roman" panose="02020603050405020304" pitchFamily="18" charset="0"/>
                <a:cs typeface="Times New Roman" panose="02020603050405020304" pitchFamily="18" charset="0"/>
              </a:rPr>
              <a:t> and </a:t>
            </a:r>
            <a:r>
              <a:rPr lang="en-US" altLang="en-US" sz="2000" u="sng" dirty="0" smtClean="0">
                <a:solidFill>
                  <a:srgbClr val="002060"/>
                </a:solidFill>
                <a:latin typeface="+mj-lt"/>
                <a:cs typeface="Times New Roman" panose="02020603050405020304" pitchFamily="18" charset="0"/>
              </a:rPr>
              <a:t>case-based themes</a:t>
            </a:r>
            <a:r>
              <a:rPr lang="en-US" altLang="en-US" sz="2200" dirty="0" smtClean="0">
                <a:solidFill>
                  <a:srgbClr val="0070C0"/>
                </a:solidFill>
                <a:latin typeface="Times New Roman" panose="02020603050405020304" pitchFamily="18" charset="0"/>
                <a:cs typeface="Times New Roman" panose="02020603050405020304" pitchFamily="18" charset="0"/>
              </a:rPr>
              <a:t>. </a:t>
            </a:r>
          </a:p>
          <a:p>
            <a:pPr lvl="1" algn="just" eaLnBrk="1" hangingPunct="1">
              <a:buFont typeface="Wingdings" panose="05000000000000000000" pitchFamily="2" charset="2"/>
              <a:buChar char="ü"/>
            </a:pPr>
            <a:endParaRPr lang="en-US" altLang="en-US" sz="2200" dirty="0">
              <a:solidFill>
                <a:srgbClr val="0070C0"/>
              </a:solidFill>
              <a:latin typeface="Times New Roman" panose="02020603050405020304" pitchFamily="18" charset="0"/>
              <a:cs typeface="Times New Roman" panose="02020603050405020304" pitchFamily="18" charset="0"/>
            </a:endParaRPr>
          </a:p>
          <a:p>
            <a:pPr lvl="1" algn="just" eaLnBrk="1" hangingPunct="1">
              <a:buFont typeface="Wingdings" panose="05000000000000000000" pitchFamily="2" charset="2"/>
              <a:buChar char="ü"/>
            </a:pPr>
            <a:r>
              <a:rPr lang="en-US" altLang="en-US" sz="2200" dirty="0" smtClean="0">
                <a:solidFill>
                  <a:srgbClr val="0070C0"/>
                </a:solidFill>
                <a:latin typeface="Times New Roman" panose="02020603050405020304" pitchFamily="18" charset="0"/>
                <a:cs typeface="Times New Roman" panose="02020603050405020304" pitchFamily="18" charset="0"/>
              </a:rPr>
              <a:t>The case study research is familiar to social scientists, because of its popularity in </a:t>
            </a:r>
            <a:r>
              <a:rPr lang="en-US" altLang="en-US" sz="2000" u="sng" dirty="0" smtClean="0">
                <a:solidFill>
                  <a:srgbClr val="7030A0"/>
                </a:solidFill>
                <a:latin typeface="+mj-lt"/>
                <a:cs typeface="Times New Roman" panose="02020603050405020304" pitchFamily="18" charset="0"/>
              </a:rPr>
              <a:t>psychology</a:t>
            </a:r>
            <a:r>
              <a:rPr lang="en-US" altLang="en-US" sz="2200" dirty="0" smtClean="0">
                <a:solidFill>
                  <a:srgbClr val="0070C0"/>
                </a:solidFill>
                <a:latin typeface="Times New Roman" panose="02020603050405020304" pitchFamily="18" charset="0"/>
                <a:cs typeface="Times New Roman" panose="02020603050405020304" pitchFamily="18" charset="0"/>
              </a:rPr>
              <a:t> (</a:t>
            </a:r>
            <a:r>
              <a:rPr lang="en-US" altLang="en-US" sz="2000" dirty="0" smtClean="0">
                <a:solidFill>
                  <a:srgbClr val="002060"/>
                </a:solidFill>
                <a:latin typeface="+mj-lt"/>
                <a:cs typeface="Times New Roman" panose="02020603050405020304" pitchFamily="18" charset="0"/>
              </a:rPr>
              <a:t>Freud</a:t>
            </a:r>
            <a:r>
              <a:rPr lang="en-US" altLang="en-US" sz="2200" dirty="0" smtClean="0">
                <a:solidFill>
                  <a:srgbClr val="0070C0"/>
                </a:solidFill>
                <a:latin typeface="Times New Roman" panose="02020603050405020304" pitchFamily="18" charset="0"/>
                <a:cs typeface="Times New Roman" panose="02020603050405020304" pitchFamily="18" charset="0"/>
              </a:rPr>
              <a:t>), </a:t>
            </a:r>
            <a:r>
              <a:rPr lang="en-US" altLang="en-US" sz="2000" u="sng" dirty="0" smtClean="0">
                <a:solidFill>
                  <a:srgbClr val="7030A0"/>
                </a:solidFill>
                <a:latin typeface="+mj-lt"/>
                <a:cs typeface="Times New Roman" panose="02020603050405020304" pitchFamily="18" charset="0"/>
              </a:rPr>
              <a:t>medicine</a:t>
            </a:r>
            <a:r>
              <a:rPr lang="en-US" altLang="en-US" sz="2200" dirty="0" smtClean="0">
                <a:solidFill>
                  <a:srgbClr val="0070C0"/>
                </a:solidFill>
                <a:latin typeface="Times New Roman" panose="02020603050405020304" pitchFamily="18" charset="0"/>
                <a:cs typeface="Times New Roman" panose="02020603050405020304" pitchFamily="18" charset="0"/>
              </a:rPr>
              <a:t> (</a:t>
            </a:r>
            <a:r>
              <a:rPr lang="en-US" altLang="en-US" sz="2000" dirty="0" smtClean="0">
                <a:solidFill>
                  <a:srgbClr val="002060"/>
                </a:solidFill>
                <a:latin typeface="+mj-lt"/>
                <a:cs typeface="Times New Roman" panose="02020603050405020304" pitchFamily="18" charset="0"/>
              </a:rPr>
              <a:t>case analysis of a problem</a:t>
            </a:r>
            <a:r>
              <a:rPr lang="en-US" altLang="en-US" sz="2200" dirty="0" smtClean="0">
                <a:solidFill>
                  <a:srgbClr val="0070C0"/>
                </a:solidFill>
                <a:latin typeface="Times New Roman" panose="02020603050405020304" pitchFamily="18" charset="0"/>
                <a:cs typeface="Times New Roman" panose="02020603050405020304" pitchFamily="18" charset="0"/>
              </a:rPr>
              <a:t>), </a:t>
            </a:r>
            <a:r>
              <a:rPr lang="en-US" altLang="en-US" sz="2000" u="sng" dirty="0" smtClean="0">
                <a:solidFill>
                  <a:srgbClr val="7030A0"/>
                </a:solidFill>
                <a:latin typeface="+mj-lt"/>
                <a:cs typeface="Times New Roman" panose="02020603050405020304" pitchFamily="18" charset="0"/>
              </a:rPr>
              <a:t>law</a:t>
            </a:r>
            <a:r>
              <a:rPr lang="en-US" altLang="en-US" sz="2200" dirty="0" smtClean="0">
                <a:solidFill>
                  <a:srgbClr val="0070C0"/>
                </a:solidFill>
                <a:latin typeface="Times New Roman" panose="02020603050405020304" pitchFamily="18" charset="0"/>
                <a:cs typeface="Times New Roman" panose="02020603050405020304" pitchFamily="18" charset="0"/>
              </a:rPr>
              <a:t> (</a:t>
            </a:r>
            <a:r>
              <a:rPr lang="en-US" altLang="en-US" sz="2000" dirty="0" smtClean="0">
                <a:solidFill>
                  <a:srgbClr val="002060"/>
                </a:solidFill>
                <a:latin typeface="+mj-lt"/>
                <a:cs typeface="Times New Roman" panose="02020603050405020304" pitchFamily="18" charset="0"/>
              </a:rPr>
              <a:t>case law</a:t>
            </a:r>
            <a:r>
              <a:rPr lang="en-US" altLang="en-US" sz="2200" dirty="0" smtClean="0">
                <a:solidFill>
                  <a:srgbClr val="0070C0"/>
                </a:solidFill>
                <a:latin typeface="Times New Roman" panose="02020603050405020304" pitchFamily="18" charset="0"/>
                <a:cs typeface="Times New Roman" panose="02020603050405020304" pitchFamily="18" charset="0"/>
              </a:rPr>
              <a:t>), and </a:t>
            </a:r>
            <a:r>
              <a:rPr lang="en-US" altLang="en-US" sz="2000" u="sng" dirty="0" smtClean="0">
                <a:solidFill>
                  <a:srgbClr val="7030A0"/>
                </a:solidFill>
                <a:latin typeface="+mj-lt"/>
                <a:cs typeface="Times New Roman" panose="02020603050405020304" pitchFamily="18" charset="0"/>
              </a:rPr>
              <a:t>political sciences</a:t>
            </a:r>
            <a:r>
              <a:rPr lang="en-US" altLang="en-US" sz="2200" dirty="0" smtClean="0">
                <a:solidFill>
                  <a:srgbClr val="0070C0"/>
                </a:solidFill>
                <a:latin typeface="Times New Roman" panose="02020603050405020304" pitchFamily="18" charset="0"/>
                <a:cs typeface="Times New Roman" panose="02020603050405020304" pitchFamily="18" charset="0"/>
              </a:rPr>
              <a:t> (</a:t>
            </a:r>
            <a:r>
              <a:rPr lang="en-US" altLang="en-US" sz="2000" dirty="0" smtClean="0">
                <a:solidFill>
                  <a:srgbClr val="002060"/>
                </a:solidFill>
                <a:latin typeface="+mj-lt"/>
                <a:cs typeface="Times New Roman" panose="02020603050405020304" pitchFamily="18" charset="0"/>
              </a:rPr>
              <a:t>case reports</a:t>
            </a:r>
            <a:r>
              <a:rPr lang="en-US" altLang="en-US" sz="2200" dirty="0" smtClean="0">
                <a:solidFill>
                  <a:srgbClr val="0070C0"/>
                </a:solidFill>
                <a:latin typeface="Times New Roman" panose="02020603050405020304" pitchFamily="18" charset="0"/>
                <a:cs typeface="Times New Roman" panose="02020603050405020304" pitchFamily="18" charset="0"/>
              </a:rPr>
              <a:t>). </a:t>
            </a:r>
            <a:endParaRPr lang="en-US" altLang="en-US" sz="2200" dirty="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56</a:t>
            </a:fld>
            <a:endParaRPr lang="en-US"/>
          </a:p>
        </p:txBody>
      </p:sp>
    </p:spTree>
    <p:extLst>
      <p:ext uri="{BB962C8B-B14F-4D97-AF65-F5344CB8AC3E}">
        <p14:creationId xmlns:p14="http://schemas.microsoft.com/office/powerpoint/2010/main" val="13465740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Case Study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a:solidFill>
                  <a:srgbClr val="C00000"/>
                </a:solidFill>
                <a:latin typeface="+mj-lt"/>
              </a:rPr>
              <a:t>Types of Case </a:t>
            </a:r>
            <a:r>
              <a:rPr lang="en-US" altLang="en-US" sz="2400" b="1" dirty="0" smtClean="0">
                <a:solidFill>
                  <a:srgbClr val="C00000"/>
                </a:solidFill>
                <a:latin typeface="+mj-lt"/>
              </a:rPr>
              <a:t>Studies</a:t>
            </a:r>
          </a:p>
          <a:p>
            <a:pPr lvl="1" algn="just" eaLnBrk="1" hangingPunct="1">
              <a:lnSpc>
                <a:spcPct val="90000"/>
              </a:lnSpc>
              <a:buFont typeface="Wingdings" panose="05000000000000000000" pitchFamily="2" charset="2"/>
              <a:buChar char="ü"/>
            </a:pPr>
            <a:r>
              <a:rPr lang="en-US" altLang="en-US" sz="2000" dirty="0" smtClean="0">
                <a:solidFill>
                  <a:srgbClr val="0070C0"/>
                </a:solidFill>
                <a:latin typeface="Times New Roman" panose="02020603050405020304" pitchFamily="18" charset="0"/>
                <a:cs typeface="Times New Roman" panose="02020603050405020304" pitchFamily="18" charset="0"/>
              </a:rPr>
              <a:t>Types of qualitative case study are distinguished by the size of the bounded case, </a:t>
            </a:r>
          </a:p>
          <a:p>
            <a:pPr lvl="2" algn="just" eaLnBrk="1" hangingPunct="1">
              <a:lnSpc>
                <a:spcPct val="90000"/>
              </a:lnSpc>
              <a:buFont typeface="Wingdings" panose="05000000000000000000" pitchFamily="2" charset="2"/>
              <a:buChar char="ü"/>
            </a:pPr>
            <a:r>
              <a:rPr lang="en-US" altLang="en-US" sz="1800" dirty="0" smtClean="0">
                <a:solidFill>
                  <a:srgbClr val="7030A0"/>
                </a:solidFill>
                <a:latin typeface="+mj-lt"/>
                <a:cs typeface="Times New Roman" panose="02020603050405020304" pitchFamily="18" charset="0"/>
              </a:rPr>
              <a:t>Whether the case involves one individual, several individuals, a group, an entire program, or an activity. </a:t>
            </a:r>
          </a:p>
          <a:p>
            <a:pPr lvl="2" algn="just" eaLnBrk="1" hangingPunct="1">
              <a:lnSpc>
                <a:spcPct val="90000"/>
              </a:lnSpc>
              <a:buFont typeface="Wingdings" panose="05000000000000000000" pitchFamily="2" charset="2"/>
              <a:buChar char="ü"/>
            </a:pPr>
            <a:endParaRPr lang="en-US" altLang="en-US" sz="1800" dirty="0" smtClean="0">
              <a:solidFill>
                <a:srgbClr val="7030A0"/>
              </a:solidFill>
              <a:latin typeface="+mj-lt"/>
              <a:cs typeface="Times New Roman" panose="02020603050405020304" pitchFamily="18" charset="0"/>
            </a:endParaRPr>
          </a:p>
          <a:p>
            <a:pPr algn="just" eaLnBrk="1" hangingPunct="1">
              <a:lnSpc>
                <a:spcPct val="90000"/>
              </a:lnSpc>
              <a:buFont typeface="Wingdings" panose="05000000000000000000" pitchFamily="2" charset="2"/>
              <a:buChar char="ü"/>
            </a:pPr>
            <a:r>
              <a:rPr lang="en-US" altLang="en-US" sz="2200" dirty="0" smtClean="0">
                <a:solidFill>
                  <a:srgbClr val="0070C0"/>
                </a:solidFill>
                <a:latin typeface="Times New Roman" panose="02020603050405020304" pitchFamily="18" charset="0"/>
                <a:cs typeface="Times New Roman" panose="02020603050405020304" pitchFamily="18" charset="0"/>
              </a:rPr>
              <a:t>In terms of intent, the case could be of; </a:t>
            </a:r>
          </a:p>
          <a:p>
            <a:pPr marL="850900" lvl="1" indent="-457200" algn="just" eaLnBrk="1" hangingPunct="1">
              <a:lnSpc>
                <a:spcPct val="90000"/>
              </a:lnSpc>
              <a:buFont typeface="+mj-lt"/>
              <a:buAutoNum type="arabicParenR"/>
            </a:pPr>
            <a:r>
              <a:rPr lang="en-US" altLang="en-US" sz="2000" dirty="0" smtClean="0">
                <a:solidFill>
                  <a:srgbClr val="7030A0"/>
                </a:solidFill>
                <a:latin typeface="+mj-lt"/>
                <a:cs typeface="Times New Roman" panose="02020603050405020304" pitchFamily="18" charset="0"/>
              </a:rPr>
              <a:t>Single </a:t>
            </a:r>
            <a:r>
              <a:rPr lang="en-US" altLang="en-US" sz="2000" dirty="0">
                <a:solidFill>
                  <a:srgbClr val="7030A0"/>
                </a:solidFill>
                <a:latin typeface="+mj-lt"/>
                <a:cs typeface="Times New Roman" panose="02020603050405020304" pitchFamily="18" charset="0"/>
              </a:rPr>
              <a:t>instrumental case </a:t>
            </a:r>
            <a:r>
              <a:rPr lang="en-US" altLang="en-US" sz="2000" dirty="0" smtClean="0">
                <a:solidFill>
                  <a:srgbClr val="7030A0"/>
                </a:solidFill>
                <a:latin typeface="+mj-lt"/>
                <a:cs typeface="Times New Roman" panose="02020603050405020304" pitchFamily="18" charset="0"/>
              </a:rPr>
              <a:t>study</a:t>
            </a:r>
            <a:endParaRPr lang="en-US" altLang="en-US" sz="1800" dirty="0" smtClean="0">
              <a:solidFill>
                <a:srgbClr val="7030A0"/>
              </a:solidFill>
              <a:latin typeface="Times New Roman" panose="02020603050405020304" pitchFamily="18" charset="0"/>
              <a:cs typeface="Times New Roman" panose="02020603050405020304" pitchFamily="18" charset="0"/>
            </a:endParaRPr>
          </a:p>
          <a:p>
            <a:pPr marL="850900" lvl="1" indent="-457200" algn="just" eaLnBrk="1" hangingPunct="1">
              <a:lnSpc>
                <a:spcPct val="90000"/>
              </a:lnSpc>
              <a:buFont typeface="+mj-lt"/>
              <a:buAutoNum type="arabicParenR"/>
            </a:pPr>
            <a:r>
              <a:rPr lang="en-US" altLang="en-US" sz="2000" dirty="0" smtClean="0">
                <a:solidFill>
                  <a:srgbClr val="7030A0"/>
                </a:solidFill>
                <a:latin typeface="+mj-lt"/>
                <a:cs typeface="Times New Roman" panose="02020603050405020304" pitchFamily="18" charset="0"/>
              </a:rPr>
              <a:t>Collective or multiple instrumental case study</a:t>
            </a:r>
            <a:endParaRPr lang="en-US" altLang="en-US" sz="1800" dirty="0" smtClean="0">
              <a:solidFill>
                <a:srgbClr val="7030A0"/>
              </a:solidFill>
              <a:latin typeface="Times New Roman" panose="02020603050405020304" pitchFamily="18" charset="0"/>
              <a:cs typeface="Times New Roman" panose="02020603050405020304" pitchFamily="18" charset="0"/>
            </a:endParaRPr>
          </a:p>
          <a:p>
            <a:pPr marL="850900" lvl="1" indent="-457200" algn="just" eaLnBrk="1" hangingPunct="1">
              <a:lnSpc>
                <a:spcPct val="90000"/>
              </a:lnSpc>
              <a:buFont typeface="+mj-lt"/>
              <a:buAutoNum type="arabicParenR"/>
            </a:pPr>
            <a:r>
              <a:rPr lang="en-US" altLang="en-US" sz="2000" dirty="0" smtClean="0">
                <a:solidFill>
                  <a:srgbClr val="7030A0"/>
                </a:solidFill>
                <a:latin typeface="+mj-lt"/>
              </a:rPr>
              <a:t>Intrinsic </a:t>
            </a:r>
            <a:r>
              <a:rPr lang="en-US" altLang="en-US" sz="2000" dirty="0">
                <a:solidFill>
                  <a:srgbClr val="7030A0"/>
                </a:solidFill>
                <a:latin typeface="+mj-lt"/>
              </a:rPr>
              <a:t>case </a:t>
            </a:r>
            <a:r>
              <a:rPr lang="en-US" altLang="en-US" sz="2000" dirty="0" smtClean="0">
                <a:solidFill>
                  <a:srgbClr val="7030A0"/>
                </a:solidFill>
                <a:latin typeface="+mj-lt"/>
              </a:rPr>
              <a:t>study</a:t>
            </a:r>
            <a:endParaRPr lang="en-US" altLang="en-US" sz="1800" dirty="0">
              <a:solidFill>
                <a:srgbClr val="7030A0"/>
              </a:solidFill>
              <a:latin typeface="Times New Roman" panose="02020603050405020304" pitchFamily="18" charset="0"/>
              <a:cs typeface="Times New Roman" panose="02020603050405020304" pitchFamily="18" charset="0"/>
            </a:endParaRPr>
          </a:p>
          <a:p>
            <a:pPr lvl="1" algn="just" eaLnBrk="1" hangingPunct="1">
              <a:lnSpc>
                <a:spcPct val="90000"/>
              </a:lnSpc>
              <a:buFont typeface="Wingdings" panose="05000000000000000000" pitchFamily="2" charset="2"/>
              <a:buChar char="ü"/>
            </a:pPr>
            <a:endParaRPr lang="en-US" altLang="en-US" sz="1800" dirty="0">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ü"/>
            </a:pPr>
            <a:r>
              <a:rPr lang="en-US" altLang="en-US" sz="1600" dirty="0" smtClean="0">
                <a:solidFill>
                  <a:srgbClr val="0070C0"/>
                </a:solidFill>
                <a:latin typeface="Times New Roman" panose="02020603050405020304" pitchFamily="18" charset="0"/>
                <a:cs typeface="Times New Roman" panose="02020603050405020304" pitchFamily="18" charset="0"/>
              </a:rPr>
              <a:t>This </a:t>
            </a:r>
            <a:r>
              <a:rPr lang="en-US" altLang="en-US" sz="1600" dirty="0">
                <a:solidFill>
                  <a:srgbClr val="0070C0"/>
                </a:solidFill>
                <a:latin typeface="Times New Roman" panose="02020603050405020304" pitchFamily="18" charset="0"/>
                <a:cs typeface="Times New Roman" panose="02020603050405020304" pitchFamily="18" charset="0"/>
              </a:rPr>
              <a:t>approach focuses on the case itself because the case presents an unusual or unique situation (e.g., </a:t>
            </a:r>
            <a:r>
              <a:rPr lang="en-US" altLang="en-US" sz="1600" u="sng" dirty="0">
                <a:solidFill>
                  <a:srgbClr val="002060"/>
                </a:solidFill>
                <a:latin typeface="+mj-lt"/>
                <a:cs typeface="Times New Roman" panose="02020603050405020304" pitchFamily="18" charset="0"/>
              </a:rPr>
              <a:t>evaluating a program or one particular student who is having difficulty studying</a:t>
            </a:r>
            <a:r>
              <a:rPr lang="en-US" altLang="en-US" sz="1600" dirty="0">
                <a:solidFill>
                  <a:srgbClr val="0070C0"/>
                </a:solidFill>
                <a:latin typeface="Times New Roman" panose="02020603050405020304" pitchFamily="18" charset="0"/>
                <a:cs typeface="Times New Roman" panose="02020603050405020304" pitchFamily="18" charset="0"/>
              </a:rPr>
              <a:t>). </a:t>
            </a:r>
          </a:p>
          <a:p>
            <a:pPr lvl="2" algn="just">
              <a:buFont typeface="Wingdings" panose="05000000000000000000" pitchFamily="2" charset="2"/>
              <a:buChar char="ü"/>
            </a:pPr>
            <a:endParaRPr lang="en-US" sz="1100" dirty="0" smtClean="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57</a:t>
            </a:fld>
            <a:endParaRPr lang="en-US"/>
          </a:p>
        </p:txBody>
      </p:sp>
    </p:spTree>
    <p:extLst>
      <p:ext uri="{BB962C8B-B14F-4D97-AF65-F5344CB8AC3E}">
        <p14:creationId xmlns:p14="http://schemas.microsoft.com/office/powerpoint/2010/main" val="28303398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Case Study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a:solidFill>
                  <a:srgbClr val="C00000"/>
                </a:solidFill>
                <a:latin typeface="+mj-lt"/>
              </a:rPr>
              <a:t>Types of Case </a:t>
            </a:r>
            <a:r>
              <a:rPr lang="en-US" altLang="en-US" sz="2400" b="1" dirty="0" smtClean="0">
                <a:solidFill>
                  <a:srgbClr val="C00000"/>
                </a:solidFill>
                <a:latin typeface="+mj-lt"/>
              </a:rPr>
              <a:t>Studies …</a:t>
            </a:r>
            <a:endParaRPr lang="en-US" altLang="en-US" sz="2400" b="1" dirty="0">
              <a:solidFill>
                <a:srgbClr val="C00000"/>
              </a:solidFill>
              <a:latin typeface="+mj-lt"/>
            </a:endParaRPr>
          </a:p>
          <a:p>
            <a:pPr marL="850900" lvl="1" indent="-457200" algn="just" eaLnBrk="1" hangingPunct="1">
              <a:lnSpc>
                <a:spcPct val="80000"/>
              </a:lnSpc>
              <a:buFont typeface="+mj-lt"/>
              <a:buAutoNum type="arabicParenR"/>
            </a:pPr>
            <a:r>
              <a:rPr lang="en-US" altLang="en-US" sz="2200" dirty="0" smtClean="0">
                <a:solidFill>
                  <a:srgbClr val="0070C0"/>
                </a:solidFill>
                <a:latin typeface="Times New Roman" panose="02020603050405020304" pitchFamily="18" charset="0"/>
                <a:cs typeface="Times New Roman" panose="02020603050405020304" pitchFamily="18" charset="0"/>
              </a:rPr>
              <a:t>In a </a:t>
            </a:r>
            <a:r>
              <a:rPr lang="en-US" altLang="en-US" sz="2200" dirty="0" smtClean="0">
                <a:solidFill>
                  <a:srgbClr val="C00000"/>
                </a:solidFill>
                <a:latin typeface="+mj-lt"/>
                <a:cs typeface="Times New Roman" panose="02020603050405020304" pitchFamily="18" charset="0"/>
              </a:rPr>
              <a:t>single instrumental case study</a:t>
            </a:r>
            <a:r>
              <a:rPr lang="en-US" altLang="en-US" sz="2000" dirty="0" smtClean="0">
                <a:solidFill>
                  <a:srgbClr val="0070C0"/>
                </a:solidFill>
                <a:latin typeface="Times New Roman" panose="02020603050405020304" pitchFamily="18" charset="0"/>
                <a:cs typeface="Times New Roman" panose="02020603050405020304" pitchFamily="18" charset="0"/>
              </a:rPr>
              <a:t> (</a:t>
            </a:r>
            <a:r>
              <a:rPr lang="en-US" altLang="en-US" sz="2000" dirty="0" smtClean="0">
                <a:solidFill>
                  <a:srgbClr val="002060"/>
                </a:solidFill>
                <a:latin typeface="+mj-lt"/>
                <a:cs typeface="Times New Roman" panose="02020603050405020304" pitchFamily="18" charset="0"/>
              </a:rPr>
              <a:t>Stake, 1995</a:t>
            </a:r>
            <a:r>
              <a:rPr lang="en-US" altLang="en-US" sz="2000" dirty="0" smtClean="0">
                <a:solidFill>
                  <a:srgbClr val="0070C0"/>
                </a:solidFill>
                <a:latin typeface="Times New Roman" panose="02020603050405020304" pitchFamily="18" charset="0"/>
                <a:cs typeface="Times New Roman" panose="02020603050405020304" pitchFamily="18" charset="0"/>
              </a:rPr>
              <a:t>), the researcher focusses on an issue or concern, and then selects one bounded case to illustrate this issue. </a:t>
            </a:r>
          </a:p>
          <a:p>
            <a:pPr lvl="1" algn="just" eaLnBrk="1" hangingPunct="1">
              <a:lnSpc>
                <a:spcPct val="80000"/>
              </a:lnSpc>
              <a:buFont typeface="Wingdings" panose="05000000000000000000" pitchFamily="2" charset="2"/>
              <a:buChar char="ü"/>
            </a:pPr>
            <a:endParaRPr lang="en-US" altLang="en-US" sz="2000" dirty="0">
              <a:solidFill>
                <a:srgbClr val="0070C0"/>
              </a:solidFill>
              <a:latin typeface="Times New Roman" panose="02020603050405020304" pitchFamily="18" charset="0"/>
              <a:cs typeface="Times New Roman" panose="02020603050405020304" pitchFamily="18" charset="0"/>
            </a:endParaRPr>
          </a:p>
          <a:p>
            <a:pPr marL="850900" lvl="1" indent="-457200" algn="just" eaLnBrk="1" hangingPunct="1">
              <a:lnSpc>
                <a:spcPct val="80000"/>
              </a:lnSpc>
              <a:buFont typeface="+mj-lt"/>
              <a:buAutoNum type="arabicParenR" startAt="2"/>
            </a:pPr>
            <a:r>
              <a:rPr lang="en-US" altLang="en-US" sz="2200" dirty="0" smtClean="0">
                <a:solidFill>
                  <a:srgbClr val="0070C0"/>
                </a:solidFill>
                <a:latin typeface="Times New Roman" panose="02020603050405020304" pitchFamily="18" charset="0"/>
                <a:cs typeface="Times New Roman" panose="02020603050405020304" pitchFamily="18" charset="0"/>
              </a:rPr>
              <a:t>In a </a:t>
            </a:r>
            <a:r>
              <a:rPr lang="en-US" altLang="en-US" sz="2200" dirty="0" smtClean="0">
                <a:solidFill>
                  <a:srgbClr val="C00000"/>
                </a:solidFill>
                <a:latin typeface="+mj-lt"/>
                <a:cs typeface="Times New Roman" panose="02020603050405020304" pitchFamily="18" charset="0"/>
              </a:rPr>
              <a:t>collective case study</a:t>
            </a:r>
            <a:r>
              <a:rPr lang="en-US" altLang="en-US" sz="2200" dirty="0" smtClean="0">
                <a:solidFill>
                  <a:srgbClr val="0070C0"/>
                </a:solidFill>
                <a:latin typeface="Times New Roman" panose="02020603050405020304" pitchFamily="18" charset="0"/>
                <a:cs typeface="Times New Roman" panose="02020603050405020304" pitchFamily="18" charset="0"/>
              </a:rPr>
              <a:t> (</a:t>
            </a:r>
            <a:r>
              <a:rPr lang="en-US" altLang="en-US" sz="1800" u="sng" dirty="0" smtClean="0">
                <a:solidFill>
                  <a:srgbClr val="002060"/>
                </a:solidFill>
                <a:latin typeface="+mj-lt"/>
                <a:cs typeface="Times New Roman" panose="02020603050405020304" pitchFamily="18" charset="0"/>
              </a:rPr>
              <a:t>multiple case study</a:t>
            </a:r>
            <a:r>
              <a:rPr lang="en-US" altLang="en-US" sz="2200" dirty="0" smtClean="0">
                <a:solidFill>
                  <a:srgbClr val="0070C0"/>
                </a:solidFill>
                <a:latin typeface="Times New Roman" panose="02020603050405020304" pitchFamily="18" charset="0"/>
                <a:cs typeface="Times New Roman" panose="02020603050405020304" pitchFamily="18" charset="0"/>
              </a:rPr>
              <a:t>), the one issue or concern is again selected, but the inquirer selects multiple case studies to illustrate the issue. </a:t>
            </a:r>
          </a:p>
          <a:p>
            <a:pPr lvl="2" algn="just" eaLnBrk="1" hangingPunct="1">
              <a:lnSpc>
                <a:spcPct val="80000"/>
              </a:lnSpc>
              <a:buFont typeface="Wingdings" panose="05000000000000000000" pitchFamily="2" charset="2"/>
              <a:buChar char="ü"/>
            </a:pPr>
            <a:r>
              <a:rPr lang="en-US" altLang="en-US" sz="1800" dirty="0" smtClean="0">
                <a:solidFill>
                  <a:srgbClr val="7030A0"/>
                </a:solidFill>
                <a:latin typeface="+mj-lt"/>
                <a:cs typeface="Times New Roman" panose="02020603050405020304" pitchFamily="18" charset="0"/>
              </a:rPr>
              <a:t>The researcher might select for study several programs </a:t>
            </a:r>
            <a:r>
              <a:rPr lang="en-US" altLang="en-US" sz="1800" dirty="0">
                <a:solidFill>
                  <a:srgbClr val="7030A0"/>
                </a:solidFill>
                <a:latin typeface="+mj-lt"/>
                <a:cs typeface="Times New Roman" panose="02020603050405020304" pitchFamily="18" charset="0"/>
              </a:rPr>
              <a:t>f</a:t>
            </a:r>
            <a:r>
              <a:rPr lang="en-US" altLang="en-US" sz="1800" dirty="0" smtClean="0">
                <a:solidFill>
                  <a:srgbClr val="7030A0"/>
                </a:solidFill>
                <a:latin typeface="+mj-lt"/>
                <a:cs typeface="Times New Roman" panose="02020603050405020304" pitchFamily="18" charset="0"/>
              </a:rPr>
              <a:t>rom several research sites, or multiple programs within a single site. </a:t>
            </a:r>
          </a:p>
          <a:p>
            <a:pPr lvl="2" algn="just" eaLnBrk="1" hangingPunct="1">
              <a:lnSpc>
                <a:spcPct val="80000"/>
              </a:lnSpc>
              <a:buFont typeface="Wingdings" panose="05000000000000000000" pitchFamily="2" charset="2"/>
              <a:buChar char="ü"/>
            </a:pPr>
            <a:r>
              <a:rPr lang="en-US" altLang="en-US" sz="1800" dirty="0" smtClean="0">
                <a:solidFill>
                  <a:srgbClr val="7030A0"/>
                </a:solidFill>
                <a:latin typeface="+mj-lt"/>
                <a:cs typeface="Times New Roman" panose="02020603050405020304" pitchFamily="18" charset="0"/>
              </a:rPr>
              <a:t>Often the inquirer purposefully selects multiple cases to show different perspectives of an issue. </a:t>
            </a:r>
            <a:endParaRPr lang="en-US" altLang="en-US" sz="1800" dirty="0">
              <a:solidFill>
                <a:srgbClr val="7030A0"/>
              </a:solidFill>
              <a:latin typeface="+mj-lt"/>
              <a:cs typeface="Times New Roman" panose="02020603050405020304" pitchFamily="18" charset="0"/>
            </a:endParaRPr>
          </a:p>
          <a:p>
            <a:pPr lvl="2" algn="just" eaLnBrk="1" hangingPunct="1">
              <a:lnSpc>
                <a:spcPct val="80000"/>
              </a:lnSpc>
              <a:buFont typeface="Wingdings" panose="05000000000000000000" pitchFamily="2" charset="2"/>
              <a:buChar char="ü"/>
            </a:pPr>
            <a:endParaRPr lang="en-US" altLang="en-US" sz="1800" dirty="0" smtClean="0">
              <a:solidFill>
                <a:srgbClr val="7030A0"/>
              </a:solidFill>
              <a:latin typeface="+mj-lt"/>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58</a:t>
            </a:fld>
            <a:endParaRPr lang="en-US"/>
          </a:p>
        </p:txBody>
      </p:sp>
    </p:spTree>
    <p:extLst>
      <p:ext uri="{BB962C8B-B14F-4D97-AF65-F5344CB8AC3E}">
        <p14:creationId xmlns:p14="http://schemas.microsoft.com/office/powerpoint/2010/main" val="40187071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Case Study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a:solidFill>
                  <a:srgbClr val="C00000"/>
                </a:solidFill>
                <a:latin typeface="+mj-lt"/>
              </a:rPr>
              <a:t>Types of Case Studies …</a:t>
            </a:r>
            <a:r>
              <a:rPr lang="en-US" altLang="en-US" sz="2400" b="1" dirty="0" smtClean="0">
                <a:solidFill>
                  <a:srgbClr val="C00000"/>
                </a:solidFill>
                <a:latin typeface="+mj-lt"/>
              </a:rPr>
              <a:t> </a:t>
            </a:r>
          </a:p>
          <a:p>
            <a:pPr lvl="1" algn="just" eaLnBrk="1" hangingPunct="1">
              <a:lnSpc>
                <a:spcPct val="80000"/>
              </a:lnSpc>
              <a:buFont typeface="Wingdings" panose="05000000000000000000" pitchFamily="2" charset="2"/>
              <a:buChar char="ü"/>
            </a:pPr>
            <a:r>
              <a:rPr lang="en-US" altLang="en-US" sz="2000" u="sng" dirty="0" smtClean="0">
                <a:solidFill>
                  <a:srgbClr val="002060"/>
                </a:solidFill>
                <a:latin typeface="+mj-lt"/>
                <a:cs typeface="Times New Roman" panose="02020603050405020304" pitchFamily="18" charset="0"/>
              </a:rPr>
              <a:t>Yin (2003)</a:t>
            </a:r>
            <a:r>
              <a:rPr lang="en-US" altLang="en-US" sz="2000" dirty="0" smtClean="0">
                <a:solidFill>
                  <a:srgbClr val="0070C0"/>
                </a:solidFill>
                <a:latin typeface="+mj-lt"/>
                <a:cs typeface="Times New Roman" panose="02020603050405020304" pitchFamily="18" charset="0"/>
              </a:rPr>
              <a:t> </a:t>
            </a:r>
            <a:r>
              <a:rPr lang="en-US" altLang="en-US" sz="2000" dirty="0" smtClean="0">
                <a:solidFill>
                  <a:srgbClr val="0070C0"/>
                </a:solidFill>
                <a:latin typeface="Times New Roman" panose="02020603050405020304" pitchFamily="18" charset="0"/>
                <a:cs typeface="Times New Roman" panose="02020603050405020304" pitchFamily="18" charset="0"/>
              </a:rPr>
              <a:t>suggests that the multiple case study design uses the logic of replication, in which the inquirer replicates the procedure for each case. </a:t>
            </a:r>
          </a:p>
          <a:p>
            <a:pPr lvl="1" algn="just" eaLnBrk="1" hangingPunct="1">
              <a:lnSpc>
                <a:spcPct val="80000"/>
              </a:lnSpc>
              <a:buFont typeface="Wingdings" panose="05000000000000000000" pitchFamily="2" charset="2"/>
              <a:buChar char="ü"/>
            </a:pPr>
            <a:endParaRPr lang="en-US" altLang="en-US" sz="2000" dirty="0" smtClean="0">
              <a:solidFill>
                <a:srgbClr val="0070C0"/>
              </a:solidFill>
              <a:latin typeface="Times New Roman" panose="02020603050405020304" pitchFamily="18" charset="0"/>
              <a:cs typeface="Times New Roman" panose="02020603050405020304" pitchFamily="18" charset="0"/>
            </a:endParaRPr>
          </a:p>
          <a:p>
            <a:pPr algn="just" eaLnBrk="1" hangingPunct="1">
              <a:lnSpc>
                <a:spcPct val="80000"/>
              </a:lnSpc>
              <a:buFont typeface="Wingdings" panose="05000000000000000000" pitchFamily="2" charset="2"/>
              <a:buChar char="ü"/>
            </a:pPr>
            <a:r>
              <a:rPr lang="en-US" altLang="en-US" sz="2200" dirty="0" smtClean="0">
                <a:solidFill>
                  <a:srgbClr val="0070C0"/>
                </a:solidFill>
                <a:latin typeface="Times New Roman" panose="02020603050405020304" pitchFamily="18" charset="0"/>
                <a:cs typeface="Times New Roman" panose="02020603050405020304" pitchFamily="18" charset="0"/>
              </a:rPr>
              <a:t>As a general rule, the qualitative researchers are reluctant to generalize from one case to another, because the contexts of the cases differ. </a:t>
            </a:r>
          </a:p>
          <a:p>
            <a:pPr lvl="1" algn="just" eaLnBrk="1" hangingPunct="1">
              <a:lnSpc>
                <a:spcPct val="80000"/>
              </a:lnSpc>
              <a:buFont typeface="Wingdings" panose="05000000000000000000" pitchFamily="2" charset="2"/>
              <a:buChar char="ü"/>
            </a:pPr>
            <a:r>
              <a:rPr lang="en-US" altLang="en-US" sz="1800" dirty="0" smtClean="0">
                <a:solidFill>
                  <a:srgbClr val="7030A0"/>
                </a:solidFill>
                <a:latin typeface="+mj-lt"/>
                <a:cs typeface="Times New Roman" panose="02020603050405020304" pitchFamily="18" charset="0"/>
              </a:rPr>
              <a:t>To best generalize, the inquirer needs to select representative cases for inclusion in the qualitative study. </a:t>
            </a:r>
          </a:p>
          <a:p>
            <a:pPr lvl="1" algn="just" eaLnBrk="1" hangingPunct="1">
              <a:lnSpc>
                <a:spcPct val="80000"/>
              </a:lnSpc>
              <a:buFont typeface="Wingdings" panose="05000000000000000000" pitchFamily="2" charset="2"/>
              <a:buChar char="ü"/>
            </a:pPr>
            <a:endParaRPr lang="en-US" altLang="en-US" sz="2000" dirty="0" smtClean="0">
              <a:solidFill>
                <a:srgbClr val="0070C0"/>
              </a:solidFill>
              <a:latin typeface="Times New Roman" panose="02020603050405020304" pitchFamily="18" charset="0"/>
              <a:cs typeface="Times New Roman" panose="02020603050405020304" pitchFamily="18" charset="0"/>
            </a:endParaRPr>
          </a:p>
          <a:p>
            <a:pPr marL="457200" indent="-457200" algn="just" eaLnBrk="1" hangingPunct="1">
              <a:lnSpc>
                <a:spcPct val="80000"/>
              </a:lnSpc>
              <a:buFont typeface="+mj-lt"/>
              <a:buAutoNum type="arabicParenR" startAt="3"/>
            </a:pPr>
            <a:r>
              <a:rPr lang="en-US" altLang="en-US" sz="2200" dirty="0" smtClean="0">
                <a:solidFill>
                  <a:srgbClr val="0070C0"/>
                </a:solidFill>
                <a:latin typeface="Times New Roman" panose="02020603050405020304" pitchFamily="18" charset="0"/>
                <a:cs typeface="Times New Roman" panose="02020603050405020304" pitchFamily="18" charset="0"/>
              </a:rPr>
              <a:t>In </a:t>
            </a:r>
            <a:r>
              <a:rPr lang="en-US" altLang="en-US" sz="2200" dirty="0" smtClean="0">
                <a:solidFill>
                  <a:srgbClr val="C00000"/>
                </a:solidFill>
                <a:latin typeface="+mj-lt"/>
                <a:cs typeface="Times New Roman" panose="02020603050405020304" pitchFamily="18" charset="0"/>
              </a:rPr>
              <a:t>intrinsic case study</a:t>
            </a:r>
            <a:r>
              <a:rPr lang="en-US" altLang="en-US" sz="2200" dirty="0" smtClean="0">
                <a:solidFill>
                  <a:srgbClr val="0070C0"/>
                </a:solidFill>
                <a:latin typeface="Times New Roman" panose="02020603050405020304" pitchFamily="18" charset="0"/>
                <a:cs typeface="Times New Roman" panose="02020603050405020304" pitchFamily="18" charset="0"/>
              </a:rPr>
              <a:t>, the focus is on the case itself (</a:t>
            </a:r>
            <a:r>
              <a:rPr lang="en-US" altLang="en-US" sz="1800" u="sng" dirty="0" smtClean="0">
                <a:solidFill>
                  <a:srgbClr val="002060"/>
                </a:solidFill>
                <a:latin typeface="+mj-lt"/>
                <a:cs typeface="Times New Roman" panose="02020603050405020304" pitchFamily="18" charset="0"/>
              </a:rPr>
              <a:t>e.g., evaluating a program, or studying a student having difficulty, …</a:t>
            </a:r>
            <a:r>
              <a:rPr lang="en-US" altLang="en-US" sz="2200" dirty="0" smtClean="0">
                <a:solidFill>
                  <a:srgbClr val="0070C0"/>
                </a:solidFill>
                <a:latin typeface="Times New Roman" panose="02020603050405020304" pitchFamily="18" charset="0"/>
                <a:cs typeface="Times New Roman" panose="02020603050405020304" pitchFamily="18" charset="0"/>
              </a:rPr>
              <a:t>), because the case presents an unusual or unique situation. </a:t>
            </a:r>
          </a:p>
          <a:p>
            <a:pPr lvl="1" algn="just" eaLnBrk="1" hangingPunct="1">
              <a:lnSpc>
                <a:spcPct val="80000"/>
              </a:lnSpc>
              <a:buFont typeface="Wingdings" panose="05000000000000000000" pitchFamily="2" charset="2"/>
              <a:buChar char="ü"/>
            </a:pPr>
            <a:r>
              <a:rPr lang="en-US" altLang="en-US" sz="1800" dirty="0" smtClean="0">
                <a:solidFill>
                  <a:srgbClr val="7030A0"/>
                </a:solidFill>
                <a:latin typeface="+mj-lt"/>
                <a:cs typeface="Times New Roman" panose="02020603050405020304" pitchFamily="18" charset="0"/>
              </a:rPr>
              <a:t>This resembles a narrative study, but the case study analytic procedures of the detailed description of the case, set within its context or surroundings, still hold true. </a:t>
            </a:r>
            <a:endParaRPr lang="en-US" altLang="en-US" sz="1800" dirty="0">
              <a:solidFill>
                <a:srgbClr val="7030A0"/>
              </a:solidFill>
              <a:latin typeface="+mj-lt"/>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59</a:t>
            </a:fld>
            <a:endParaRPr lang="en-US"/>
          </a:p>
        </p:txBody>
      </p:sp>
    </p:spTree>
    <p:extLst>
      <p:ext uri="{BB962C8B-B14F-4D97-AF65-F5344CB8AC3E}">
        <p14:creationId xmlns:p14="http://schemas.microsoft.com/office/powerpoint/2010/main" val="34165882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Narrative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smtClean="0">
                <a:solidFill>
                  <a:srgbClr val="FF0000"/>
                </a:solidFill>
                <a:latin typeface="+mj-lt"/>
              </a:rPr>
              <a:t>Types of Narrative Studies</a:t>
            </a:r>
          </a:p>
          <a:p>
            <a:pPr marL="393700" lvl="1" indent="0" eaLnBrk="1" hangingPunct="1">
              <a:lnSpc>
                <a:spcPct val="90000"/>
              </a:lnSpc>
              <a:buNone/>
            </a:pPr>
            <a:r>
              <a:rPr lang="en-US" altLang="en-US" b="1" dirty="0" smtClean="0">
                <a:latin typeface="+mj-lt"/>
              </a:rPr>
              <a:t>Approach </a:t>
            </a:r>
            <a:r>
              <a:rPr lang="en-US" altLang="en-US" b="1" dirty="0">
                <a:latin typeface="+mj-lt"/>
              </a:rPr>
              <a:t>to narratives</a:t>
            </a:r>
          </a:p>
          <a:p>
            <a:pPr marL="1182687" lvl="2" indent="-514350" algn="just" eaLnBrk="1" hangingPunct="1">
              <a:lnSpc>
                <a:spcPct val="90000"/>
              </a:lnSpc>
              <a:buFont typeface="+mj-lt"/>
              <a:buAutoNum type="romanUcPeriod"/>
            </a:pPr>
            <a:r>
              <a:rPr lang="en-US" altLang="en-US" sz="2000" dirty="0">
                <a:solidFill>
                  <a:srgbClr val="C00000"/>
                </a:solidFill>
                <a:latin typeface="+mj-lt"/>
                <a:cs typeface="Times New Roman" panose="02020603050405020304" pitchFamily="18" charset="0"/>
              </a:rPr>
              <a:t>Analysis of </a:t>
            </a:r>
            <a:r>
              <a:rPr lang="en-US" altLang="en-US" sz="2000" dirty="0" smtClean="0">
                <a:solidFill>
                  <a:srgbClr val="C00000"/>
                </a:solidFill>
                <a:latin typeface="+mj-lt"/>
                <a:cs typeface="Times New Roman" panose="02020603050405020304" pitchFamily="18" charset="0"/>
              </a:rPr>
              <a:t>narratives</a:t>
            </a:r>
            <a:endParaRPr lang="en-US" altLang="en-US" sz="1800" dirty="0" smtClean="0">
              <a:solidFill>
                <a:srgbClr val="0070C0"/>
              </a:solidFill>
              <a:latin typeface="Times New Roman" panose="02020603050405020304" pitchFamily="18" charset="0"/>
              <a:cs typeface="Times New Roman" panose="02020603050405020304" pitchFamily="18" charset="0"/>
            </a:endParaRPr>
          </a:p>
          <a:p>
            <a:pPr lvl="2" algn="just" eaLnBrk="1" hangingPunct="1">
              <a:lnSpc>
                <a:spcPct val="90000"/>
              </a:lnSpc>
              <a:buFont typeface="Wingdings" panose="05000000000000000000" pitchFamily="2" charset="2"/>
              <a:buChar char="ü"/>
            </a:pPr>
            <a:r>
              <a:rPr lang="en-US" altLang="en-US" sz="1800" dirty="0" smtClean="0">
                <a:solidFill>
                  <a:srgbClr val="0070C0"/>
                </a:solidFill>
                <a:latin typeface="Times New Roman" panose="02020603050405020304" pitchFamily="18" charset="0"/>
                <a:cs typeface="Times New Roman" panose="02020603050405020304" pitchFamily="18" charset="0"/>
              </a:rPr>
              <a:t>Using paradigm thinking to create </a:t>
            </a:r>
            <a:r>
              <a:rPr lang="en-US" altLang="en-US" sz="1800" dirty="0">
                <a:solidFill>
                  <a:srgbClr val="0070C0"/>
                </a:solidFill>
                <a:latin typeface="Times New Roman" panose="02020603050405020304" pitchFamily="18" charset="0"/>
                <a:cs typeface="Times New Roman" panose="02020603050405020304" pitchFamily="18" charset="0"/>
              </a:rPr>
              <a:t>descriptions of themes that hold across </a:t>
            </a:r>
            <a:r>
              <a:rPr lang="en-US" altLang="en-US" sz="1800" dirty="0" smtClean="0">
                <a:solidFill>
                  <a:srgbClr val="0070C0"/>
                </a:solidFill>
                <a:latin typeface="Times New Roman" panose="02020603050405020304" pitchFamily="18" charset="0"/>
                <a:cs typeface="Times New Roman" panose="02020603050405020304" pitchFamily="18" charset="0"/>
              </a:rPr>
              <a:t>stories or taxonomies of types of stories, </a:t>
            </a:r>
          </a:p>
          <a:p>
            <a:pPr lvl="5" algn="just">
              <a:lnSpc>
                <a:spcPct val="90000"/>
              </a:lnSpc>
              <a:buFont typeface="Wingdings" panose="05000000000000000000" pitchFamily="2" charset="2"/>
              <a:buChar char="ü"/>
            </a:pPr>
            <a:endParaRPr lang="en-US" altLang="en-US" sz="1000" dirty="0">
              <a:latin typeface="Times New Roman" panose="02020603050405020304" pitchFamily="18" charset="0"/>
              <a:cs typeface="Times New Roman" panose="02020603050405020304" pitchFamily="18" charset="0"/>
            </a:endParaRPr>
          </a:p>
          <a:p>
            <a:pPr marL="1182687" lvl="2" indent="-514350" algn="just" eaLnBrk="1" hangingPunct="1">
              <a:lnSpc>
                <a:spcPct val="90000"/>
              </a:lnSpc>
              <a:buFont typeface="+mj-lt"/>
              <a:buAutoNum type="romanUcPeriod" startAt="2"/>
            </a:pPr>
            <a:r>
              <a:rPr lang="en-US" altLang="en-US" sz="2000" dirty="0">
                <a:solidFill>
                  <a:srgbClr val="C00000"/>
                </a:solidFill>
                <a:latin typeface="+mj-lt"/>
                <a:cs typeface="Times New Roman" panose="02020603050405020304" pitchFamily="18" charset="0"/>
              </a:rPr>
              <a:t>Narrative </a:t>
            </a:r>
            <a:r>
              <a:rPr lang="en-US" altLang="en-US" sz="2000" dirty="0" smtClean="0">
                <a:solidFill>
                  <a:srgbClr val="C00000"/>
                </a:solidFill>
                <a:latin typeface="+mj-lt"/>
                <a:cs typeface="Times New Roman" panose="02020603050405020304" pitchFamily="18" charset="0"/>
              </a:rPr>
              <a:t>analysis</a:t>
            </a:r>
            <a:r>
              <a:rPr lang="en-US" altLang="en-US" sz="1800" dirty="0" smtClean="0">
                <a:solidFill>
                  <a:srgbClr val="0070C0"/>
                </a:solidFill>
                <a:latin typeface="Times New Roman" panose="02020603050405020304" pitchFamily="18" charset="0"/>
                <a:cs typeface="Times New Roman" panose="02020603050405020304" pitchFamily="18" charset="0"/>
              </a:rPr>
              <a:t>  </a:t>
            </a:r>
          </a:p>
          <a:p>
            <a:pPr lvl="2" algn="just" eaLnBrk="1" hangingPunct="1">
              <a:lnSpc>
                <a:spcPct val="90000"/>
              </a:lnSpc>
              <a:buFont typeface="Wingdings" panose="05000000000000000000" pitchFamily="2" charset="2"/>
              <a:buChar char="ü"/>
            </a:pPr>
            <a:r>
              <a:rPr lang="en-US" altLang="en-US" sz="1800" dirty="0" smtClean="0">
                <a:solidFill>
                  <a:srgbClr val="0070C0"/>
                </a:solidFill>
                <a:latin typeface="Times New Roman" panose="02020603050405020304" pitchFamily="18" charset="0"/>
                <a:cs typeface="Times New Roman" panose="02020603050405020304" pitchFamily="18" charset="0"/>
              </a:rPr>
              <a:t>Researchers collect descriptions </a:t>
            </a:r>
            <a:r>
              <a:rPr lang="en-US" altLang="en-US" sz="1800" dirty="0">
                <a:solidFill>
                  <a:srgbClr val="0070C0"/>
                </a:solidFill>
                <a:latin typeface="Times New Roman" panose="02020603050405020304" pitchFamily="18" charset="0"/>
                <a:cs typeface="Times New Roman" panose="02020603050405020304" pitchFamily="18" charset="0"/>
              </a:rPr>
              <a:t>of events or happenings and </a:t>
            </a:r>
            <a:r>
              <a:rPr lang="en-US" altLang="en-US" sz="1800" dirty="0" smtClean="0">
                <a:solidFill>
                  <a:srgbClr val="0070C0"/>
                </a:solidFill>
                <a:latin typeface="Times New Roman" panose="02020603050405020304" pitchFamily="18" charset="0"/>
                <a:cs typeface="Times New Roman" panose="02020603050405020304" pitchFamily="18" charset="0"/>
              </a:rPr>
              <a:t>then configure </a:t>
            </a:r>
            <a:r>
              <a:rPr lang="en-US" altLang="en-US" sz="1800" dirty="0">
                <a:solidFill>
                  <a:srgbClr val="0070C0"/>
                </a:solidFill>
                <a:latin typeface="Times New Roman" panose="02020603050405020304" pitchFamily="18" charset="0"/>
                <a:cs typeface="Times New Roman" panose="02020603050405020304" pitchFamily="18" charset="0"/>
              </a:rPr>
              <a:t>them into a story using a plot </a:t>
            </a:r>
            <a:r>
              <a:rPr lang="en-US" altLang="en-US" sz="1800" dirty="0" smtClean="0">
                <a:solidFill>
                  <a:srgbClr val="0070C0"/>
                </a:solidFill>
                <a:latin typeface="Times New Roman" panose="02020603050405020304" pitchFamily="18" charset="0"/>
                <a:cs typeface="Times New Roman" panose="02020603050405020304" pitchFamily="18" charset="0"/>
              </a:rPr>
              <a:t>line. </a:t>
            </a:r>
          </a:p>
          <a:p>
            <a:pPr lvl="5" algn="just">
              <a:lnSpc>
                <a:spcPct val="90000"/>
              </a:lnSpc>
              <a:buFont typeface="Wingdings" panose="05000000000000000000" pitchFamily="2" charset="2"/>
              <a:buChar char="ü"/>
            </a:pPr>
            <a:endParaRPr lang="en-US" altLang="en-US" sz="1000" dirty="0">
              <a:latin typeface="Times New Roman" panose="02020603050405020304" pitchFamily="18" charset="0"/>
              <a:cs typeface="Times New Roman" panose="02020603050405020304" pitchFamily="18" charset="0"/>
            </a:endParaRPr>
          </a:p>
          <a:p>
            <a:pPr marL="1182687" lvl="2" indent="-514350" algn="just" eaLnBrk="1" hangingPunct="1">
              <a:lnSpc>
                <a:spcPct val="90000"/>
              </a:lnSpc>
              <a:buFont typeface="+mj-lt"/>
              <a:buAutoNum type="romanUcPeriod" startAt="3"/>
            </a:pPr>
            <a:r>
              <a:rPr lang="en-US" altLang="en-US" sz="2000" dirty="0">
                <a:solidFill>
                  <a:srgbClr val="C00000"/>
                </a:solidFill>
                <a:latin typeface="+mj-lt"/>
                <a:cs typeface="Times New Roman" panose="02020603050405020304" pitchFamily="18" charset="0"/>
              </a:rPr>
              <a:t>Worldview studies </a:t>
            </a:r>
            <a:endParaRPr lang="en-US" altLang="en-US" sz="1800" dirty="0" smtClean="0">
              <a:solidFill>
                <a:srgbClr val="0070C0"/>
              </a:solidFill>
              <a:latin typeface="Times New Roman" panose="02020603050405020304" pitchFamily="18" charset="0"/>
              <a:cs typeface="Times New Roman" panose="02020603050405020304" pitchFamily="18" charset="0"/>
            </a:endParaRPr>
          </a:p>
          <a:p>
            <a:pPr lvl="2" algn="just" eaLnBrk="1" hangingPunct="1">
              <a:lnSpc>
                <a:spcPct val="90000"/>
              </a:lnSpc>
              <a:buFont typeface="Wingdings" panose="05000000000000000000" pitchFamily="2" charset="2"/>
              <a:buChar char="ü"/>
            </a:pPr>
            <a:r>
              <a:rPr lang="en-US" altLang="en-US" sz="1800" dirty="0" smtClean="0">
                <a:solidFill>
                  <a:srgbClr val="0070C0"/>
                </a:solidFill>
                <a:latin typeface="Times New Roman" panose="02020603050405020304" pitchFamily="18" charset="0"/>
                <a:cs typeface="Times New Roman" panose="02020603050405020304" pitchFamily="18" charset="0"/>
              </a:rPr>
              <a:t>Researchers may use pragmatic reasons for a narrative studies such </a:t>
            </a:r>
            <a:r>
              <a:rPr lang="en-US" altLang="en-US" sz="1800" dirty="0">
                <a:solidFill>
                  <a:srgbClr val="0070C0"/>
                </a:solidFill>
                <a:latin typeface="Times New Roman" panose="02020603050405020304" pitchFamily="18" charset="0"/>
                <a:cs typeface="Times New Roman" panose="02020603050405020304" pitchFamily="18" charset="0"/>
              </a:rPr>
              <a:t>as how individuals are enabled and constrained by social </a:t>
            </a:r>
            <a:r>
              <a:rPr lang="en-US" altLang="en-US" sz="1800" dirty="0" smtClean="0">
                <a:solidFill>
                  <a:srgbClr val="0070C0"/>
                </a:solidFill>
                <a:latin typeface="Times New Roman" panose="02020603050405020304" pitchFamily="18" charset="0"/>
                <a:cs typeface="Times New Roman" panose="02020603050405020304" pitchFamily="18" charset="0"/>
              </a:rPr>
              <a:t>resources, socially situated in interactive performance, and how narrators develop interpretations. </a:t>
            </a:r>
            <a:endParaRPr lang="en-US" altLang="en-US" sz="1800" dirty="0">
              <a:solidFill>
                <a:srgbClr val="0070C0"/>
              </a:solidFill>
              <a:latin typeface="Times New Roman" panose="02020603050405020304" pitchFamily="18" charset="0"/>
              <a:cs typeface="Times New Roman" panose="02020603050405020304" pitchFamily="18" charset="0"/>
            </a:endParaRPr>
          </a:p>
          <a:p>
            <a:pPr lvl="1" algn="just">
              <a:buFont typeface="Wingdings" pitchFamily="2" charset="2"/>
              <a:buChar char="ü"/>
            </a:pPr>
            <a:endParaRPr lang="en-US" sz="1800" dirty="0" smtClean="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6</a:t>
            </a:fld>
            <a:endParaRPr lang="en-US"/>
          </a:p>
        </p:txBody>
      </p:sp>
    </p:spTree>
    <p:extLst>
      <p:ext uri="{BB962C8B-B14F-4D97-AF65-F5344CB8AC3E}">
        <p14:creationId xmlns:p14="http://schemas.microsoft.com/office/powerpoint/2010/main" val="12181277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Case Study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922837"/>
          </a:xfrm>
        </p:spPr>
        <p:txBody>
          <a:bodyPr/>
          <a:lstStyle/>
          <a:p>
            <a:pPr marL="0" indent="0" algn="just">
              <a:buNone/>
            </a:pPr>
            <a:r>
              <a:rPr lang="en-US" altLang="en-US" sz="2400" b="1" dirty="0">
                <a:solidFill>
                  <a:srgbClr val="C00000"/>
                </a:solidFill>
                <a:latin typeface="+mj-lt"/>
              </a:rPr>
              <a:t>Case Study Research </a:t>
            </a:r>
            <a:r>
              <a:rPr lang="en-US" altLang="en-US" sz="2400" b="1" dirty="0" smtClean="0">
                <a:solidFill>
                  <a:srgbClr val="C00000"/>
                </a:solidFill>
                <a:latin typeface="+mj-lt"/>
              </a:rPr>
              <a:t>Procedures </a:t>
            </a:r>
          </a:p>
          <a:p>
            <a:pPr algn="just" eaLnBrk="1" hangingPunct="1">
              <a:lnSpc>
                <a:spcPct val="80000"/>
              </a:lnSpc>
              <a:buFont typeface="Wingdings" panose="05000000000000000000" pitchFamily="2" charset="2"/>
              <a:buChar char="ü"/>
            </a:pPr>
            <a:r>
              <a:rPr lang="en-US" altLang="en-US" sz="2200" dirty="0" smtClean="0">
                <a:solidFill>
                  <a:srgbClr val="0070C0"/>
                </a:solidFill>
                <a:latin typeface="Times New Roman" panose="02020603050405020304" pitchFamily="18" charset="0"/>
                <a:cs typeface="Times New Roman" panose="02020603050405020304" pitchFamily="18" charset="0"/>
              </a:rPr>
              <a:t>Stake (1995) presented his approach in conducting case study research as follows: </a:t>
            </a:r>
          </a:p>
          <a:p>
            <a:pPr marL="908050" lvl="1" indent="-514350" algn="just" eaLnBrk="1" hangingPunct="1">
              <a:lnSpc>
                <a:spcPct val="80000"/>
              </a:lnSpc>
              <a:buFont typeface="+mj-lt"/>
              <a:buAutoNum type="arabicParenR"/>
            </a:pPr>
            <a:r>
              <a:rPr lang="en-US" altLang="en-US" sz="2200" dirty="0" smtClean="0">
                <a:solidFill>
                  <a:srgbClr val="0070C0"/>
                </a:solidFill>
                <a:latin typeface="Times New Roman" panose="02020603050405020304" pitchFamily="18" charset="0"/>
                <a:cs typeface="Times New Roman" panose="02020603050405020304" pitchFamily="18" charset="0"/>
              </a:rPr>
              <a:t>First, researchers determine if a case study approach is appropriate to the research problem. </a:t>
            </a:r>
          </a:p>
          <a:p>
            <a:pPr lvl="2" algn="just" eaLnBrk="1" hangingPunct="1">
              <a:lnSpc>
                <a:spcPct val="80000"/>
              </a:lnSpc>
              <a:buFont typeface="Wingdings" panose="05000000000000000000" pitchFamily="2" charset="2"/>
              <a:buChar char="v"/>
            </a:pPr>
            <a:r>
              <a:rPr lang="en-US" altLang="en-US" sz="1800" dirty="0" smtClean="0">
                <a:solidFill>
                  <a:srgbClr val="7030A0"/>
                </a:solidFill>
                <a:latin typeface="+mj-lt"/>
                <a:cs typeface="Times New Roman" panose="02020603050405020304" pitchFamily="18" charset="0"/>
              </a:rPr>
              <a:t>A case study is a good approach when the inquirer has clearly identifiable cases with boundaries and seeks to provide an in-depth understanding of the cases or a comparison of several cases. </a:t>
            </a:r>
            <a:endParaRPr lang="en-US" altLang="en-US" sz="1800" dirty="0">
              <a:solidFill>
                <a:srgbClr val="7030A0"/>
              </a:solidFill>
              <a:latin typeface="+mj-lt"/>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60</a:t>
            </a:fld>
            <a:endParaRPr lang="en-US"/>
          </a:p>
        </p:txBody>
      </p:sp>
    </p:spTree>
    <p:extLst>
      <p:ext uri="{BB962C8B-B14F-4D97-AF65-F5344CB8AC3E}">
        <p14:creationId xmlns:p14="http://schemas.microsoft.com/office/powerpoint/2010/main" val="39277748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Case Study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a:solidFill>
                  <a:srgbClr val="C00000"/>
                </a:solidFill>
                <a:latin typeface="+mj-lt"/>
              </a:rPr>
              <a:t>Case Study Research </a:t>
            </a:r>
            <a:r>
              <a:rPr lang="en-US" altLang="en-US" sz="2400" b="1" dirty="0" smtClean="0">
                <a:solidFill>
                  <a:srgbClr val="C00000"/>
                </a:solidFill>
                <a:latin typeface="+mj-lt"/>
              </a:rPr>
              <a:t>Procedures …</a:t>
            </a:r>
          </a:p>
          <a:p>
            <a:pPr marL="908050" lvl="1" indent="-514350" algn="just" eaLnBrk="1" hangingPunct="1">
              <a:lnSpc>
                <a:spcPct val="80000"/>
              </a:lnSpc>
              <a:buFont typeface="+mj-lt"/>
              <a:buAutoNum type="arabicParenR" startAt="2"/>
            </a:pPr>
            <a:r>
              <a:rPr lang="en-US" altLang="en-US" sz="2200" dirty="0">
                <a:solidFill>
                  <a:srgbClr val="0070C0"/>
                </a:solidFill>
                <a:latin typeface="Times New Roman" panose="02020603050405020304" pitchFamily="18" charset="0"/>
                <a:cs typeface="Times New Roman" panose="02020603050405020304" pitchFamily="18" charset="0"/>
              </a:rPr>
              <a:t>Researchers next need to identify their case or cases. </a:t>
            </a:r>
          </a:p>
          <a:p>
            <a:pPr lvl="2" algn="just" eaLnBrk="1" hangingPunct="1">
              <a:lnSpc>
                <a:spcPct val="80000"/>
              </a:lnSpc>
              <a:buFont typeface="Wingdings" panose="05000000000000000000" pitchFamily="2" charset="2"/>
              <a:buChar char="v"/>
            </a:pPr>
            <a:r>
              <a:rPr lang="en-US" altLang="en-US" sz="1900" dirty="0">
                <a:solidFill>
                  <a:srgbClr val="7030A0"/>
                </a:solidFill>
                <a:latin typeface="+mj-lt"/>
                <a:cs typeface="Times New Roman" panose="02020603050405020304" pitchFamily="18" charset="0"/>
              </a:rPr>
              <a:t>These cases may involve an individual, several individuals, a program, an event or an activity. </a:t>
            </a:r>
          </a:p>
          <a:p>
            <a:pPr lvl="2" algn="just" eaLnBrk="1" hangingPunct="1">
              <a:lnSpc>
                <a:spcPct val="80000"/>
              </a:lnSpc>
              <a:buFont typeface="Wingdings" panose="05000000000000000000" pitchFamily="2" charset="2"/>
              <a:buChar char="v"/>
            </a:pPr>
            <a:r>
              <a:rPr lang="en-US" altLang="en-US" sz="1900" dirty="0">
                <a:solidFill>
                  <a:srgbClr val="7030A0"/>
                </a:solidFill>
                <a:latin typeface="+mj-lt"/>
                <a:cs typeface="Times New Roman" panose="02020603050405020304" pitchFamily="18" charset="0"/>
              </a:rPr>
              <a:t>It is recommended that an investigator first consider what type of case study is most promising and useful </a:t>
            </a:r>
            <a:endParaRPr lang="en-US" altLang="en-US" sz="1900" dirty="0" smtClean="0">
              <a:solidFill>
                <a:srgbClr val="7030A0"/>
              </a:solidFill>
              <a:latin typeface="+mj-lt"/>
              <a:cs typeface="Times New Roman" panose="02020603050405020304" pitchFamily="18" charset="0"/>
            </a:endParaRPr>
          </a:p>
          <a:p>
            <a:pPr lvl="3" algn="just" eaLnBrk="1" hangingPunct="1">
              <a:lnSpc>
                <a:spcPct val="80000"/>
              </a:lnSpc>
              <a:buFont typeface="Wingdings" panose="05000000000000000000" pitchFamily="2" charset="2"/>
              <a:buChar char="v"/>
            </a:pPr>
            <a:r>
              <a:rPr lang="en-US" altLang="en-US" sz="1800" dirty="0" smtClean="0">
                <a:solidFill>
                  <a:srgbClr val="002060"/>
                </a:solidFill>
                <a:latin typeface="+mj-lt"/>
                <a:cs typeface="Times New Roman" panose="02020603050405020304" pitchFamily="18" charset="0"/>
              </a:rPr>
              <a:t>Single instrumental or collective instrumental, multi-site or within-site, focused on a case or an issue (</a:t>
            </a:r>
            <a:r>
              <a:rPr lang="en-US" altLang="en-US" sz="1800" dirty="0" smtClean="0">
                <a:solidFill>
                  <a:srgbClr val="C00000"/>
                </a:solidFill>
                <a:latin typeface="+mj-lt"/>
                <a:cs typeface="Times New Roman" panose="02020603050405020304" pitchFamily="18" charset="0"/>
              </a:rPr>
              <a:t>instrumental </a:t>
            </a:r>
            <a:r>
              <a:rPr lang="en-US" altLang="en-US" sz="1800" dirty="0" smtClean="0">
                <a:solidFill>
                  <a:srgbClr val="002060"/>
                </a:solidFill>
                <a:latin typeface="+mj-lt"/>
                <a:cs typeface="Times New Roman" panose="02020603050405020304" pitchFamily="18" charset="0"/>
              </a:rPr>
              <a:t>or</a:t>
            </a:r>
            <a:r>
              <a:rPr lang="en-US" altLang="en-US" sz="1800" dirty="0" smtClean="0">
                <a:solidFill>
                  <a:srgbClr val="C00000"/>
                </a:solidFill>
                <a:latin typeface="+mj-lt"/>
                <a:cs typeface="Times New Roman" panose="02020603050405020304" pitchFamily="18" charset="0"/>
              </a:rPr>
              <a:t> </a:t>
            </a:r>
            <a:r>
              <a:rPr lang="en-US" altLang="en-US" sz="1800" dirty="0">
                <a:solidFill>
                  <a:srgbClr val="C00000"/>
                </a:solidFill>
                <a:latin typeface="+mj-lt"/>
                <a:cs typeface="Times New Roman" panose="02020603050405020304" pitchFamily="18" charset="0"/>
              </a:rPr>
              <a:t>intrinsic case </a:t>
            </a:r>
            <a:r>
              <a:rPr lang="en-US" altLang="en-US" sz="1800" dirty="0" smtClean="0">
                <a:solidFill>
                  <a:srgbClr val="C00000"/>
                </a:solidFill>
                <a:latin typeface="+mj-lt"/>
                <a:cs typeface="Times New Roman" panose="02020603050405020304" pitchFamily="18" charset="0"/>
              </a:rPr>
              <a:t>study</a:t>
            </a:r>
            <a:r>
              <a:rPr lang="en-US" altLang="en-US" sz="1800" dirty="0" smtClean="0">
                <a:solidFill>
                  <a:srgbClr val="002060"/>
                </a:solidFill>
                <a:latin typeface="+mj-lt"/>
                <a:cs typeface="Times New Roman" panose="02020603050405020304" pitchFamily="18" charset="0"/>
              </a:rPr>
              <a:t>) </a:t>
            </a:r>
            <a:endParaRPr lang="en-US" altLang="en-US" sz="1800" dirty="0">
              <a:solidFill>
                <a:srgbClr val="002060"/>
              </a:solidFill>
              <a:latin typeface="+mj-lt"/>
              <a:cs typeface="Times New Roman" panose="02020603050405020304" pitchFamily="18" charset="0"/>
            </a:endParaRPr>
          </a:p>
          <a:p>
            <a:pPr lvl="3" algn="just" eaLnBrk="1" hangingPunct="1">
              <a:lnSpc>
                <a:spcPct val="80000"/>
              </a:lnSpc>
              <a:buFont typeface="Wingdings" panose="05000000000000000000" pitchFamily="2" charset="2"/>
              <a:buChar char="v"/>
            </a:pPr>
            <a:endParaRPr lang="en-US" altLang="en-US" sz="1700" dirty="0">
              <a:solidFill>
                <a:srgbClr val="7030A0"/>
              </a:solidFill>
              <a:latin typeface="+mj-lt"/>
              <a:cs typeface="Times New Roman" panose="02020603050405020304" pitchFamily="18" charset="0"/>
            </a:endParaRPr>
          </a:p>
          <a:p>
            <a:pPr lvl="2" algn="just" eaLnBrk="1" hangingPunct="1">
              <a:lnSpc>
                <a:spcPct val="80000"/>
              </a:lnSpc>
              <a:buFont typeface="Wingdings" panose="05000000000000000000" pitchFamily="2" charset="2"/>
              <a:buChar char="v"/>
            </a:pPr>
            <a:r>
              <a:rPr lang="en-US" altLang="en-US" sz="1800" dirty="0">
                <a:solidFill>
                  <a:srgbClr val="7030A0"/>
                </a:solidFill>
                <a:latin typeface="+mj-lt"/>
                <a:cs typeface="Times New Roman" panose="02020603050405020304" pitchFamily="18" charset="0"/>
              </a:rPr>
              <a:t>In </a:t>
            </a:r>
            <a:r>
              <a:rPr lang="en-US" altLang="en-US" sz="1900" dirty="0">
                <a:solidFill>
                  <a:srgbClr val="7030A0"/>
                </a:solidFill>
                <a:latin typeface="+mj-lt"/>
                <a:cs typeface="Times New Roman" panose="02020603050405020304" pitchFamily="18" charset="0"/>
              </a:rPr>
              <a:t>selecting which case to study, an array of possibilities for </a:t>
            </a:r>
            <a:r>
              <a:rPr lang="en-US" altLang="en-US" sz="1900" u="sng" dirty="0">
                <a:solidFill>
                  <a:srgbClr val="C00000"/>
                </a:solidFill>
                <a:latin typeface="+mj-lt"/>
                <a:cs typeface="Times New Roman" panose="02020603050405020304" pitchFamily="18" charset="0"/>
              </a:rPr>
              <a:t>purposeful sampling</a:t>
            </a:r>
            <a:r>
              <a:rPr lang="en-US" altLang="en-US" sz="1900" dirty="0">
                <a:solidFill>
                  <a:srgbClr val="7030A0"/>
                </a:solidFill>
                <a:latin typeface="+mj-lt"/>
                <a:cs typeface="Times New Roman" panose="02020603050405020304" pitchFamily="18" charset="0"/>
              </a:rPr>
              <a:t> is available. </a:t>
            </a:r>
          </a:p>
          <a:p>
            <a:pPr lvl="3" algn="just" eaLnBrk="1" hangingPunct="1">
              <a:lnSpc>
                <a:spcPct val="80000"/>
              </a:lnSpc>
              <a:buFont typeface="Wingdings" panose="05000000000000000000" pitchFamily="2" charset="2"/>
              <a:buChar char="v"/>
            </a:pPr>
            <a:r>
              <a:rPr lang="en-US" altLang="en-US" sz="1800" dirty="0">
                <a:solidFill>
                  <a:srgbClr val="002060"/>
                </a:solidFill>
                <a:latin typeface="+mj-lt"/>
                <a:cs typeface="Times New Roman" panose="02020603050405020304" pitchFamily="18" charset="0"/>
              </a:rPr>
              <a:t>Select cases that show different perspectives of a problem, process or event (</a:t>
            </a:r>
            <a:r>
              <a:rPr lang="en-US" altLang="en-US" sz="1800" dirty="0">
                <a:solidFill>
                  <a:srgbClr val="C00000"/>
                </a:solidFill>
                <a:latin typeface="+mj-lt"/>
                <a:cs typeface="Times New Roman" panose="02020603050405020304" pitchFamily="18" charset="0"/>
              </a:rPr>
              <a:t>purposeful maximal sampling</a:t>
            </a:r>
            <a:r>
              <a:rPr lang="en-US" altLang="en-US" sz="1800" dirty="0" smtClean="0">
                <a:solidFill>
                  <a:srgbClr val="002060"/>
                </a:solidFill>
                <a:latin typeface="+mj-lt"/>
                <a:cs typeface="Times New Roman" panose="02020603050405020304" pitchFamily="18" charset="0"/>
              </a:rPr>
              <a:t>). </a:t>
            </a:r>
            <a:endParaRPr lang="en-US" altLang="en-US" sz="1800" dirty="0">
              <a:solidFill>
                <a:srgbClr val="002060"/>
              </a:solidFill>
              <a:latin typeface="+mj-lt"/>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61</a:t>
            </a:fld>
            <a:endParaRPr lang="en-US"/>
          </a:p>
        </p:txBody>
      </p:sp>
    </p:spTree>
    <p:extLst>
      <p:ext uri="{BB962C8B-B14F-4D97-AF65-F5344CB8AC3E}">
        <p14:creationId xmlns:p14="http://schemas.microsoft.com/office/powerpoint/2010/main" val="22357217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Case Study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a:solidFill>
                  <a:srgbClr val="C00000"/>
                </a:solidFill>
                <a:latin typeface="+mj-lt"/>
              </a:rPr>
              <a:t>Case Study Research </a:t>
            </a:r>
            <a:r>
              <a:rPr lang="en-US" altLang="en-US" sz="2400" b="1" dirty="0" smtClean="0">
                <a:solidFill>
                  <a:srgbClr val="C00000"/>
                </a:solidFill>
                <a:latin typeface="+mj-lt"/>
              </a:rPr>
              <a:t>Procedures …</a:t>
            </a:r>
          </a:p>
          <a:p>
            <a:pPr marL="850900" lvl="1" indent="-457200" algn="just" eaLnBrk="1" hangingPunct="1">
              <a:lnSpc>
                <a:spcPct val="80000"/>
              </a:lnSpc>
              <a:buFont typeface="+mj-lt"/>
              <a:buAutoNum type="arabicParenR" startAt="3"/>
            </a:pPr>
            <a:r>
              <a:rPr lang="en-US" altLang="en-US" sz="2200" dirty="0" smtClean="0">
                <a:solidFill>
                  <a:srgbClr val="0070C0"/>
                </a:solidFill>
                <a:latin typeface="Times New Roman" panose="02020603050405020304" pitchFamily="18" charset="0"/>
                <a:cs typeface="Times New Roman" panose="02020603050405020304" pitchFamily="18" charset="0"/>
              </a:rPr>
              <a:t>The data collection in case study research is typically extensive, drawing on </a:t>
            </a:r>
            <a:r>
              <a:rPr lang="en-US" altLang="en-US" sz="2000" u="sng" dirty="0" smtClean="0">
                <a:solidFill>
                  <a:srgbClr val="7030A0"/>
                </a:solidFill>
                <a:latin typeface="+mj-lt"/>
                <a:cs typeface="Times New Roman" panose="02020603050405020304" pitchFamily="18" charset="0"/>
              </a:rPr>
              <a:t>multiple sources of information</a:t>
            </a:r>
            <a:r>
              <a:rPr lang="en-US" altLang="en-US" sz="2200" dirty="0" smtClean="0">
                <a:solidFill>
                  <a:srgbClr val="0070C0"/>
                </a:solidFill>
                <a:latin typeface="Times New Roman" panose="02020603050405020304" pitchFamily="18" charset="0"/>
                <a:cs typeface="Times New Roman" panose="02020603050405020304" pitchFamily="18" charset="0"/>
              </a:rPr>
              <a:t>, such as observation, interviews, documents, and audiovisual materials. </a:t>
            </a:r>
          </a:p>
          <a:p>
            <a:pPr lvl="1" algn="just" eaLnBrk="1" hangingPunct="1">
              <a:lnSpc>
                <a:spcPct val="80000"/>
              </a:lnSpc>
              <a:buFont typeface="Wingdings" panose="05000000000000000000" pitchFamily="2" charset="2"/>
              <a:buChar char="ü"/>
            </a:pPr>
            <a:endParaRPr lang="en-US" altLang="en-US" sz="2000" dirty="0">
              <a:solidFill>
                <a:srgbClr val="0070C0"/>
              </a:solidFill>
              <a:latin typeface="Times New Roman" panose="02020603050405020304" pitchFamily="18" charset="0"/>
              <a:cs typeface="Times New Roman" panose="02020603050405020304" pitchFamily="18" charset="0"/>
            </a:endParaRPr>
          </a:p>
          <a:p>
            <a:pPr algn="just" eaLnBrk="1" hangingPunct="1">
              <a:lnSpc>
                <a:spcPct val="80000"/>
              </a:lnSpc>
              <a:buFont typeface="Wingdings" panose="05000000000000000000" pitchFamily="2" charset="2"/>
              <a:buChar char="ü"/>
            </a:pPr>
            <a:r>
              <a:rPr lang="en-US" altLang="en-US" sz="2200" dirty="0" smtClean="0">
                <a:solidFill>
                  <a:srgbClr val="0070C0"/>
                </a:solidFill>
                <a:latin typeface="Times New Roman" panose="02020603050405020304" pitchFamily="18" charset="0"/>
                <a:cs typeface="Times New Roman" panose="02020603050405020304" pitchFamily="18" charset="0"/>
              </a:rPr>
              <a:t>Yin (2003) recommends six types of information: </a:t>
            </a:r>
          </a:p>
          <a:p>
            <a:pPr marL="850900" lvl="1" indent="-457200" algn="just" eaLnBrk="1" hangingPunct="1">
              <a:lnSpc>
                <a:spcPct val="80000"/>
              </a:lnSpc>
              <a:buFont typeface="+mj-lt"/>
              <a:buAutoNum type="arabicPeriod"/>
            </a:pPr>
            <a:r>
              <a:rPr lang="en-US" altLang="en-US" sz="2000" dirty="0" smtClean="0">
                <a:latin typeface="+mj-lt"/>
                <a:cs typeface="Times New Roman" panose="02020603050405020304" pitchFamily="18" charset="0"/>
              </a:rPr>
              <a:t>Documents, </a:t>
            </a:r>
          </a:p>
          <a:p>
            <a:pPr marL="850900" lvl="1" indent="-457200" algn="just" eaLnBrk="1" hangingPunct="1">
              <a:lnSpc>
                <a:spcPct val="80000"/>
              </a:lnSpc>
              <a:buFont typeface="+mj-lt"/>
              <a:buAutoNum type="arabicPeriod"/>
            </a:pPr>
            <a:r>
              <a:rPr lang="en-US" altLang="en-US" sz="2000" dirty="0" smtClean="0">
                <a:latin typeface="+mj-lt"/>
                <a:cs typeface="Times New Roman" panose="02020603050405020304" pitchFamily="18" charset="0"/>
              </a:rPr>
              <a:t>Archival Records, </a:t>
            </a:r>
          </a:p>
          <a:p>
            <a:pPr marL="850900" lvl="1" indent="-457200" algn="just" eaLnBrk="1" hangingPunct="1">
              <a:lnSpc>
                <a:spcPct val="80000"/>
              </a:lnSpc>
              <a:buFont typeface="+mj-lt"/>
              <a:buAutoNum type="arabicPeriod"/>
            </a:pPr>
            <a:r>
              <a:rPr lang="en-US" altLang="en-US" sz="2000" dirty="0" smtClean="0">
                <a:latin typeface="+mj-lt"/>
                <a:cs typeface="Times New Roman" panose="02020603050405020304" pitchFamily="18" charset="0"/>
              </a:rPr>
              <a:t>Interviews,</a:t>
            </a:r>
          </a:p>
          <a:p>
            <a:pPr marL="850900" lvl="1" indent="-457200" algn="just" eaLnBrk="1" hangingPunct="1">
              <a:lnSpc>
                <a:spcPct val="80000"/>
              </a:lnSpc>
              <a:buFont typeface="+mj-lt"/>
              <a:buAutoNum type="arabicPeriod"/>
            </a:pPr>
            <a:r>
              <a:rPr lang="en-US" altLang="en-US" sz="2000" dirty="0" smtClean="0">
                <a:latin typeface="+mj-lt"/>
                <a:cs typeface="Times New Roman" panose="02020603050405020304" pitchFamily="18" charset="0"/>
              </a:rPr>
              <a:t>Direct Observations, </a:t>
            </a:r>
          </a:p>
          <a:p>
            <a:pPr marL="850900" lvl="1" indent="-457200" algn="just" eaLnBrk="1" hangingPunct="1">
              <a:lnSpc>
                <a:spcPct val="80000"/>
              </a:lnSpc>
              <a:buFont typeface="+mj-lt"/>
              <a:buAutoNum type="arabicPeriod"/>
            </a:pPr>
            <a:r>
              <a:rPr lang="en-US" altLang="en-US" sz="2000" dirty="0" smtClean="0">
                <a:latin typeface="+mj-lt"/>
                <a:cs typeface="Times New Roman" panose="02020603050405020304" pitchFamily="18" charset="0"/>
              </a:rPr>
              <a:t>Participant Observations, </a:t>
            </a:r>
          </a:p>
          <a:p>
            <a:pPr marL="850900" lvl="1" indent="-457200" algn="just" eaLnBrk="1" hangingPunct="1">
              <a:lnSpc>
                <a:spcPct val="80000"/>
              </a:lnSpc>
              <a:buFont typeface="+mj-lt"/>
              <a:buAutoNum type="arabicPeriod"/>
            </a:pPr>
            <a:r>
              <a:rPr lang="en-US" altLang="en-US" sz="2000" dirty="0" smtClean="0">
                <a:latin typeface="+mj-lt"/>
                <a:cs typeface="Times New Roman" panose="02020603050405020304" pitchFamily="18" charset="0"/>
              </a:rPr>
              <a:t>Physical Artifacts. </a:t>
            </a:r>
            <a:endParaRPr lang="en-US" altLang="en-US" sz="1100" dirty="0">
              <a:latin typeface="+mj-lt"/>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62</a:t>
            </a:fld>
            <a:endParaRPr lang="en-US"/>
          </a:p>
        </p:txBody>
      </p:sp>
    </p:spTree>
    <p:extLst>
      <p:ext uri="{BB962C8B-B14F-4D97-AF65-F5344CB8AC3E}">
        <p14:creationId xmlns:p14="http://schemas.microsoft.com/office/powerpoint/2010/main" val="32417352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Case Study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a:solidFill>
                  <a:srgbClr val="C00000"/>
                </a:solidFill>
                <a:latin typeface="+mj-lt"/>
              </a:rPr>
              <a:t>Case Study Research </a:t>
            </a:r>
            <a:r>
              <a:rPr lang="en-US" altLang="en-US" sz="2400" b="1" dirty="0" smtClean="0">
                <a:solidFill>
                  <a:srgbClr val="C00000"/>
                </a:solidFill>
                <a:latin typeface="+mj-lt"/>
              </a:rPr>
              <a:t>Procedures …</a:t>
            </a:r>
          </a:p>
          <a:p>
            <a:pPr marL="850900" lvl="1" indent="-457200" algn="just" eaLnBrk="1" hangingPunct="1">
              <a:lnSpc>
                <a:spcPct val="80000"/>
              </a:lnSpc>
              <a:buFont typeface="+mj-lt"/>
              <a:buAutoNum type="arabicParenR" startAt="4"/>
            </a:pPr>
            <a:r>
              <a:rPr lang="en-US" altLang="en-US" sz="2200" dirty="0" smtClean="0">
                <a:solidFill>
                  <a:srgbClr val="0070C0"/>
                </a:solidFill>
                <a:latin typeface="Times New Roman" panose="02020603050405020304" pitchFamily="18" charset="0"/>
                <a:cs typeface="Times New Roman" panose="02020603050405020304" pitchFamily="18" charset="0"/>
              </a:rPr>
              <a:t>The type of analysis of the data in case study research are (</a:t>
            </a:r>
            <a:r>
              <a:rPr lang="en-US" altLang="en-US" sz="2000" dirty="0" smtClean="0">
                <a:solidFill>
                  <a:srgbClr val="002060"/>
                </a:solidFill>
                <a:latin typeface="+mj-lt"/>
                <a:cs typeface="Times New Roman" panose="02020603050405020304" pitchFamily="18" charset="0"/>
              </a:rPr>
              <a:t>Yin, 2003</a:t>
            </a:r>
            <a:r>
              <a:rPr lang="en-US" altLang="en-US" sz="2200" dirty="0" smtClean="0">
                <a:solidFill>
                  <a:srgbClr val="0070C0"/>
                </a:solidFill>
                <a:latin typeface="Times New Roman" panose="02020603050405020304" pitchFamily="18" charset="0"/>
                <a:cs typeface="Times New Roman" panose="02020603050405020304" pitchFamily="18" charset="0"/>
              </a:rPr>
              <a:t>): </a:t>
            </a:r>
          </a:p>
          <a:p>
            <a:pPr marL="1068387" lvl="2" indent="-400050" algn="just" eaLnBrk="1" hangingPunct="1">
              <a:lnSpc>
                <a:spcPct val="80000"/>
              </a:lnSpc>
              <a:buFont typeface="+mj-lt"/>
              <a:buAutoNum type="romanUcPeriod"/>
            </a:pPr>
            <a:r>
              <a:rPr lang="en-US" altLang="en-US" sz="1800" dirty="0" smtClean="0">
                <a:latin typeface="+mj-lt"/>
                <a:cs typeface="Times New Roman" panose="02020603050405020304" pitchFamily="18" charset="0"/>
              </a:rPr>
              <a:t>Holistic analysis of the entire case </a:t>
            </a:r>
          </a:p>
          <a:p>
            <a:pPr marL="1068387" lvl="2" indent="-400050" algn="just" eaLnBrk="1" hangingPunct="1">
              <a:lnSpc>
                <a:spcPct val="80000"/>
              </a:lnSpc>
              <a:buFont typeface="+mj-lt"/>
              <a:buAutoNum type="romanUcPeriod"/>
            </a:pPr>
            <a:r>
              <a:rPr lang="en-US" altLang="en-US" sz="1800" dirty="0" smtClean="0">
                <a:latin typeface="+mj-lt"/>
                <a:cs typeface="Times New Roman" panose="02020603050405020304" pitchFamily="18" charset="0"/>
              </a:rPr>
              <a:t>Embedded analysis of a specific aspect of the case </a:t>
            </a:r>
          </a:p>
          <a:p>
            <a:pPr lvl="2" algn="just" eaLnBrk="1" hangingPunct="1">
              <a:lnSpc>
                <a:spcPct val="80000"/>
              </a:lnSpc>
              <a:buFont typeface="Wingdings" panose="05000000000000000000" pitchFamily="2" charset="2"/>
              <a:buChar char="ü"/>
            </a:pPr>
            <a:endParaRPr lang="en-US" altLang="en-US" sz="1800" dirty="0">
              <a:solidFill>
                <a:srgbClr val="0070C0"/>
              </a:solidFill>
              <a:latin typeface="Times New Roman" panose="02020603050405020304" pitchFamily="18" charset="0"/>
              <a:cs typeface="Times New Roman" panose="02020603050405020304" pitchFamily="18" charset="0"/>
            </a:endParaRPr>
          </a:p>
          <a:p>
            <a:pPr algn="just" eaLnBrk="1" hangingPunct="1">
              <a:lnSpc>
                <a:spcPct val="80000"/>
              </a:lnSpc>
              <a:buFont typeface="Wingdings" panose="05000000000000000000" pitchFamily="2" charset="2"/>
              <a:buChar char="ü"/>
            </a:pPr>
            <a:r>
              <a:rPr lang="en-US" altLang="en-US" sz="2000" dirty="0" smtClean="0">
                <a:solidFill>
                  <a:srgbClr val="0070C0"/>
                </a:solidFill>
                <a:latin typeface="Times New Roman" panose="02020603050405020304" pitchFamily="18" charset="0"/>
                <a:cs typeface="Times New Roman" panose="02020603050405020304" pitchFamily="18" charset="0"/>
              </a:rPr>
              <a:t>Through this data analysis, a detailed description of the case (</a:t>
            </a:r>
            <a:r>
              <a:rPr lang="en-US" altLang="en-US" sz="2000" dirty="0" smtClean="0">
                <a:solidFill>
                  <a:srgbClr val="002060"/>
                </a:solidFill>
                <a:latin typeface="+mj-lt"/>
                <a:cs typeface="Times New Roman" panose="02020603050405020304" pitchFamily="18" charset="0"/>
              </a:rPr>
              <a:t>Stake, 1995</a:t>
            </a:r>
            <a:r>
              <a:rPr lang="en-US" altLang="en-US" sz="2000" dirty="0" smtClean="0">
                <a:solidFill>
                  <a:srgbClr val="0070C0"/>
                </a:solidFill>
                <a:latin typeface="Times New Roman" panose="02020603050405020304" pitchFamily="18" charset="0"/>
                <a:cs typeface="Times New Roman" panose="02020603050405020304" pitchFamily="18" charset="0"/>
              </a:rPr>
              <a:t>) emerges in which the researcher  details such aspects as </a:t>
            </a:r>
            <a:r>
              <a:rPr lang="en-US" altLang="en-US" sz="1800" u="sng" dirty="0" smtClean="0">
                <a:solidFill>
                  <a:srgbClr val="7030A0"/>
                </a:solidFill>
                <a:latin typeface="+mj-lt"/>
                <a:cs typeface="Times New Roman" panose="02020603050405020304" pitchFamily="18" charset="0"/>
              </a:rPr>
              <a:t>the history of the case</a:t>
            </a:r>
            <a:r>
              <a:rPr lang="en-US" altLang="en-US" sz="2000" dirty="0" smtClean="0">
                <a:solidFill>
                  <a:srgbClr val="0070C0"/>
                </a:solidFill>
                <a:latin typeface="Times New Roman" panose="02020603050405020304" pitchFamily="18" charset="0"/>
                <a:cs typeface="Times New Roman" panose="02020603050405020304" pitchFamily="18" charset="0"/>
              </a:rPr>
              <a:t>, </a:t>
            </a:r>
            <a:r>
              <a:rPr lang="en-US" altLang="en-US" sz="1800" u="sng" dirty="0" smtClean="0">
                <a:solidFill>
                  <a:srgbClr val="7030A0"/>
                </a:solidFill>
                <a:latin typeface="+mj-lt"/>
                <a:cs typeface="Times New Roman" panose="02020603050405020304" pitchFamily="18" charset="0"/>
              </a:rPr>
              <a:t>the chronology of events</a:t>
            </a:r>
            <a:r>
              <a:rPr lang="en-US" altLang="en-US" sz="2000" dirty="0" smtClean="0">
                <a:solidFill>
                  <a:srgbClr val="0070C0"/>
                </a:solidFill>
                <a:latin typeface="Times New Roman" panose="02020603050405020304" pitchFamily="18" charset="0"/>
                <a:cs typeface="Times New Roman" panose="02020603050405020304" pitchFamily="18" charset="0"/>
              </a:rPr>
              <a:t>, or </a:t>
            </a:r>
            <a:r>
              <a:rPr lang="en-US" altLang="en-US" sz="1800" u="sng" dirty="0" smtClean="0">
                <a:solidFill>
                  <a:srgbClr val="7030A0"/>
                </a:solidFill>
                <a:latin typeface="+mj-lt"/>
                <a:cs typeface="Times New Roman" panose="02020603050405020304" pitchFamily="18" charset="0"/>
              </a:rPr>
              <a:t>a day-to-day rendering of the activities of the case</a:t>
            </a:r>
            <a:r>
              <a:rPr lang="en-US" altLang="en-US" sz="2000" dirty="0" smtClean="0">
                <a:solidFill>
                  <a:srgbClr val="0070C0"/>
                </a:solidFill>
                <a:latin typeface="Times New Roman" panose="02020603050405020304" pitchFamily="18" charset="0"/>
                <a:cs typeface="Times New Roman" panose="02020603050405020304" pitchFamily="18" charset="0"/>
              </a:rPr>
              <a:t>. </a:t>
            </a:r>
          </a:p>
          <a:p>
            <a:pPr algn="just" eaLnBrk="1" hangingPunct="1">
              <a:lnSpc>
                <a:spcPct val="80000"/>
              </a:lnSpc>
              <a:buFont typeface="Wingdings" panose="05000000000000000000" pitchFamily="2" charset="2"/>
              <a:buChar char="ü"/>
            </a:pPr>
            <a:endParaRPr lang="en-US" altLang="en-US" sz="2000" dirty="0">
              <a:solidFill>
                <a:srgbClr val="0070C0"/>
              </a:solidFill>
              <a:latin typeface="Times New Roman" panose="02020603050405020304" pitchFamily="18" charset="0"/>
              <a:cs typeface="Times New Roman" panose="02020603050405020304" pitchFamily="18" charset="0"/>
            </a:endParaRPr>
          </a:p>
          <a:p>
            <a:pPr algn="just" eaLnBrk="1" hangingPunct="1">
              <a:lnSpc>
                <a:spcPct val="80000"/>
              </a:lnSpc>
              <a:buFont typeface="Wingdings" panose="05000000000000000000" pitchFamily="2" charset="2"/>
              <a:buChar char="ü"/>
            </a:pPr>
            <a:r>
              <a:rPr lang="en-US" altLang="en-US" sz="2000" dirty="0" smtClean="0">
                <a:solidFill>
                  <a:srgbClr val="0070C0"/>
                </a:solidFill>
                <a:latin typeface="Times New Roman" panose="02020603050405020304" pitchFamily="18" charset="0"/>
                <a:cs typeface="Times New Roman" panose="02020603050405020304" pitchFamily="18" charset="0"/>
              </a:rPr>
              <a:t>After this descriptions (</a:t>
            </a:r>
            <a:r>
              <a:rPr lang="en-US" altLang="en-US" sz="2000" dirty="0" smtClean="0">
                <a:solidFill>
                  <a:srgbClr val="002060"/>
                </a:solidFill>
                <a:latin typeface="+mj-lt"/>
                <a:cs typeface="Times New Roman" panose="02020603050405020304" pitchFamily="18" charset="0"/>
              </a:rPr>
              <a:t>“relatively uncontested data”, Stake, 1995, p.123</a:t>
            </a:r>
            <a:r>
              <a:rPr lang="en-US" altLang="en-US" sz="2000" dirty="0" smtClean="0">
                <a:solidFill>
                  <a:srgbClr val="0070C0"/>
                </a:solidFill>
                <a:latin typeface="Times New Roman" panose="02020603050405020304" pitchFamily="18" charset="0"/>
                <a:cs typeface="Times New Roman" panose="02020603050405020304" pitchFamily="18" charset="0"/>
              </a:rPr>
              <a:t>), the researcher might focus on a few key issues (or analysis of themes), not for generalizing beyond the case. </a:t>
            </a:r>
            <a:endParaRPr lang="en-US" altLang="en-US" sz="2000" dirty="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63</a:t>
            </a:fld>
            <a:endParaRPr lang="en-US"/>
          </a:p>
        </p:txBody>
      </p:sp>
    </p:spTree>
    <p:extLst>
      <p:ext uri="{BB962C8B-B14F-4D97-AF65-F5344CB8AC3E}">
        <p14:creationId xmlns:p14="http://schemas.microsoft.com/office/powerpoint/2010/main" val="38033978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Case Study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a:solidFill>
                  <a:srgbClr val="C00000"/>
                </a:solidFill>
                <a:latin typeface="+mj-lt"/>
              </a:rPr>
              <a:t>Case Study Research </a:t>
            </a:r>
            <a:r>
              <a:rPr lang="en-US" altLang="en-US" sz="2400" b="1" dirty="0" smtClean="0">
                <a:solidFill>
                  <a:srgbClr val="C00000"/>
                </a:solidFill>
                <a:latin typeface="+mj-lt"/>
              </a:rPr>
              <a:t>Procedures …</a:t>
            </a:r>
          </a:p>
          <a:p>
            <a:pPr lvl="1" algn="just" eaLnBrk="1" hangingPunct="1">
              <a:lnSpc>
                <a:spcPct val="80000"/>
              </a:lnSpc>
              <a:buFont typeface="Wingdings" panose="05000000000000000000" pitchFamily="2" charset="2"/>
              <a:buChar char="ü"/>
            </a:pPr>
            <a:r>
              <a:rPr lang="en-US" altLang="en-US" sz="2000" dirty="0" smtClean="0">
                <a:solidFill>
                  <a:srgbClr val="0070C0"/>
                </a:solidFill>
                <a:latin typeface="Times New Roman" panose="02020603050405020304" pitchFamily="18" charset="0"/>
                <a:cs typeface="Times New Roman" panose="02020603050405020304" pitchFamily="18" charset="0"/>
              </a:rPr>
              <a:t>One analytic strategy would be to identify issues within each cases, and then look for common themes that transcend the case (Yin 2003). </a:t>
            </a:r>
          </a:p>
          <a:p>
            <a:pPr lvl="2" algn="just" eaLnBrk="1" hangingPunct="1">
              <a:lnSpc>
                <a:spcPct val="80000"/>
              </a:lnSpc>
              <a:buFont typeface="Wingdings" panose="05000000000000000000" pitchFamily="2" charset="2"/>
              <a:buChar char="ü"/>
            </a:pPr>
            <a:r>
              <a:rPr lang="en-US" altLang="en-US" sz="1800" dirty="0" smtClean="0">
                <a:solidFill>
                  <a:srgbClr val="7030A0"/>
                </a:solidFill>
                <a:latin typeface="+mj-lt"/>
                <a:cs typeface="Times New Roman" panose="02020603050405020304" pitchFamily="18" charset="0"/>
              </a:rPr>
              <a:t>This analysis is rich in the </a:t>
            </a:r>
            <a:r>
              <a:rPr lang="en-US" altLang="en-US" sz="1800" u="sng" dirty="0" smtClean="0">
                <a:solidFill>
                  <a:srgbClr val="002060"/>
                </a:solidFill>
                <a:latin typeface="+mj-lt"/>
                <a:cs typeface="Times New Roman" panose="02020603050405020304" pitchFamily="18" charset="0"/>
              </a:rPr>
              <a:t>context of the case</a:t>
            </a:r>
            <a:r>
              <a:rPr lang="en-US" altLang="en-US" sz="1800" dirty="0" smtClean="0">
                <a:solidFill>
                  <a:srgbClr val="002060"/>
                </a:solidFill>
                <a:latin typeface="+mj-lt"/>
                <a:cs typeface="Times New Roman" panose="02020603050405020304" pitchFamily="18" charset="0"/>
              </a:rPr>
              <a:t> </a:t>
            </a:r>
            <a:r>
              <a:rPr lang="en-US" altLang="en-US" sz="1800" dirty="0" smtClean="0">
                <a:solidFill>
                  <a:srgbClr val="7030A0"/>
                </a:solidFill>
                <a:latin typeface="+mj-lt"/>
                <a:cs typeface="Times New Roman" panose="02020603050405020304" pitchFamily="18" charset="0"/>
              </a:rPr>
              <a:t>or setting in which the case presents itself (</a:t>
            </a:r>
            <a:r>
              <a:rPr lang="en-US" altLang="en-US" sz="1800" dirty="0" smtClean="0">
                <a:solidFill>
                  <a:srgbClr val="002060"/>
                </a:solidFill>
                <a:latin typeface="+mj-lt"/>
                <a:cs typeface="Times New Roman" panose="02020603050405020304" pitchFamily="18" charset="0"/>
              </a:rPr>
              <a:t>Merriam, 1988</a:t>
            </a:r>
            <a:r>
              <a:rPr lang="en-US" altLang="en-US" sz="1800" dirty="0" smtClean="0">
                <a:solidFill>
                  <a:srgbClr val="7030A0"/>
                </a:solidFill>
                <a:latin typeface="+mj-lt"/>
                <a:cs typeface="Times New Roman" panose="02020603050405020304" pitchFamily="18" charset="0"/>
              </a:rPr>
              <a:t>). </a:t>
            </a:r>
          </a:p>
          <a:p>
            <a:pPr lvl="2" algn="just" eaLnBrk="1" hangingPunct="1">
              <a:lnSpc>
                <a:spcPct val="80000"/>
              </a:lnSpc>
              <a:buFont typeface="Wingdings" panose="05000000000000000000" pitchFamily="2" charset="2"/>
              <a:buChar char="ü"/>
            </a:pPr>
            <a:endParaRPr lang="en-US" altLang="en-US" sz="1700" dirty="0">
              <a:solidFill>
                <a:srgbClr val="0070C0"/>
              </a:solidFill>
              <a:latin typeface="Times New Roman" panose="02020603050405020304" pitchFamily="18" charset="0"/>
              <a:cs typeface="Times New Roman" panose="02020603050405020304" pitchFamily="18" charset="0"/>
            </a:endParaRPr>
          </a:p>
          <a:p>
            <a:pPr algn="just" eaLnBrk="1" hangingPunct="1">
              <a:lnSpc>
                <a:spcPct val="80000"/>
              </a:lnSpc>
              <a:buFont typeface="Wingdings" panose="05000000000000000000" pitchFamily="2" charset="2"/>
              <a:buChar char="ü"/>
            </a:pPr>
            <a:r>
              <a:rPr lang="en-US" altLang="en-US" sz="2200" dirty="0" smtClean="0">
                <a:solidFill>
                  <a:srgbClr val="0070C0"/>
                </a:solidFill>
                <a:latin typeface="Times New Roman" panose="02020603050405020304" pitchFamily="18" charset="0"/>
                <a:cs typeface="Times New Roman" panose="02020603050405020304" pitchFamily="18" charset="0"/>
              </a:rPr>
              <a:t>When multiple cases are chosen, a typical format is to first provide a detailed description of each case and themes within the case, called </a:t>
            </a:r>
            <a:r>
              <a:rPr lang="en-US" altLang="en-US" sz="2000" u="sng" dirty="0" smtClean="0">
                <a:solidFill>
                  <a:srgbClr val="C00000"/>
                </a:solidFill>
                <a:latin typeface="+mj-lt"/>
                <a:cs typeface="Times New Roman" panose="02020603050405020304" pitchFamily="18" charset="0"/>
              </a:rPr>
              <a:t>within-case analysis</a:t>
            </a:r>
            <a:r>
              <a:rPr lang="en-US" altLang="en-US" sz="2200" dirty="0" smtClean="0">
                <a:solidFill>
                  <a:srgbClr val="0070C0"/>
                </a:solidFill>
                <a:latin typeface="Times New Roman" panose="02020603050405020304" pitchFamily="18" charset="0"/>
                <a:cs typeface="Times New Roman" panose="02020603050405020304" pitchFamily="18" charset="0"/>
              </a:rPr>
              <a:t>, followed by a thematic analysis across the cases, called a </a:t>
            </a:r>
            <a:r>
              <a:rPr lang="en-US" altLang="en-US" sz="2000" u="sng" dirty="0" smtClean="0">
                <a:solidFill>
                  <a:srgbClr val="C00000"/>
                </a:solidFill>
                <a:latin typeface="+mj-lt"/>
                <a:cs typeface="Times New Roman" panose="02020603050405020304" pitchFamily="18" charset="0"/>
              </a:rPr>
              <a:t>cross-case analysis</a:t>
            </a:r>
            <a:r>
              <a:rPr lang="en-US" altLang="en-US" sz="2200" dirty="0" smtClean="0">
                <a:solidFill>
                  <a:srgbClr val="0070C0"/>
                </a:solidFill>
                <a:latin typeface="Times New Roman" panose="02020603050405020304" pitchFamily="18" charset="0"/>
                <a:cs typeface="Times New Roman" panose="02020603050405020304" pitchFamily="18" charset="0"/>
              </a:rPr>
              <a:t>, as well as </a:t>
            </a:r>
            <a:r>
              <a:rPr lang="en-US" altLang="en-US" sz="2000" u="sng" dirty="0" smtClean="0">
                <a:solidFill>
                  <a:srgbClr val="C00000"/>
                </a:solidFill>
                <a:latin typeface="+mj-lt"/>
                <a:cs typeface="Times New Roman" panose="02020603050405020304" pitchFamily="18" charset="0"/>
              </a:rPr>
              <a:t>assertions</a:t>
            </a:r>
            <a:r>
              <a:rPr lang="en-US" altLang="en-US" sz="2200" dirty="0" smtClean="0">
                <a:solidFill>
                  <a:srgbClr val="0070C0"/>
                </a:solidFill>
                <a:latin typeface="Times New Roman" panose="02020603050405020304" pitchFamily="18" charset="0"/>
                <a:cs typeface="Times New Roman" panose="02020603050405020304" pitchFamily="18" charset="0"/>
              </a:rPr>
              <a:t> or </a:t>
            </a:r>
            <a:r>
              <a:rPr lang="en-US" altLang="en-US" sz="2000" dirty="0" smtClean="0">
                <a:solidFill>
                  <a:srgbClr val="002060"/>
                </a:solidFill>
                <a:latin typeface="+mj-lt"/>
                <a:cs typeface="Times New Roman" panose="02020603050405020304" pitchFamily="18" charset="0"/>
              </a:rPr>
              <a:t>an interpretation of the meaning of the case</a:t>
            </a:r>
            <a:r>
              <a:rPr lang="en-US" altLang="en-US" sz="2200" dirty="0" smtClean="0">
                <a:solidFill>
                  <a:srgbClr val="0070C0"/>
                </a:solidFill>
                <a:latin typeface="Times New Roman" panose="02020603050405020304" pitchFamily="18" charset="0"/>
                <a:cs typeface="Times New Roman" panose="02020603050405020304" pitchFamily="18" charset="0"/>
              </a:rPr>
              <a:t>.  </a:t>
            </a:r>
            <a:endParaRPr lang="en-US" altLang="en-US" sz="2200" dirty="0">
              <a:solidFill>
                <a:srgbClr val="0070C0"/>
              </a:solidFill>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ü"/>
            </a:pPr>
            <a:endParaRPr lang="en-US" sz="1100" dirty="0" smtClean="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64</a:t>
            </a:fld>
            <a:endParaRPr lang="en-US"/>
          </a:p>
        </p:txBody>
      </p:sp>
    </p:spTree>
    <p:extLst>
      <p:ext uri="{BB962C8B-B14F-4D97-AF65-F5344CB8AC3E}">
        <p14:creationId xmlns:p14="http://schemas.microsoft.com/office/powerpoint/2010/main" val="31406233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Case Study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a:solidFill>
                  <a:srgbClr val="C00000"/>
                </a:solidFill>
                <a:latin typeface="+mj-lt"/>
              </a:rPr>
              <a:t>Case Study Research </a:t>
            </a:r>
            <a:r>
              <a:rPr lang="en-US" altLang="en-US" sz="2400" b="1" dirty="0" smtClean="0">
                <a:solidFill>
                  <a:srgbClr val="C00000"/>
                </a:solidFill>
                <a:latin typeface="+mj-lt"/>
              </a:rPr>
              <a:t>Procedures …</a:t>
            </a:r>
          </a:p>
          <a:p>
            <a:pPr marL="850900" lvl="1" indent="-457200" algn="just" eaLnBrk="1" hangingPunct="1">
              <a:lnSpc>
                <a:spcPct val="80000"/>
              </a:lnSpc>
              <a:buFont typeface="+mj-lt"/>
              <a:buAutoNum type="arabicParenR" startAt="5"/>
            </a:pPr>
            <a:r>
              <a:rPr lang="en-US" altLang="en-US" sz="2200" dirty="0" smtClean="0">
                <a:solidFill>
                  <a:srgbClr val="0070C0"/>
                </a:solidFill>
                <a:latin typeface="Times New Roman" panose="02020603050405020304" pitchFamily="18" charset="0"/>
                <a:cs typeface="Times New Roman" panose="02020603050405020304" pitchFamily="18" charset="0"/>
              </a:rPr>
              <a:t>The final interpretive phase, the researcher reports the meaning of the case, whether that meaning comes from learning about the issue of the case (</a:t>
            </a:r>
            <a:r>
              <a:rPr lang="en-US" altLang="en-US" sz="2000" dirty="0" smtClean="0">
                <a:solidFill>
                  <a:srgbClr val="C00000"/>
                </a:solidFill>
                <a:latin typeface="+mj-lt"/>
                <a:cs typeface="Times New Roman" panose="02020603050405020304" pitchFamily="18" charset="0"/>
              </a:rPr>
              <a:t>an instrumental case</a:t>
            </a:r>
            <a:r>
              <a:rPr lang="en-US" altLang="en-US" sz="2200" dirty="0" smtClean="0">
                <a:solidFill>
                  <a:srgbClr val="0070C0"/>
                </a:solidFill>
                <a:latin typeface="Times New Roman" panose="02020603050405020304" pitchFamily="18" charset="0"/>
                <a:cs typeface="Times New Roman" panose="02020603050405020304" pitchFamily="18" charset="0"/>
              </a:rPr>
              <a:t>), or learning about an unusual situation (</a:t>
            </a:r>
            <a:r>
              <a:rPr lang="en-US" altLang="en-US" sz="2000" dirty="0" smtClean="0">
                <a:solidFill>
                  <a:srgbClr val="C00000"/>
                </a:solidFill>
                <a:latin typeface="+mj-lt"/>
                <a:cs typeface="Times New Roman" panose="02020603050405020304" pitchFamily="18" charset="0"/>
              </a:rPr>
              <a:t>an intrinsic case</a:t>
            </a:r>
            <a:r>
              <a:rPr lang="en-US" altLang="en-US" sz="2200" dirty="0" smtClean="0">
                <a:solidFill>
                  <a:srgbClr val="0070C0"/>
                </a:solidFill>
                <a:latin typeface="Times New Roman" panose="02020603050405020304" pitchFamily="18" charset="0"/>
                <a:cs typeface="Times New Roman" panose="02020603050405020304" pitchFamily="18" charset="0"/>
              </a:rPr>
              <a:t>). </a:t>
            </a:r>
          </a:p>
          <a:p>
            <a:pPr lvl="1" algn="just" eaLnBrk="1" hangingPunct="1">
              <a:lnSpc>
                <a:spcPct val="80000"/>
              </a:lnSpc>
              <a:buFont typeface="Wingdings" panose="05000000000000000000" pitchFamily="2" charset="2"/>
              <a:buChar char="ü"/>
            </a:pPr>
            <a:endParaRPr lang="en-US" altLang="en-US" sz="2000" dirty="0">
              <a:solidFill>
                <a:srgbClr val="0070C0"/>
              </a:solidFill>
              <a:latin typeface="Times New Roman" panose="02020603050405020304" pitchFamily="18" charset="0"/>
              <a:cs typeface="Times New Roman" panose="02020603050405020304" pitchFamily="18" charset="0"/>
            </a:endParaRPr>
          </a:p>
          <a:p>
            <a:pPr algn="just" eaLnBrk="1" hangingPunct="1">
              <a:lnSpc>
                <a:spcPct val="80000"/>
              </a:lnSpc>
              <a:buFont typeface="Wingdings" panose="05000000000000000000" pitchFamily="2" charset="2"/>
              <a:buChar char="ü"/>
            </a:pPr>
            <a:r>
              <a:rPr lang="en-US" altLang="en-US" sz="2200" dirty="0" smtClean="0">
                <a:solidFill>
                  <a:srgbClr val="0070C0"/>
                </a:solidFill>
                <a:latin typeface="Times New Roman" panose="02020603050405020304" pitchFamily="18" charset="0"/>
                <a:cs typeface="Times New Roman" panose="02020603050405020304" pitchFamily="18" charset="0"/>
              </a:rPr>
              <a:t>The phase constitutes “</a:t>
            </a:r>
            <a:r>
              <a:rPr lang="en-US" altLang="en-US" sz="2200" dirty="0" smtClean="0">
                <a:solidFill>
                  <a:srgbClr val="C00000"/>
                </a:solidFill>
                <a:latin typeface="+mj-lt"/>
                <a:cs typeface="Times New Roman" panose="02020603050405020304" pitchFamily="18" charset="0"/>
              </a:rPr>
              <a:t>the lessens learned</a:t>
            </a:r>
            <a:r>
              <a:rPr lang="en-US" altLang="en-US" sz="2200" dirty="0" smtClean="0">
                <a:solidFill>
                  <a:srgbClr val="0070C0"/>
                </a:solidFill>
                <a:latin typeface="Times New Roman" panose="02020603050405020304" pitchFamily="18" charset="0"/>
                <a:cs typeface="Times New Roman" panose="02020603050405020304" pitchFamily="18" charset="0"/>
              </a:rPr>
              <a:t>” from the case (Lincoln &amp; Guba, 1985). </a:t>
            </a:r>
            <a:endParaRPr lang="en-US" altLang="en-US" sz="2200" dirty="0">
              <a:solidFill>
                <a:srgbClr val="0070C0"/>
              </a:solidFill>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ü"/>
            </a:pPr>
            <a:endParaRPr lang="en-US" sz="1100" dirty="0" smtClean="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65</a:t>
            </a:fld>
            <a:endParaRPr lang="en-US"/>
          </a:p>
        </p:txBody>
      </p:sp>
    </p:spTree>
    <p:extLst>
      <p:ext uri="{BB962C8B-B14F-4D97-AF65-F5344CB8AC3E}">
        <p14:creationId xmlns:p14="http://schemas.microsoft.com/office/powerpoint/2010/main" val="3357880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Case Study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a:solidFill>
                  <a:srgbClr val="C00000"/>
                </a:solidFill>
                <a:latin typeface="+mj-lt"/>
              </a:rPr>
              <a:t>Case Study </a:t>
            </a:r>
            <a:r>
              <a:rPr lang="en-US" altLang="en-US" sz="2400" b="1" dirty="0" smtClean="0">
                <a:solidFill>
                  <a:srgbClr val="C00000"/>
                </a:solidFill>
                <a:latin typeface="+mj-lt"/>
              </a:rPr>
              <a:t>Challenges</a:t>
            </a:r>
          </a:p>
          <a:p>
            <a:pPr marL="1125537" lvl="2" indent="-457200" eaLnBrk="1" hangingPunct="1">
              <a:buFont typeface="+mj-lt"/>
              <a:buAutoNum type="arabicParenR"/>
            </a:pPr>
            <a:r>
              <a:rPr lang="en-US" altLang="en-US" sz="2200" dirty="0">
                <a:solidFill>
                  <a:srgbClr val="0070C0"/>
                </a:solidFill>
                <a:latin typeface="Times New Roman" panose="02020603050405020304" pitchFamily="18" charset="0"/>
                <a:cs typeface="Times New Roman" panose="02020603050405020304" pitchFamily="18" charset="0"/>
              </a:rPr>
              <a:t>Identifying cases to </a:t>
            </a:r>
            <a:r>
              <a:rPr lang="en-US" altLang="en-US" sz="2200" dirty="0" smtClean="0">
                <a:solidFill>
                  <a:srgbClr val="0070C0"/>
                </a:solidFill>
                <a:latin typeface="Times New Roman" panose="02020603050405020304" pitchFamily="18" charset="0"/>
                <a:cs typeface="Times New Roman" panose="02020603050405020304" pitchFamily="18" charset="0"/>
              </a:rPr>
              <a:t>study.</a:t>
            </a:r>
          </a:p>
          <a:p>
            <a:pPr lvl="2" eaLnBrk="1" hangingPunct="1">
              <a:buFont typeface="Wingdings" panose="05000000000000000000" pitchFamily="2" charset="2"/>
              <a:buChar char="v"/>
            </a:pPr>
            <a:r>
              <a:rPr lang="en-US" altLang="en-US" sz="1800" dirty="0" smtClean="0">
                <a:solidFill>
                  <a:srgbClr val="7030A0"/>
                </a:solidFill>
                <a:latin typeface="+mj-lt"/>
                <a:cs typeface="Times New Roman" panose="02020603050405020304" pitchFamily="18" charset="0"/>
              </a:rPr>
              <a:t>There is no clear solution to this problem; </a:t>
            </a:r>
          </a:p>
          <a:p>
            <a:pPr lvl="2" eaLnBrk="1" hangingPunct="1">
              <a:buFont typeface="Wingdings" panose="05000000000000000000" pitchFamily="2" charset="2"/>
              <a:buChar char="v"/>
            </a:pPr>
            <a:r>
              <a:rPr lang="en-US" altLang="en-US" sz="1800" dirty="0" smtClean="0">
                <a:solidFill>
                  <a:srgbClr val="7030A0"/>
                </a:solidFill>
                <a:latin typeface="+mj-lt"/>
                <a:cs typeface="Times New Roman" panose="02020603050405020304" pitchFamily="18" charset="0"/>
              </a:rPr>
              <a:t>The case study researcher must decide which bounded system to study, recognizing that several might be possible candidates for this selection and realizing that either the case itself or an issue, which a case or cases are selected to illustrate, is worthy of study. </a:t>
            </a:r>
          </a:p>
          <a:p>
            <a:pPr lvl="2" eaLnBrk="1" hangingPunct="1">
              <a:buFont typeface="Wingdings" panose="05000000000000000000" pitchFamily="2" charset="2"/>
              <a:buChar char="v"/>
            </a:pPr>
            <a:endParaRPr lang="en-US" altLang="en-US" sz="1800" dirty="0">
              <a:solidFill>
                <a:srgbClr val="7030A0"/>
              </a:solidFill>
              <a:latin typeface="+mj-lt"/>
              <a:cs typeface="Times New Roman" panose="02020603050405020304" pitchFamily="18" charset="0"/>
            </a:endParaRPr>
          </a:p>
          <a:p>
            <a:pPr lvl="2" eaLnBrk="1" hangingPunct="1">
              <a:buFont typeface="Wingdings" panose="05000000000000000000" pitchFamily="2" charset="2"/>
              <a:buChar char="v"/>
            </a:pPr>
            <a:endParaRPr lang="en-US" altLang="en-US" sz="2000" dirty="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66</a:t>
            </a:fld>
            <a:endParaRPr lang="en-US"/>
          </a:p>
        </p:txBody>
      </p:sp>
    </p:spTree>
    <p:extLst>
      <p:ext uri="{BB962C8B-B14F-4D97-AF65-F5344CB8AC3E}">
        <p14:creationId xmlns:p14="http://schemas.microsoft.com/office/powerpoint/2010/main" val="15009678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Case Study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a:solidFill>
                  <a:srgbClr val="C00000"/>
                </a:solidFill>
                <a:latin typeface="+mj-lt"/>
              </a:rPr>
              <a:t>Case Study </a:t>
            </a:r>
            <a:r>
              <a:rPr lang="en-US" altLang="en-US" sz="2400" b="1" dirty="0" smtClean="0">
                <a:solidFill>
                  <a:srgbClr val="C00000"/>
                </a:solidFill>
                <a:latin typeface="+mj-lt"/>
              </a:rPr>
              <a:t>Challenges …</a:t>
            </a:r>
          </a:p>
          <a:p>
            <a:pPr marL="1125537" lvl="2" indent="-457200" eaLnBrk="1" hangingPunct="1">
              <a:buFont typeface="+mj-lt"/>
              <a:buAutoNum type="arabicParenR" startAt="2"/>
            </a:pPr>
            <a:r>
              <a:rPr lang="en-US" altLang="en-US" sz="2200" dirty="0" smtClean="0">
                <a:solidFill>
                  <a:srgbClr val="0070C0"/>
                </a:solidFill>
                <a:latin typeface="Times New Roman" panose="02020603050405020304" pitchFamily="18" charset="0"/>
                <a:cs typeface="Times New Roman" panose="02020603050405020304" pitchFamily="18" charset="0"/>
              </a:rPr>
              <a:t>Identifying </a:t>
            </a:r>
            <a:r>
              <a:rPr lang="en-US" altLang="en-US" sz="2200" dirty="0">
                <a:solidFill>
                  <a:srgbClr val="0070C0"/>
                </a:solidFill>
                <a:latin typeface="Times New Roman" panose="02020603050405020304" pitchFamily="18" charset="0"/>
                <a:cs typeface="Times New Roman" panose="02020603050405020304" pitchFamily="18" charset="0"/>
              </a:rPr>
              <a:t>whether a single case or multiple cases are </a:t>
            </a:r>
            <a:r>
              <a:rPr lang="en-US" altLang="en-US" sz="2200" dirty="0" smtClean="0">
                <a:solidFill>
                  <a:srgbClr val="0070C0"/>
                </a:solidFill>
                <a:latin typeface="Times New Roman" panose="02020603050405020304" pitchFamily="18" charset="0"/>
                <a:cs typeface="Times New Roman" panose="02020603050405020304" pitchFamily="18" charset="0"/>
              </a:rPr>
              <a:t>needed.</a:t>
            </a:r>
          </a:p>
          <a:p>
            <a:pPr lvl="2" algn="just" eaLnBrk="1" hangingPunct="1">
              <a:buFont typeface="Wingdings" panose="05000000000000000000" pitchFamily="2" charset="2"/>
              <a:buChar char="v"/>
            </a:pPr>
            <a:r>
              <a:rPr lang="en-US" altLang="en-US" sz="2000" dirty="0" smtClean="0">
                <a:solidFill>
                  <a:srgbClr val="0070C0"/>
                </a:solidFill>
                <a:latin typeface="Times New Roman" panose="02020603050405020304" pitchFamily="18" charset="0"/>
                <a:cs typeface="Times New Roman" panose="02020603050405020304" pitchFamily="18" charset="0"/>
              </a:rPr>
              <a:t>The study of more than one case dilutes the overall analysis; </a:t>
            </a:r>
          </a:p>
          <a:p>
            <a:pPr lvl="3" algn="just" eaLnBrk="1" hangingPunct="1">
              <a:buFont typeface="Wingdings" panose="05000000000000000000" pitchFamily="2" charset="2"/>
              <a:buChar char="v"/>
            </a:pPr>
            <a:r>
              <a:rPr lang="en-US" altLang="en-US" sz="1800" dirty="0" smtClean="0">
                <a:solidFill>
                  <a:srgbClr val="7030A0"/>
                </a:solidFill>
                <a:latin typeface="+mj-lt"/>
                <a:cs typeface="Times New Roman" panose="02020603050405020304" pitchFamily="18" charset="0"/>
              </a:rPr>
              <a:t>The more cases an individual studies, the less the depth in any ingle case. </a:t>
            </a:r>
          </a:p>
          <a:p>
            <a:pPr lvl="2" algn="just" eaLnBrk="1" hangingPunct="1">
              <a:buFont typeface="Wingdings" panose="05000000000000000000" pitchFamily="2" charset="2"/>
              <a:buChar char="v"/>
            </a:pPr>
            <a:r>
              <a:rPr lang="en-US" altLang="en-US" sz="2000" dirty="0" smtClean="0">
                <a:solidFill>
                  <a:srgbClr val="0070C0"/>
                </a:solidFill>
                <a:latin typeface="Times New Roman" panose="02020603050405020304" pitchFamily="18" charset="0"/>
                <a:cs typeface="Times New Roman" panose="02020603050405020304" pitchFamily="18" charset="0"/>
              </a:rPr>
              <a:t>When a researcher chooses multiple cases, the issue becomes “</a:t>
            </a:r>
            <a:r>
              <a:rPr lang="en-US" altLang="en-US" sz="1800" dirty="0" smtClean="0">
                <a:solidFill>
                  <a:srgbClr val="C00000"/>
                </a:solidFill>
                <a:latin typeface="+mj-lt"/>
                <a:cs typeface="Times New Roman" panose="02020603050405020304" pitchFamily="18" charset="0"/>
              </a:rPr>
              <a:t>How many Cases?</a:t>
            </a:r>
            <a:r>
              <a:rPr lang="en-US" altLang="en-US" sz="2000" dirty="0" smtClean="0">
                <a:solidFill>
                  <a:srgbClr val="0070C0"/>
                </a:solidFill>
                <a:latin typeface="Times New Roman" panose="02020603050405020304" pitchFamily="18" charset="0"/>
                <a:cs typeface="Times New Roman" panose="02020603050405020304" pitchFamily="18" charset="0"/>
              </a:rPr>
              <a:t>”</a:t>
            </a:r>
          </a:p>
          <a:p>
            <a:pPr lvl="3" algn="just" eaLnBrk="1" hangingPunct="1">
              <a:buFont typeface="Wingdings" panose="05000000000000000000" pitchFamily="2" charset="2"/>
              <a:buChar char="v"/>
            </a:pPr>
            <a:r>
              <a:rPr lang="en-US" altLang="en-US" sz="1800" dirty="0" smtClean="0">
                <a:solidFill>
                  <a:srgbClr val="7030A0"/>
                </a:solidFill>
                <a:latin typeface="+mj-lt"/>
                <a:cs typeface="Times New Roman" panose="02020603050405020304" pitchFamily="18" charset="0"/>
              </a:rPr>
              <a:t>There is not set number of cases. </a:t>
            </a:r>
          </a:p>
          <a:p>
            <a:pPr lvl="3" algn="just" eaLnBrk="1" hangingPunct="1">
              <a:buFont typeface="Wingdings" panose="05000000000000000000" pitchFamily="2" charset="2"/>
              <a:buChar char="v"/>
            </a:pPr>
            <a:r>
              <a:rPr lang="en-US" altLang="en-US" sz="1800" dirty="0" smtClean="0">
                <a:solidFill>
                  <a:srgbClr val="7030A0"/>
                </a:solidFill>
                <a:latin typeface="+mj-lt"/>
                <a:cs typeface="Times New Roman" panose="02020603050405020304" pitchFamily="18" charset="0"/>
              </a:rPr>
              <a:t>Typically the researchers choose no more than four or five cases. </a:t>
            </a:r>
          </a:p>
          <a:p>
            <a:pPr lvl="3" eaLnBrk="1" hangingPunct="1">
              <a:buFont typeface="Wingdings" panose="05000000000000000000" pitchFamily="2" charset="2"/>
              <a:buChar char="v"/>
            </a:pPr>
            <a:endParaRPr lang="en-US" altLang="en-US" sz="1900" dirty="0" smtClean="0">
              <a:solidFill>
                <a:srgbClr val="0070C0"/>
              </a:solidFill>
              <a:latin typeface="Times New Roman" panose="02020603050405020304" pitchFamily="18" charset="0"/>
              <a:cs typeface="Times New Roman" panose="02020603050405020304" pitchFamily="18" charset="0"/>
            </a:endParaRPr>
          </a:p>
          <a:p>
            <a:pPr lvl="2" algn="just" eaLnBrk="1" hangingPunct="1">
              <a:buFont typeface="Wingdings" panose="05000000000000000000" pitchFamily="2" charset="2"/>
              <a:buChar char="v"/>
            </a:pPr>
            <a:r>
              <a:rPr lang="en-US" altLang="en-US" sz="2000" dirty="0" smtClean="0">
                <a:solidFill>
                  <a:srgbClr val="0070C0"/>
                </a:solidFill>
                <a:latin typeface="Times New Roman" panose="02020603050405020304" pitchFamily="18" charset="0"/>
                <a:cs typeface="Times New Roman" panose="02020603050405020304" pitchFamily="18" charset="0"/>
              </a:rPr>
              <a:t>What motivates the researcher to consider a large number of cases is the idea of “</a:t>
            </a:r>
            <a:r>
              <a:rPr lang="en-US" altLang="en-US" sz="2000" dirty="0" smtClean="0">
                <a:solidFill>
                  <a:srgbClr val="C00000"/>
                </a:solidFill>
                <a:latin typeface="+mj-lt"/>
                <a:cs typeface="Times New Roman" panose="02020603050405020304" pitchFamily="18" charset="0"/>
              </a:rPr>
              <a:t>generalizability</a:t>
            </a:r>
            <a:r>
              <a:rPr lang="en-US" altLang="en-US" sz="2000" dirty="0" smtClean="0">
                <a:solidFill>
                  <a:srgbClr val="0070C0"/>
                </a:solidFill>
                <a:latin typeface="Times New Roman" panose="02020603050405020304" pitchFamily="18" charset="0"/>
                <a:cs typeface="Times New Roman" panose="02020603050405020304" pitchFamily="18" charset="0"/>
              </a:rPr>
              <a:t>”, </a:t>
            </a:r>
            <a:r>
              <a:rPr lang="en-US" altLang="en-US" sz="2000" dirty="0" smtClean="0">
                <a:latin typeface="+mj-lt"/>
                <a:cs typeface="Times New Roman" panose="02020603050405020304" pitchFamily="18" charset="0"/>
              </a:rPr>
              <a:t>a term that holds little meaning for most qualitative researchers</a:t>
            </a:r>
            <a:r>
              <a:rPr lang="en-US" altLang="en-US" sz="2000" dirty="0" smtClean="0">
                <a:solidFill>
                  <a:srgbClr val="0070C0"/>
                </a:solidFill>
                <a:latin typeface="Times New Roman" panose="02020603050405020304" pitchFamily="18" charset="0"/>
                <a:cs typeface="Times New Roman" panose="02020603050405020304" pitchFamily="18" charset="0"/>
              </a:rPr>
              <a:t> (</a:t>
            </a:r>
            <a:r>
              <a:rPr lang="en-US" altLang="en-US" sz="2000" dirty="0" smtClean="0">
                <a:solidFill>
                  <a:srgbClr val="002060"/>
                </a:solidFill>
                <a:latin typeface="+mj-lt"/>
                <a:cs typeface="Times New Roman" panose="02020603050405020304" pitchFamily="18" charset="0"/>
              </a:rPr>
              <a:t>Glesne &amp; Peshkin, 1992</a:t>
            </a:r>
            <a:r>
              <a:rPr lang="en-US" altLang="en-US" sz="2000" dirty="0" smtClean="0">
                <a:solidFill>
                  <a:srgbClr val="0070C0"/>
                </a:solidFill>
                <a:latin typeface="Times New Roman" panose="02020603050405020304" pitchFamily="18" charset="0"/>
                <a:cs typeface="Times New Roman" panose="02020603050405020304" pitchFamily="18" charset="0"/>
              </a:rPr>
              <a:t>). </a:t>
            </a:r>
            <a:endParaRPr lang="en-US" altLang="en-US" sz="2000" dirty="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67</a:t>
            </a:fld>
            <a:endParaRPr lang="en-US"/>
          </a:p>
        </p:txBody>
      </p:sp>
    </p:spTree>
    <p:extLst>
      <p:ext uri="{BB962C8B-B14F-4D97-AF65-F5344CB8AC3E}">
        <p14:creationId xmlns:p14="http://schemas.microsoft.com/office/powerpoint/2010/main" val="26672817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Case Study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a:solidFill>
                  <a:srgbClr val="C00000"/>
                </a:solidFill>
                <a:latin typeface="+mj-lt"/>
              </a:rPr>
              <a:t>Case Study </a:t>
            </a:r>
            <a:r>
              <a:rPr lang="en-US" altLang="en-US" sz="2400" b="1" dirty="0" smtClean="0">
                <a:solidFill>
                  <a:srgbClr val="C00000"/>
                </a:solidFill>
                <a:latin typeface="+mj-lt"/>
              </a:rPr>
              <a:t>Challenges …</a:t>
            </a:r>
          </a:p>
          <a:p>
            <a:pPr marL="1125537" lvl="2" indent="-457200" algn="just" eaLnBrk="1" hangingPunct="1">
              <a:buFont typeface="+mj-lt"/>
              <a:buAutoNum type="arabicPeriod" startAt="3"/>
            </a:pPr>
            <a:r>
              <a:rPr lang="en-US" altLang="en-US" sz="2000" dirty="0" smtClean="0">
                <a:solidFill>
                  <a:srgbClr val="0070C0"/>
                </a:solidFill>
                <a:latin typeface="Times New Roman" panose="02020603050405020304" pitchFamily="18" charset="0"/>
                <a:cs typeface="Times New Roman" panose="02020603050405020304" pitchFamily="18" charset="0"/>
              </a:rPr>
              <a:t>Selecting a case requires that the researchers establish a rationale for his or her purposeful sampling strategy for selecting the case and for gathering information about the case. .</a:t>
            </a:r>
          </a:p>
          <a:p>
            <a:pPr lvl="2" eaLnBrk="1" hangingPunct="1">
              <a:buFont typeface="Wingdings" panose="05000000000000000000" pitchFamily="2" charset="2"/>
              <a:buChar char="ü"/>
            </a:pPr>
            <a:endParaRPr lang="en-US" altLang="en-US" sz="2200" dirty="0">
              <a:solidFill>
                <a:srgbClr val="0070C0"/>
              </a:solidFill>
              <a:latin typeface="Times New Roman" panose="02020603050405020304" pitchFamily="18" charset="0"/>
              <a:cs typeface="Times New Roman" panose="02020603050405020304" pitchFamily="18" charset="0"/>
            </a:endParaRPr>
          </a:p>
          <a:p>
            <a:pPr marL="1125537" lvl="2" indent="-457200" algn="just" eaLnBrk="1" hangingPunct="1">
              <a:buFont typeface="+mj-lt"/>
              <a:buAutoNum type="arabicPeriod" startAt="4"/>
            </a:pPr>
            <a:r>
              <a:rPr lang="en-US" altLang="en-US" sz="2000" dirty="0">
                <a:solidFill>
                  <a:srgbClr val="0070C0"/>
                </a:solidFill>
                <a:latin typeface="Times New Roman" panose="02020603050405020304" pitchFamily="18" charset="0"/>
                <a:cs typeface="Times New Roman" panose="02020603050405020304" pitchFamily="18" charset="0"/>
              </a:rPr>
              <a:t>Having </a:t>
            </a:r>
            <a:r>
              <a:rPr lang="en-US" altLang="en-US" sz="2000" dirty="0" smtClean="0">
                <a:solidFill>
                  <a:srgbClr val="0070C0"/>
                </a:solidFill>
                <a:latin typeface="Times New Roman" panose="02020603050405020304" pitchFamily="18" charset="0"/>
                <a:cs typeface="Times New Roman" panose="02020603050405020304" pitchFamily="18" charset="0"/>
              </a:rPr>
              <a:t>enough information to present an in-depth picture of the case limits the value of some case studies.</a:t>
            </a:r>
          </a:p>
          <a:p>
            <a:pPr lvl="3" algn="just" eaLnBrk="1" hangingPunct="1">
              <a:buFont typeface="Wingdings" panose="05000000000000000000" pitchFamily="2" charset="2"/>
              <a:buChar char="ü"/>
            </a:pPr>
            <a:r>
              <a:rPr lang="en-US" altLang="en-US" sz="1800" dirty="0" smtClean="0">
                <a:solidFill>
                  <a:srgbClr val="7030A0"/>
                </a:solidFill>
                <a:latin typeface="+mj-lt"/>
                <a:cs typeface="Times New Roman" panose="02020603050405020304" pitchFamily="18" charset="0"/>
              </a:rPr>
              <a:t>Some researchers develop a data collection matrix in which they specify the amount of information they are likely to collect about the case. </a:t>
            </a:r>
          </a:p>
          <a:p>
            <a:pPr lvl="3" algn="just" eaLnBrk="1" hangingPunct="1">
              <a:buFont typeface="Wingdings" panose="05000000000000000000" pitchFamily="2" charset="2"/>
              <a:buChar char="ü"/>
            </a:pPr>
            <a:endParaRPr lang="en-US" altLang="en-US" sz="1800" dirty="0">
              <a:solidFill>
                <a:srgbClr val="7030A0"/>
              </a:solidFill>
              <a:latin typeface="+mj-lt"/>
              <a:cs typeface="Times New Roman" panose="02020603050405020304" pitchFamily="18" charset="0"/>
            </a:endParaRPr>
          </a:p>
          <a:p>
            <a:pPr marL="1125537" lvl="2" indent="-457200" eaLnBrk="1" hangingPunct="1">
              <a:buFont typeface="+mj-lt"/>
              <a:buAutoNum type="arabicPeriod" startAt="4"/>
            </a:pPr>
            <a:r>
              <a:rPr lang="en-US" altLang="en-US" sz="2000" dirty="0">
                <a:solidFill>
                  <a:srgbClr val="0070C0"/>
                </a:solidFill>
                <a:latin typeface="Times New Roman" panose="02020603050405020304" pitchFamily="18" charset="0"/>
                <a:cs typeface="Times New Roman" panose="02020603050405020304" pitchFamily="18" charset="0"/>
              </a:rPr>
              <a:t>Deciding how the boundaries of a case </a:t>
            </a:r>
            <a:r>
              <a:rPr lang="en-US" altLang="en-US" sz="2000" dirty="0" smtClean="0">
                <a:solidFill>
                  <a:srgbClr val="0070C0"/>
                </a:solidFill>
                <a:latin typeface="Times New Roman" panose="02020603050405020304" pitchFamily="18" charset="0"/>
                <a:cs typeface="Times New Roman" panose="02020603050405020304" pitchFamily="18" charset="0"/>
              </a:rPr>
              <a:t>(</a:t>
            </a:r>
            <a:r>
              <a:rPr lang="en-US" altLang="en-US" sz="2000" dirty="0" smtClean="0">
                <a:solidFill>
                  <a:srgbClr val="C00000"/>
                </a:solidFill>
                <a:latin typeface="+mj-lt"/>
                <a:cs typeface="Times New Roman" panose="02020603050405020304" pitchFamily="18" charset="0"/>
              </a:rPr>
              <a:t>how it might be constrained in terms of time, events, and processes</a:t>
            </a:r>
            <a:r>
              <a:rPr lang="en-US" altLang="en-US" sz="2000" dirty="0" smtClean="0">
                <a:solidFill>
                  <a:srgbClr val="0070C0"/>
                </a:solidFill>
                <a:latin typeface="Times New Roman" panose="02020603050405020304" pitchFamily="18" charset="0"/>
                <a:cs typeface="Times New Roman" panose="02020603050405020304" pitchFamily="18" charset="0"/>
              </a:rPr>
              <a:t>).</a:t>
            </a:r>
          </a:p>
          <a:p>
            <a:pPr lvl="3" algn="just" eaLnBrk="1" hangingPunct="1">
              <a:buFont typeface="Wingdings" panose="05000000000000000000" pitchFamily="2" charset="2"/>
              <a:buChar char="ü"/>
            </a:pPr>
            <a:r>
              <a:rPr lang="en-US" altLang="en-US" sz="1800" dirty="0" smtClean="0">
                <a:solidFill>
                  <a:srgbClr val="7030A0"/>
                </a:solidFill>
                <a:latin typeface="+mj-lt"/>
                <a:cs typeface="Times New Roman" panose="02020603050405020304" pitchFamily="18" charset="0"/>
              </a:rPr>
              <a:t>Some cases might not have clean beginning and ending points, and the researcher will need to set boundaries that adequately surround the case. </a:t>
            </a:r>
            <a:endParaRPr lang="en-US" altLang="en-US" sz="1800" dirty="0">
              <a:solidFill>
                <a:srgbClr val="7030A0"/>
              </a:solidFill>
              <a:latin typeface="+mj-lt"/>
              <a:cs typeface="Times New Roman" panose="02020603050405020304" pitchFamily="18" charset="0"/>
            </a:endParaRPr>
          </a:p>
          <a:p>
            <a:pPr lvl="1" algn="just">
              <a:buFont typeface="Wingdings" pitchFamily="2" charset="2"/>
              <a:buChar char="ü"/>
            </a:pPr>
            <a:endParaRPr lang="en-US" sz="2200" dirty="0" smtClean="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68</a:t>
            </a:fld>
            <a:endParaRPr lang="en-US"/>
          </a:p>
        </p:txBody>
      </p:sp>
    </p:spTree>
    <p:extLst>
      <p:ext uri="{BB962C8B-B14F-4D97-AF65-F5344CB8AC3E}">
        <p14:creationId xmlns:p14="http://schemas.microsoft.com/office/powerpoint/2010/main" val="20268126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Comparison of the Five Approaches </a:t>
            </a:r>
            <a:endParaRPr lang="fa-IR" sz="3500" b="1" dirty="0">
              <a:solidFill>
                <a:srgbClr val="002060"/>
              </a:solidFill>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69</a:t>
            </a:fld>
            <a:endParaRPr lang="en-US"/>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356112" y="318"/>
            <a:ext cx="4424045" cy="7928610"/>
          </a:xfrm>
          <a:prstGeom prst="rect">
            <a:avLst/>
          </a:prstGeom>
          <a:noFill/>
          <a:ln>
            <a:noFill/>
          </a:ln>
        </p:spPr>
      </p:pic>
    </p:spTree>
    <p:extLst>
      <p:ext uri="{BB962C8B-B14F-4D97-AF65-F5344CB8AC3E}">
        <p14:creationId xmlns:p14="http://schemas.microsoft.com/office/powerpoint/2010/main" val="5341338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Narrative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lvl="1" indent="0" algn="just">
              <a:buClr>
                <a:srgbClr val="0BD0D9"/>
              </a:buClr>
              <a:buSzPct val="95000"/>
              <a:buNone/>
            </a:pPr>
            <a:r>
              <a:rPr lang="en-US" altLang="en-US" b="1" dirty="0">
                <a:solidFill>
                  <a:srgbClr val="FF0000"/>
                </a:solidFill>
                <a:latin typeface="+mj-lt"/>
                <a:cs typeface="Times New Roman" panose="02020603050405020304" pitchFamily="18" charset="0"/>
              </a:rPr>
              <a:t>Forms of narrative </a:t>
            </a:r>
            <a:r>
              <a:rPr lang="en-US" altLang="en-US" b="1" dirty="0" smtClean="0">
                <a:solidFill>
                  <a:srgbClr val="FF0000"/>
                </a:solidFill>
                <a:latin typeface="+mj-lt"/>
                <a:cs typeface="Times New Roman" panose="02020603050405020304" pitchFamily="18" charset="0"/>
              </a:rPr>
              <a:t>research </a:t>
            </a:r>
          </a:p>
          <a:p>
            <a:pPr marL="617537" lvl="2" indent="-342900" algn="just">
              <a:buClr>
                <a:srgbClr val="0BD0D9"/>
              </a:buClr>
              <a:buSzPct val="95000"/>
              <a:buFont typeface="+mj-lt"/>
              <a:buAutoNum type="arabicParenR"/>
            </a:pPr>
            <a:r>
              <a:rPr lang="en-US" altLang="en-US" sz="2000" dirty="0" smtClean="0">
                <a:solidFill>
                  <a:srgbClr val="0070C0"/>
                </a:solidFill>
                <a:latin typeface="Times New Roman" panose="02020603050405020304" pitchFamily="18" charset="0"/>
                <a:cs typeface="Times New Roman" panose="02020603050405020304" pitchFamily="18" charset="0"/>
              </a:rPr>
              <a:t>Biographical studies (</a:t>
            </a:r>
            <a:r>
              <a:rPr lang="en-US" altLang="en-US" sz="1600" u="sng" dirty="0" smtClean="0">
                <a:solidFill>
                  <a:srgbClr val="002060"/>
                </a:solidFill>
                <a:latin typeface="+mj-lt"/>
                <a:cs typeface="Times New Roman" panose="02020603050405020304" pitchFamily="18" charset="0"/>
              </a:rPr>
              <a:t>the researcher writes and records the experiences of another person’s life</a:t>
            </a:r>
            <a:r>
              <a:rPr lang="en-US" altLang="en-US" sz="2000" dirty="0" smtClean="0">
                <a:solidFill>
                  <a:srgbClr val="0070C0"/>
                </a:solidFill>
                <a:latin typeface="Times New Roman" panose="02020603050405020304" pitchFamily="18" charset="0"/>
                <a:cs typeface="Times New Roman" panose="02020603050405020304" pitchFamily="18" charset="0"/>
              </a:rPr>
              <a:t>) </a:t>
            </a:r>
          </a:p>
          <a:p>
            <a:pPr marL="617537" lvl="2" indent="-342900" algn="just">
              <a:buClr>
                <a:srgbClr val="0BD0D9"/>
              </a:buClr>
              <a:buSzPct val="95000"/>
              <a:buFont typeface="+mj-lt"/>
              <a:buAutoNum type="arabicParenR"/>
            </a:pPr>
            <a:endParaRPr lang="en-US" altLang="en-US" sz="2000" dirty="0" smtClean="0">
              <a:solidFill>
                <a:srgbClr val="0070C0"/>
              </a:solidFill>
              <a:latin typeface="Times New Roman" panose="02020603050405020304" pitchFamily="18" charset="0"/>
              <a:cs typeface="Times New Roman" panose="02020603050405020304" pitchFamily="18" charset="0"/>
            </a:endParaRPr>
          </a:p>
          <a:p>
            <a:pPr marL="617537" lvl="2" indent="-342900" algn="just">
              <a:buClr>
                <a:srgbClr val="0BD0D9"/>
              </a:buClr>
              <a:buSzPct val="95000"/>
              <a:buFont typeface="+mj-lt"/>
              <a:buAutoNum type="arabicParenR"/>
            </a:pPr>
            <a:r>
              <a:rPr lang="en-US" altLang="en-US" sz="2000" dirty="0" smtClean="0">
                <a:solidFill>
                  <a:srgbClr val="0070C0"/>
                </a:solidFill>
                <a:latin typeface="Times New Roman" panose="02020603050405020304" pitchFamily="18" charset="0"/>
                <a:cs typeface="Times New Roman" panose="02020603050405020304" pitchFamily="18" charset="0"/>
              </a:rPr>
              <a:t>Autobiography (</a:t>
            </a:r>
            <a:r>
              <a:rPr lang="en-US" altLang="en-US" sz="1600" u="sng" dirty="0" smtClean="0">
                <a:solidFill>
                  <a:srgbClr val="002060"/>
                </a:solidFill>
                <a:latin typeface="+mj-lt"/>
                <a:cs typeface="Times New Roman" panose="02020603050405020304" pitchFamily="18" charset="0"/>
              </a:rPr>
              <a:t>written and recorded by individuals who are the subject of the study</a:t>
            </a:r>
            <a:r>
              <a:rPr lang="en-US" altLang="en-US" sz="2000" dirty="0" smtClean="0">
                <a:solidFill>
                  <a:srgbClr val="0070C0"/>
                </a:solidFill>
                <a:latin typeface="Times New Roman" panose="02020603050405020304" pitchFamily="18" charset="0"/>
                <a:cs typeface="Times New Roman" panose="02020603050405020304" pitchFamily="18" charset="0"/>
              </a:rPr>
              <a:t>) (</a:t>
            </a:r>
            <a:r>
              <a:rPr lang="en-US" altLang="en-US" sz="1400" b="1" dirty="0" smtClean="0">
                <a:solidFill>
                  <a:srgbClr val="C00000"/>
                </a:solidFill>
                <a:latin typeface="+mj-lt"/>
                <a:cs typeface="Times New Roman" panose="02020603050405020304" pitchFamily="18" charset="0"/>
              </a:rPr>
              <a:t>Ellis, 2004</a:t>
            </a:r>
            <a:r>
              <a:rPr lang="en-US" altLang="en-US" sz="2000" dirty="0" smtClean="0">
                <a:solidFill>
                  <a:srgbClr val="0070C0"/>
                </a:solidFill>
                <a:latin typeface="Times New Roman" panose="02020603050405020304" pitchFamily="18" charset="0"/>
                <a:cs typeface="Times New Roman" panose="02020603050405020304" pitchFamily="18" charset="0"/>
              </a:rPr>
              <a:t>). </a:t>
            </a:r>
          </a:p>
          <a:p>
            <a:pPr marL="617537" lvl="2" indent="-342900" algn="just">
              <a:buClr>
                <a:srgbClr val="0BD0D9"/>
              </a:buClr>
              <a:buSzPct val="95000"/>
              <a:buFont typeface="+mj-lt"/>
              <a:buAutoNum type="arabicParenR"/>
            </a:pPr>
            <a:endParaRPr lang="en-US" altLang="en-US" sz="2000" dirty="0" smtClean="0">
              <a:solidFill>
                <a:srgbClr val="0070C0"/>
              </a:solidFill>
              <a:latin typeface="Times New Roman" panose="02020603050405020304" pitchFamily="18" charset="0"/>
              <a:cs typeface="Times New Roman" panose="02020603050405020304" pitchFamily="18" charset="0"/>
            </a:endParaRPr>
          </a:p>
          <a:p>
            <a:pPr marL="617537" lvl="2" indent="-342900" algn="just">
              <a:buClr>
                <a:srgbClr val="0BD0D9"/>
              </a:buClr>
              <a:buSzPct val="95000"/>
              <a:buFont typeface="+mj-lt"/>
              <a:buAutoNum type="arabicParenR"/>
            </a:pPr>
            <a:r>
              <a:rPr lang="en-US" altLang="en-US" sz="2000" dirty="0" smtClean="0">
                <a:solidFill>
                  <a:srgbClr val="0070C0"/>
                </a:solidFill>
                <a:latin typeface="Times New Roman" panose="02020603050405020304" pitchFamily="18" charset="0"/>
                <a:cs typeface="Times New Roman" panose="02020603050405020304" pitchFamily="18" charset="0"/>
              </a:rPr>
              <a:t>Life histories (</a:t>
            </a:r>
            <a:r>
              <a:rPr lang="en-US" altLang="en-US" sz="1600" u="sng" dirty="0" smtClean="0">
                <a:solidFill>
                  <a:srgbClr val="002060"/>
                </a:solidFill>
                <a:latin typeface="+mj-lt"/>
                <a:cs typeface="Times New Roman" panose="02020603050405020304" pitchFamily="18" charset="0"/>
              </a:rPr>
              <a:t>portrays an individual’s entire life</a:t>
            </a:r>
            <a:r>
              <a:rPr lang="en-US" altLang="en-US" sz="2000" dirty="0" smtClean="0">
                <a:solidFill>
                  <a:srgbClr val="0070C0"/>
                </a:solidFill>
                <a:latin typeface="Times New Roman" panose="02020603050405020304" pitchFamily="18" charset="0"/>
                <a:cs typeface="Times New Roman" panose="02020603050405020304" pitchFamily="18" charset="0"/>
              </a:rPr>
              <a:t>) (</a:t>
            </a:r>
            <a:r>
              <a:rPr lang="en-US" altLang="en-US" sz="1400" b="1" dirty="0" smtClean="0">
                <a:solidFill>
                  <a:srgbClr val="C00000"/>
                </a:solidFill>
                <a:latin typeface="+mj-lt"/>
                <a:cs typeface="Times New Roman" panose="02020603050405020304" pitchFamily="18" charset="0"/>
              </a:rPr>
              <a:t>Denzin, 1989</a:t>
            </a:r>
            <a:r>
              <a:rPr lang="en-US" altLang="en-US" sz="2000" dirty="0" smtClean="0">
                <a:solidFill>
                  <a:srgbClr val="0070C0"/>
                </a:solidFill>
                <a:latin typeface="Times New Roman" panose="02020603050405020304" pitchFamily="18" charset="0"/>
                <a:cs typeface="Times New Roman" panose="02020603050405020304" pitchFamily="18" charset="0"/>
              </a:rPr>
              <a:t>). </a:t>
            </a:r>
          </a:p>
          <a:p>
            <a:pPr marL="617537" lvl="2" indent="-342900" algn="just">
              <a:buClr>
                <a:srgbClr val="0BD0D9"/>
              </a:buClr>
              <a:buSzPct val="95000"/>
              <a:buFont typeface="+mj-lt"/>
              <a:buAutoNum type="arabicParenR"/>
            </a:pPr>
            <a:endParaRPr lang="en-US" altLang="en-US" sz="2000" dirty="0" smtClean="0">
              <a:solidFill>
                <a:srgbClr val="0070C0"/>
              </a:solidFill>
              <a:latin typeface="Times New Roman" panose="02020603050405020304" pitchFamily="18" charset="0"/>
              <a:cs typeface="Times New Roman" panose="02020603050405020304" pitchFamily="18" charset="0"/>
            </a:endParaRPr>
          </a:p>
          <a:p>
            <a:pPr marL="617537" lvl="2" indent="-342900" algn="just">
              <a:buClr>
                <a:srgbClr val="0BD0D9"/>
              </a:buClr>
              <a:buSzPct val="95000"/>
              <a:buFont typeface="+mj-lt"/>
              <a:buAutoNum type="arabicParenR"/>
            </a:pPr>
            <a:r>
              <a:rPr lang="en-US" altLang="en-US" sz="2000" dirty="0" smtClean="0">
                <a:solidFill>
                  <a:srgbClr val="0070C0"/>
                </a:solidFill>
                <a:latin typeface="Times New Roman" panose="02020603050405020304" pitchFamily="18" charset="0"/>
                <a:cs typeface="Times New Roman" panose="02020603050405020304" pitchFamily="18" charset="0"/>
              </a:rPr>
              <a:t>Personal </a:t>
            </a:r>
            <a:r>
              <a:rPr lang="en-US" altLang="en-US" sz="2000" dirty="0">
                <a:solidFill>
                  <a:srgbClr val="0070C0"/>
                </a:solidFill>
                <a:latin typeface="Times New Roman" panose="02020603050405020304" pitchFamily="18" charset="0"/>
                <a:cs typeface="Times New Roman" panose="02020603050405020304" pitchFamily="18" charset="0"/>
              </a:rPr>
              <a:t>experience </a:t>
            </a:r>
            <a:r>
              <a:rPr lang="en-US" altLang="en-US" sz="2000" dirty="0" smtClean="0">
                <a:solidFill>
                  <a:srgbClr val="0070C0"/>
                </a:solidFill>
                <a:latin typeface="Times New Roman" panose="02020603050405020304" pitchFamily="18" charset="0"/>
                <a:cs typeface="Times New Roman" panose="02020603050405020304" pitchFamily="18" charset="0"/>
              </a:rPr>
              <a:t>story (</a:t>
            </a:r>
            <a:r>
              <a:rPr lang="en-US" altLang="en-US" sz="1600" u="sng" dirty="0" smtClean="0">
                <a:solidFill>
                  <a:srgbClr val="002060"/>
                </a:solidFill>
                <a:latin typeface="+mj-lt"/>
                <a:cs typeface="Times New Roman" panose="02020603050405020304" pitchFamily="18" charset="0"/>
              </a:rPr>
              <a:t>a </a:t>
            </a:r>
            <a:r>
              <a:rPr lang="en-US" altLang="en-US" sz="1600" u="sng" dirty="0">
                <a:solidFill>
                  <a:srgbClr val="002060"/>
                </a:solidFill>
                <a:latin typeface="+mj-lt"/>
                <a:cs typeface="Times New Roman" panose="02020603050405020304" pitchFamily="18" charset="0"/>
              </a:rPr>
              <a:t>narrative study of an individual’s personal experience found in single or multiple episodes, private situations, or communal </a:t>
            </a:r>
            <a:r>
              <a:rPr lang="en-US" altLang="en-US" sz="1600" u="sng" dirty="0" smtClean="0">
                <a:solidFill>
                  <a:srgbClr val="002060"/>
                </a:solidFill>
                <a:latin typeface="+mj-lt"/>
                <a:cs typeface="Times New Roman" panose="02020603050405020304" pitchFamily="18" charset="0"/>
              </a:rPr>
              <a:t>folklore</a:t>
            </a:r>
            <a:r>
              <a:rPr lang="en-US" altLang="en-US" sz="2000" dirty="0">
                <a:solidFill>
                  <a:srgbClr val="0070C0"/>
                </a:solidFill>
                <a:latin typeface="Times New Roman" panose="02020603050405020304" pitchFamily="18" charset="0"/>
                <a:cs typeface="Times New Roman" panose="02020603050405020304" pitchFamily="18" charset="0"/>
              </a:rPr>
              <a:t>) (</a:t>
            </a:r>
            <a:r>
              <a:rPr lang="en-US" altLang="en-US" sz="1400" b="1" dirty="0">
                <a:solidFill>
                  <a:srgbClr val="C00000"/>
                </a:solidFill>
                <a:latin typeface="+mj-lt"/>
                <a:cs typeface="Times New Roman" panose="02020603050405020304" pitchFamily="18" charset="0"/>
              </a:rPr>
              <a:t>Denzin, 1989</a:t>
            </a:r>
            <a:r>
              <a:rPr lang="en-US" altLang="en-US" sz="2000" dirty="0">
                <a:solidFill>
                  <a:srgbClr val="0070C0"/>
                </a:solidFill>
                <a:latin typeface="Times New Roman" panose="02020603050405020304" pitchFamily="18" charset="0"/>
                <a:cs typeface="Times New Roman" panose="02020603050405020304" pitchFamily="18" charset="0"/>
              </a:rPr>
              <a:t>). </a:t>
            </a:r>
            <a:endParaRPr lang="en-US" altLang="en-US" sz="2000" dirty="0" smtClean="0">
              <a:solidFill>
                <a:srgbClr val="0070C0"/>
              </a:solidFill>
              <a:latin typeface="Times New Roman" panose="02020603050405020304" pitchFamily="18" charset="0"/>
              <a:cs typeface="Times New Roman" panose="02020603050405020304" pitchFamily="18" charset="0"/>
            </a:endParaRPr>
          </a:p>
          <a:p>
            <a:pPr marL="0" indent="0" algn="just">
              <a:buNone/>
            </a:pPr>
            <a:endParaRPr lang="en-US" sz="2000" dirty="0" smtClean="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7</a:t>
            </a:fld>
            <a:endParaRPr lang="en-US"/>
          </a:p>
        </p:txBody>
      </p:sp>
    </p:spTree>
    <p:extLst>
      <p:ext uri="{BB962C8B-B14F-4D97-AF65-F5344CB8AC3E}">
        <p14:creationId xmlns:p14="http://schemas.microsoft.com/office/powerpoint/2010/main" val="14600839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Comparison of the Five Approaches </a:t>
            </a:r>
            <a:endParaRPr lang="fa-IR" sz="3500" b="1" dirty="0">
              <a:solidFill>
                <a:srgbClr val="002060"/>
              </a:solidFill>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70</a:t>
            </a:fld>
            <a:endParaRPr lang="en-US"/>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52463" y="-2706"/>
            <a:ext cx="4114801" cy="8077201"/>
          </a:xfrm>
          <a:prstGeom prst="rect">
            <a:avLst/>
          </a:prstGeom>
          <a:noFill/>
          <a:ln>
            <a:noFill/>
          </a:ln>
        </p:spPr>
      </p:pic>
    </p:spTree>
    <p:extLst>
      <p:ext uri="{BB962C8B-B14F-4D97-AF65-F5344CB8AC3E}">
        <p14:creationId xmlns:p14="http://schemas.microsoft.com/office/powerpoint/2010/main" val="30302284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Comparison of the Five Approaches </a:t>
            </a:r>
            <a:endParaRPr lang="fa-IR" sz="3500" b="1" dirty="0">
              <a:solidFill>
                <a:srgbClr val="002060"/>
              </a:solidFill>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71</a:t>
            </a:fld>
            <a:endParaRPr lang="en-US"/>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870392" y="153670"/>
            <a:ext cx="4412615" cy="7305675"/>
          </a:xfrm>
          <a:prstGeom prst="rect">
            <a:avLst/>
          </a:prstGeom>
          <a:noFill/>
          <a:ln>
            <a:noFill/>
          </a:ln>
        </p:spPr>
      </p:pic>
    </p:spTree>
    <p:extLst>
      <p:ext uri="{BB962C8B-B14F-4D97-AF65-F5344CB8AC3E}">
        <p14:creationId xmlns:p14="http://schemas.microsoft.com/office/powerpoint/2010/main" val="3131457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1"/>
          </p:nvPr>
        </p:nvSpPr>
        <p:spPr>
          <a:xfrm>
            <a:off x="457200" y="2590800"/>
            <a:ext cx="8229600" cy="1295400"/>
          </a:xfrm>
        </p:spPr>
        <p:txBody>
          <a:bodyPr/>
          <a:lstStyle/>
          <a:p>
            <a:pPr algn="ctr">
              <a:buFont typeface="Wingdings 2" pitchFamily="18" charset="2"/>
              <a:buNone/>
              <a:defRPr/>
            </a:pPr>
            <a:r>
              <a:rPr lang="en-US" sz="9600" b="1" dirty="0" smtClean="0">
                <a:solidFill>
                  <a:srgbClr val="003366"/>
                </a:solidFill>
                <a:latin typeface="Freestyle Script" pitchFamily="66" charset="0"/>
                <a:cs typeface="B Sepideh" pitchFamily="2" charset="-78"/>
              </a:rPr>
              <a:t>The End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Narrative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lvl="1" indent="0" algn="just">
              <a:buClr>
                <a:srgbClr val="0BD0D9"/>
              </a:buClr>
              <a:buSzPct val="95000"/>
              <a:buNone/>
            </a:pPr>
            <a:r>
              <a:rPr lang="en-US" altLang="en-US" b="1" dirty="0">
                <a:solidFill>
                  <a:srgbClr val="FF0000"/>
                </a:solidFill>
                <a:latin typeface="+mj-lt"/>
                <a:cs typeface="Times New Roman" panose="02020603050405020304" pitchFamily="18" charset="0"/>
              </a:rPr>
              <a:t>Forms of narrative </a:t>
            </a:r>
            <a:r>
              <a:rPr lang="en-US" altLang="en-US" b="1" dirty="0" smtClean="0">
                <a:solidFill>
                  <a:srgbClr val="FF0000"/>
                </a:solidFill>
                <a:latin typeface="+mj-lt"/>
                <a:cs typeface="Times New Roman" panose="02020603050405020304" pitchFamily="18" charset="0"/>
              </a:rPr>
              <a:t>research </a:t>
            </a:r>
          </a:p>
          <a:p>
            <a:pPr marL="731837" lvl="2" indent="-457200" algn="just">
              <a:buClr>
                <a:srgbClr val="0BD0D9"/>
              </a:buClr>
              <a:buSzPct val="95000"/>
              <a:buFont typeface="+mj-lt"/>
              <a:buAutoNum type="arabicParenR" startAt="5"/>
            </a:pPr>
            <a:r>
              <a:rPr lang="en-US" altLang="en-US" sz="2000" dirty="0" smtClean="0">
                <a:solidFill>
                  <a:srgbClr val="0070C0"/>
                </a:solidFill>
                <a:latin typeface="Times New Roman" panose="02020603050405020304" pitchFamily="18" charset="0"/>
                <a:cs typeface="Times New Roman" panose="02020603050405020304" pitchFamily="18" charset="0"/>
              </a:rPr>
              <a:t>Oral history (</a:t>
            </a:r>
            <a:r>
              <a:rPr lang="en-US" altLang="en-US" sz="1600" u="sng" dirty="0" smtClean="0">
                <a:solidFill>
                  <a:srgbClr val="002060"/>
                </a:solidFill>
                <a:latin typeface="+mj-lt"/>
                <a:cs typeface="Times New Roman" panose="02020603050405020304" pitchFamily="18" charset="0"/>
              </a:rPr>
              <a:t>consists of gathering personal reflections of events and their causes and effects from one individual or several individuals</a:t>
            </a:r>
            <a:r>
              <a:rPr lang="en-US" altLang="en-US" sz="2000" dirty="0" smtClean="0">
                <a:solidFill>
                  <a:srgbClr val="0070C0"/>
                </a:solidFill>
                <a:latin typeface="Times New Roman" panose="02020603050405020304" pitchFamily="18" charset="0"/>
                <a:cs typeface="Times New Roman" panose="02020603050405020304" pitchFamily="18" charset="0"/>
              </a:rPr>
              <a:t>) (</a:t>
            </a:r>
            <a:r>
              <a:rPr lang="en-US" altLang="en-US" sz="1400" b="1" dirty="0">
                <a:solidFill>
                  <a:srgbClr val="C00000"/>
                </a:solidFill>
                <a:latin typeface="+mj-lt"/>
                <a:cs typeface="Times New Roman" panose="02020603050405020304" pitchFamily="18" charset="0"/>
              </a:rPr>
              <a:t>P</a:t>
            </a:r>
            <a:r>
              <a:rPr lang="en-US" altLang="en-US" sz="1400" b="1" dirty="0" smtClean="0">
                <a:solidFill>
                  <a:srgbClr val="C00000"/>
                </a:solidFill>
                <a:latin typeface="+mj-lt"/>
                <a:cs typeface="Times New Roman" panose="02020603050405020304" pitchFamily="18" charset="0"/>
              </a:rPr>
              <a:t>lummer, 1983</a:t>
            </a:r>
            <a:r>
              <a:rPr lang="en-US" altLang="en-US" sz="2000" dirty="0" smtClean="0">
                <a:solidFill>
                  <a:srgbClr val="0070C0"/>
                </a:solidFill>
                <a:latin typeface="Times New Roman" panose="02020603050405020304" pitchFamily="18" charset="0"/>
                <a:cs typeface="Times New Roman" panose="02020603050405020304" pitchFamily="18" charset="0"/>
              </a:rPr>
              <a:t>)</a:t>
            </a:r>
          </a:p>
          <a:p>
            <a:pPr marL="731837" lvl="2" indent="-457200" algn="just">
              <a:buClr>
                <a:srgbClr val="0BD0D9"/>
              </a:buClr>
              <a:buSzPct val="95000"/>
              <a:buFont typeface="+mj-lt"/>
              <a:buAutoNum type="arabicParenR" startAt="5"/>
            </a:pPr>
            <a:endParaRPr lang="en-US" altLang="en-US" sz="2000" dirty="0">
              <a:solidFill>
                <a:srgbClr val="0070C0"/>
              </a:solidFill>
              <a:latin typeface="Times New Roman" panose="02020603050405020304" pitchFamily="18" charset="0"/>
              <a:cs typeface="Times New Roman" panose="02020603050405020304" pitchFamily="18" charset="0"/>
            </a:endParaRPr>
          </a:p>
          <a:p>
            <a:pPr marL="617537" lvl="2" indent="-342900" algn="just">
              <a:buClr>
                <a:srgbClr val="0BD0D9"/>
              </a:buClr>
              <a:buSzPct val="95000"/>
              <a:buFont typeface="+mj-lt"/>
              <a:buAutoNum type="arabicParenR" startAt="5"/>
            </a:pPr>
            <a:r>
              <a:rPr lang="en-US" altLang="en-US" sz="2000" dirty="0" smtClean="0">
                <a:solidFill>
                  <a:srgbClr val="0070C0"/>
                </a:solidFill>
                <a:latin typeface="Times New Roman" panose="02020603050405020304" pitchFamily="18" charset="0"/>
                <a:cs typeface="Times New Roman" panose="02020603050405020304" pitchFamily="18" charset="0"/>
              </a:rPr>
              <a:t>Contextually </a:t>
            </a:r>
            <a:r>
              <a:rPr lang="en-US" altLang="en-US" sz="2000" dirty="0">
                <a:solidFill>
                  <a:srgbClr val="0070C0"/>
                </a:solidFill>
                <a:latin typeface="Times New Roman" panose="02020603050405020304" pitchFamily="18" charset="0"/>
                <a:cs typeface="Times New Roman" panose="02020603050405020304" pitchFamily="18" charset="0"/>
              </a:rPr>
              <a:t>focused stories about </a:t>
            </a:r>
            <a:r>
              <a:rPr lang="en-US" altLang="en-US" sz="2000" dirty="0" smtClean="0">
                <a:solidFill>
                  <a:srgbClr val="0070C0"/>
                </a:solidFill>
                <a:latin typeface="Times New Roman" panose="02020603050405020304" pitchFamily="18" charset="0"/>
                <a:cs typeface="Times New Roman" panose="02020603050405020304" pitchFamily="18" charset="0"/>
              </a:rPr>
              <a:t>individuals (</a:t>
            </a:r>
            <a:r>
              <a:rPr lang="en-US" altLang="en-US" sz="1400" b="1" dirty="0" smtClean="0">
                <a:solidFill>
                  <a:srgbClr val="C00000"/>
                </a:solidFill>
                <a:latin typeface="+mj-lt"/>
                <a:cs typeface="Times New Roman" panose="02020603050405020304" pitchFamily="18" charset="0"/>
              </a:rPr>
              <a:t>Ollerenshaw &amp; Creswell, 2002</a:t>
            </a:r>
            <a:r>
              <a:rPr lang="en-US" altLang="en-US" sz="2000" dirty="0" smtClean="0">
                <a:solidFill>
                  <a:srgbClr val="0070C0"/>
                </a:solidFill>
                <a:latin typeface="Times New Roman" panose="02020603050405020304" pitchFamily="18" charset="0"/>
                <a:cs typeface="Times New Roman" panose="02020603050405020304" pitchFamily="18" charset="0"/>
              </a:rPr>
              <a:t>) </a:t>
            </a:r>
            <a:r>
              <a:rPr lang="en-US" altLang="en-US" sz="2000" dirty="0">
                <a:solidFill>
                  <a:srgbClr val="0070C0"/>
                </a:solidFill>
                <a:latin typeface="Times New Roman" panose="02020603050405020304" pitchFamily="18" charset="0"/>
                <a:cs typeface="Times New Roman" panose="02020603050405020304" pitchFamily="18" charset="0"/>
              </a:rPr>
              <a:t>or </a:t>
            </a:r>
            <a:r>
              <a:rPr lang="en-US" altLang="en-US" sz="2000" dirty="0" smtClean="0">
                <a:solidFill>
                  <a:srgbClr val="0070C0"/>
                </a:solidFill>
                <a:latin typeface="Times New Roman" panose="02020603050405020304" pitchFamily="18" charset="0"/>
                <a:cs typeface="Times New Roman" panose="02020603050405020304" pitchFamily="18" charset="0"/>
              </a:rPr>
              <a:t>organizations (</a:t>
            </a:r>
            <a:r>
              <a:rPr lang="en-US" altLang="en-US" sz="1400" b="1" dirty="0" smtClean="0">
                <a:solidFill>
                  <a:srgbClr val="C00000"/>
                </a:solidFill>
                <a:latin typeface="+mj-lt"/>
                <a:cs typeface="Times New Roman" panose="02020603050405020304" pitchFamily="18" charset="0"/>
              </a:rPr>
              <a:t>Czarniawska, 2004</a:t>
            </a:r>
            <a:r>
              <a:rPr lang="en-US" altLang="en-US" sz="2000" dirty="0" smtClean="0">
                <a:solidFill>
                  <a:srgbClr val="0070C0"/>
                </a:solidFill>
                <a:latin typeface="Times New Roman" panose="02020603050405020304" pitchFamily="18" charset="0"/>
                <a:cs typeface="Times New Roman" panose="02020603050405020304" pitchFamily="18" charset="0"/>
              </a:rPr>
              <a:t>)</a:t>
            </a:r>
          </a:p>
          <a:p>
            <a:pPr marL="617537" lvl="2" indent="-342900" algn="just">
              <a:buClr>
                <a:srgbClr val="0BD0D9"/>
              </a:buClr>
              <a:buSzPct val="95000"/>
              <a:buFont typeface="+mj-lt"/>
              <a:buAutoNum type="arabicParenR" startAt="5"/>
            </a:pPr>
            <a:endParaRPr lang="en-US" altLang="en-US" sz="2000" dirty="0" smtClean="0">
              <a:solidFill>
                <a:srgbClr val="0070C0"/>
              </a:solidFill>
              <a:latin typeface="Times New Roman" panose="02020603050405020304" pitchFamily="18" charset="0"/>
              <a:cs typeface="Times New Roman" panose="02020603050405020304" pitchFamily="18" charset="0"/>
            </a:endParaRPr>
          </a:p>
          <a:p>
            <a:pPr marL="617537" lvl="2" indent="-342900" algn="just">
              <a:buClr>
                <a:srgbClr val="0BD0D9"/>
              </a:buClr>
              <a:buSzPct val="95000"/>
              <a:buFont typeface="+mj-lt"/>
              <a:buAutoNum type="arabicParenR" startAt="5"/>
            </a:pPr>
            <a:r>
              <a:rPr lang="en-US" altLang="en-US" sz="2000" dirty="0" smtClean="0">
                <a:solidFill>
                  <a:srgbClr val="0070C0"/>
                </a:solidFill>
                <a:latin typeface="Times New Roman" panose="02020603050405020304" pitchFamily="18" charset="0"/>
                <a:cs typeface="Times New Roman" panose="02020603050405020304" pitchFamily="18" charset="0"/>
              </a:rPr>
              <a:t>Narratives </a:t>
            </a:r>
            <a:r>
              <a:rPr lang="en-US" altLang="en-US" sz="2000" dirty="0">
                <a:solidFill>
                  <a:srgbClr val="0070C0"/>
                </a:solidFill>
                <a:latin typeface="Times New Roman" panose="02020603050405020304" pitchFamily="18" charset="0"/>
                <a:cs typeface="Times New Roman" panose="02020603050405020304" pitchFamily="18" charset="0"/>
              </a:rPr>
              <a:t>guided by theoretical </a:t>
            </a:r>
            <a:r>
              <a:rPr lang="en-US" altLang="en-US" sz="2000" dirty="0" smtClean="0">
                <a:solidFill>
                  <a:srgbClr val="0070C0"/>
                </a:solidFill>
                <a:latin typeface="Times New Roman" panose="02020603050405020304" pitchFamily="18" charset="0"/>
                <a:cs typeface="Times New Roman" panose="02020603050405020304" pitchFamily="18" charset="0"/>
              </a:rPr>
              <a:t>lenses (</a:t>
            </a:r>
            <a:r>
              <a:rPr lang="en-US" altLang="en-US" sz="1400" u="sng" dirty="0" smtClean="0">
                <a:solidFill>
                  <a:srgbClr val="002060"/>
                </a:solidFill>
                <a:latin typeface="+mj-lt"/>
                <a:cs typeface="Times New Roman" panose="02020603050405020304" pitchFamily="18" charset="0"/>
              </a:rPr>
              <a:t>may be used to advocate Latin Americans through Using </a:t>
            </a:r>
            <a:r>
              <a:rPr lang="en-US" altLang="en-US" sz="1400" i="1" u="sng" dirty="0" err="1" smtClean="0">
                <a:solidFill>
                  <a:srgbClr val="002060"/>
                </a:solidFill>
                <a:latin typeface="+mj-lt"/>
                <a:cs typeface="Times New Roman" panose="02020603050405020304" pitchFamily="18" charset="0"/>
              </a:rPr>
              <a:t>Testomonios</a:t>
            </a:r>
            <a:r>
              <a:rPr lang="en-US" altLang="en-US" sz="1400" i="1" u="sng" dirty="0" smtClean="0">
                <a:solidFill>
                  <a:srgbClr val="002060"/>
                </a:solidFill>
                <a:latin typeface="+mj-lt"/>
                <a:cs typeface="Times New Roman" panose="02020603050405020304" pitchFamily="18" charset="0"/>
              </a:rPr>
              <a:t> </a:t>
            </a:r>
            <a:r>
              <a:rPr lang="en-US" altLang="en-US" sz="2000" dirty="0" smtClean="0">
                <a:solidFill>
                  <a:srgbClr val="0070C0"/>
                </a:solidFill>
                <a:latin typeface="Times New Roman" panose="02020603050405020304" pitchFamily="18" charset="0"/>
                <a:cs typeface="Times New Roman" panose="02020603050405020304" pitchFamily="18" charset="0"/>
              </a:rPr>
              <a:t>(</a:t>
            </a:r>
            <a:r>
              <a:rPr lang="en-US" altLang="en-US" sz="1400" b="1" dirty="0" smtClean="0">
                <a:solidFill>
                  <a:srgbClr val="C00000"/>
                </a:solidFill>
                <a:latin typeface="+mj-lt"/>
                <a:cs typeface="Times New Roman" panose="02020603050405020304" pitchFamily="18" charset="0"/>
              </a:rPr>
              <a:t>Beverly, 2005</a:t>
            </a:r>
            <a:r>
              <a:rPr lang="en-US" altLang="en-US" sz="2000" dirty="0" smtClean="0">
                <a:solidFill>
                  <a:srgbClr val="0070C0"/>
                </a:solidFill>
                <a:latin typeface="Times New Roman" panose="02020603050405020304" pitchFamily="18" charset="0"/>
                <a:cs typeface="Times New Roman" panose="02020603050405020304" pitchFamily="18" charset="0"/>
              </a:rPr>
              <a:t>), </a:t>
            </a:r>
            <a:r>
              <a:rPr lang="en-US" altLang="en-US" sz="1400" u="sng" dirty="0" smtClean="0">
                <a:solidFill>
                  <a:srgbClr val="002060"/>
                </a:solidFill>
                <a:latin typeface="+mj-lt"/>
                <a:cs typeface="Times New Roman" panose="02020603050405020304" pitchFamily="18" charset="0"/>
              </a:rPr>
              <a:t>or may be a feminist lens used to report the stories of a woman</a:t>
            </a:r>
            <a:r>
              <a:rPr lang="en-US" altLang="en-US" sz="2000" dirty="0" smtClean="0">
                <a:solidFill>
                  <a:srgbClr val="0070C0"/>
                </a:solidFill>
                <a:latin typeface="Times New Roman" panose="02020603050405020304" pitchFamily="18" charset="0"/>
                <a:cs typeface="Times New Roman" panose="02020603050405020304" pitchFamily="18" charset="0"/>
              </a:rPr>
              <a:t> (</a:t>
            </a:r>
            <a:r>
              <a:rPr lang="en-US" altLang="en-US" sz="1400" b="1" dirty="0" smtClean="0">
                <a:solidFill>
                  <a:srgbClr val="C00000"/>
                </a:solidFill>
                <a:latin typeface="+mj-lt"/>
                <a:cs typeface="Times New Roman" panose="02020603050405020304" pitchFamily="18" charset="0"/>
              </a:rPr>
              <a:t>Personal Narrative Group, 1989</a:t>
            </a:r>
            <a:r>
              <a:rPr lang="en-US" altLang="en-US" sz="2000" dirty="0" smtClean="0">
                <a:solidFill>
                  <a:srgbClr val="0070C0"/>
                </a:solidFill>
                <a:latin typeface="Times New Roman" panose="02020603050405020304" pitchFamily="18" charset="0"/>
                <a:cs typeface="Times New Roman" panose="02020603050405020304" pitchFamily="18" charset="0"/>
              </a:rPr>
              <a:t>), </a:t>
            </a:r>
            <a:r>
              <a:rPr lang="en-US" altLang="en-US" sz="1400" u="sng" dirty="0" smtClean="0">
                <a:solidFill>
                  <a:srgbClr val="002060"/>
                </a:solidFill>
                <a:latin typeface="+mj-lt"/>
                <a:cs typeface="Times New Roman" panose="02020603050405020304" pitchFamily="18" charset="0"/>
              </a:rPr>
              <a:t>a lens that shows how women's voices are muted, multiple, and contradictory </a:t>
            </a:r>
            <a:r>
              <a:rPr lang="en-US" altLang="en-US" sz="2000" dirty="0" smtClean="0">
                <a:solidFill>
                  <a:srgbClr val="0070C0"/>
                </a:solidFill>
                <a:latin typeface="Times New Roman" panose="02020603050405020304" pitchFamily="18" charset="0"/>
                <a:cs typeface="Times New Roman" panose="02020603050405020304" pitchFamily="18" charset="0"/>
              </a:rPr>
              <a:t>(</a:t>
            </a:r>
            <a:r>
              <a:rPr lang="en-US" altLang="en-US" sz="1400" b="1" dirty="0" smtClean="0">
                <a:solidFill>
                  <a:srgbClr val="C00000"/>
                </a:solidFill>
                <a:latin typeface="+mj-lt"/>
                <a:cs typeface="Times New Roman" panose="02020603050405020304" pitchFamily="18" charset="0"/>
              </a:rPr>
              <a:t>Chase, 2005</a:t>
            </a:r>
            <a:r>
              <a:rPr lang="en-US" altLang="en-US" sz="2000" dirty="0" smtClean="0">
                <a:solidFill>
                  <a:srgbClr val="0070C0"/>
                </a:solidFill>
                <a:latin typeface="Times New Roman" panose="02020603050405020304" pitchFamily="18" charset="0"/>
                <a:cs typeface="Times New Roman" panose="02020603050405020304" pitchFamily="18" charset="0"/>
              </a:rPr>
              <a:t>)). </a:t>
            </a:r>
            <a:endParaRPr lang="en-US" altLang="en-US" sz="2000" dirty="0">
              <a:solidFill>
                <a:srgbClr val="0070C0"/>
              </a:solidFill>
              <a:latin typeface="Times New Roman" panose="02020603050405020304" pitchFamily="18" charset="0"/>
              <a:cs typeface="Times New Roman" panose="02020603050405020304" pitchFamily="18" charset="0"/>
            </a:endParaRPr>
          </a:p>
          <a:p>
            <a:pPr algn="just">
              <a:buFont typeface="Wingdings" pitchFamily="2" charset="2"/>
              <a:buChar char="ü"/>
            </a:pPr>
            <a:endParaRPr lang="en-US" sz="2000" dirty="0" smtClean="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8</a:t>
            </a:fld>
            <a:endParaRPr lang="en-US"/>
          </a:p>
        </p:txBody>
      </p:sp>
    </p:spTree>
    <p:extLst>
      <p:ext uri="{BB962C8B-B14F-4D97-AF65-F5344CB8AC3E}">
        <p14:creationId xmlns:p14="http://schemas.microsoft.com/office/powerpoint/2010/main" val="10571107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784976" cy="723106"/>
          </a:xfrm>
        </p:spPr>
        <p:txBody>
          <a:bodyPr/>
          <a:lstStyle/>
          <a:p>
            <a:pPr algn="ctr"/>
            <a:r>
              <a:rPr lang="en-US" sz="3500" b="1" dirty="0" smtClean="0">
                <a:solidFill>
                  <a:srgbClr val="002060"/>
                </a:solidFill>
              </a:rPr>
              <a:t>Narrative Research</a:t>
            </a:r>
            <a:endParaRPr lang="fa-IR" sz="3500" b="1" dirty="0">
              <a:solidFill>
                <a:srgbClr val="002060"/>
              </a:solidFill>
            </a:endParaRPr>
          </a:p>
        </p:txBody>
      </p:sp>
      <p:sp>
        <p:nvSpPr>
          <p:cNvPr id="3" name="Content Placeholder 2"/>
          <p:cNvSpPr>
            <a:spLocks noGrp="1"/>
          </p:cNvSpPr>
          <p:nvPr>
            <p:ph idx="1"/>
          </p:nvPr>
        </p:nvSpPr>
        <p:spPr>
          <a:xfrm>
            <a:off x="179512" y="1935163"/>
            <a:ext cx="8856984" cy="4590181"/>
          </a:xfrm>
        </p:spPr>
        <p:txBody>
          <a:bodyPr/>
          <a:lstStyle/>
          <a:p>
            <a:pPr marL="0" indent="0" algn="just">
              <a:buNone/>
            </a:pPr>
            <a:r>
              <a:rPr lang="en-US" altLang="en-US" sz="2400" b="1" dirty="0" smtClean="0">
                <a:solidFill>
                  <a:srgbClr val="FF0000"/>
                </a:solidFill>
                <a:latin typeface="+mj-lt"/>
              </a:rPr>
              <a:t>Narrative Research Procedures</a:t>
            </a:r>
            <a:r>
              <a:rPr lang="en-US" altLang="en-US" sz="2000" dirty="0" smtClean="0"/>
              <a:t> (</a:t>
            </a:r>
            <a:r>
              <a:rPr lang="en-US" altLang="en-US" sz="1800" dirty="0" smtClean="0">
                <a:latin typeface="+mj-lt"/>
              </a:rPr>
              <a:t>Clandinin </a:t>
            </a:r>
            <a:r>
              <a:rPr lang="en-US" altLang="en-US" sz="1800" dirty="0">
                <a:latin typeface="+mj-lt"/>
              </a:rPr>
              <a:t>&amp; </a:t>
            </a:r>
            <a:r>
              <a:rPr lang="en-US" altLang="en-US" sz="1800" dirty="0" smtClean="0">
                <a:latin typeface="+mj-lt"/>
              </a:rPr>
              <a:t>Connelly, 2000)</a:t>
            </a:r>
            <a:r>
              <a:rPr lang="fa-IR" altLang="en-US" sz="1800" dirty="0" smtClean="0">
                <a:latin typeface="+mj-lt"/>
              </a:rPr>
              <a:t> </a:t>
            </a:r>
            <a:endParaRPr lang="en-US" altLang="en-US" sz="1800" dirty="0" smtClean="0">
              <a:latin typeface="+mj-lt"/>
            </a:endParaRPr>
          </a:p>
          <a:p>
            <a:pPr marL="850900" lvl="1" indent="-457200" algn="just" eaLnBrk="1" hangingPunct="1">
              <a:lnSpc>
                <a:spcPct val="80000"/>
              </a:lnSpc>
              <a:buFont typeface="+mj-lt"/>
              <a:buAutoNum type="arabicParenR"/>
            </a:pPr>
            <a:r>
              <a:rPr lang="en-US" altLang="en-US" sz="2200" dirty="0">
                <a:solidFill>
                  <a:srgbClr val="0070C0"/>
                </a:solidFill>
                <a:latin typeface="Times New Roman" panose="02020603050405020304" pitchFamily="18" charset="0"/>
                <a:cs typeface="Times New Roman" panose="02020603050405020304" pitchFamily="18" charset="0"/>
              </a:rPr>
              <a:t>Determine if the research problem or question best fits narrative </a:t>
            </a:r>
            <a:r>
              <a:rPr lang="en-US" altLang="en-US" sz="2200" dirty="0" smtClean="0">
                <a:solidFill>
                  <a:srgbClr val="0070C0"/>
                </a:solidFill>
                <a:latin typeface="Times New Roman" panose="02020603050405020304" pitchFamily="18" charset="0"/>
                <a:cs typeface="Times New Roman" panose="02020603050405020304" pitchFamily="18" charset="0"/>
              </a:rPr>
              <a:t>research.</a:t>
            </a:r>
          </a:p>
          <a:p>
            <a:pPr lvl="2" algn="just" eaLnBrk="1" hangingPunct="1">
              <a:lnSpc>
                <a:spcPct val="80000"/>
              </a:lnSpc>
              <a:buFont typeface="Wingdings" panose="05000000000000000000" pitchFamily="2" charset="2"/>
              <a:buChar char="ü"/>
            </a:pPr>
            <a:r>
              <a:rPr lang="en-US" altLang="en-US" sz="1600" dirty="0" smtClean="0">
                <a:solidFill>
                  <a:srgbClr val="002060"/>
                </a:solidFill>
                <a:latin typeface="+mj-lt"/>
                <a:cs typeface="Times New Roman" panose="02020603050405020304" pitchFamily="18" charset="0"/>
              </a:rPr>
              <a:t>Narrative researches are best suited for capturing the detailed stories of life experiences of a single life or the lives of a small number of individuals. </a:t>
            </a:r>
          </a:p>
          <a:p>
            <a:pPr lvl="2" algn="just" eaLnBrk="1" hangingPunct="1">
              <a:lnSpc>
                <a:spcPct val="80000"/>
              </a:lnSpc>
              <a:buFont typeface="Wingdings" panose="05000000000000000000" pitchFamily="2" charset="2"/>
              <a:buChar char="ü"/>
            </a:pPr>
            <a:endParaRPr lang="en-US" altLang="en-US" sz="1600" dirty="0">
              <a:solidFill>
                <a:srgbClr val="0070C0"/>
              </a:solidFill>
              <a:latin typeface="Times New Roman" panose="02020603050405020304" pitchFamily="18" charset="0"/>
              <a:cs typeface="Times New Roman" panose="02020603050405020304" pitchFamily="18" charset="0"/>
            </a:endParaRPr>
          </a:p>
          <a:p>
            <a:pPr marL="850900" lvl="1" indent="-457200" algn="just" eaLnBrk="1" hangingPunct="1">
              <a:lnSpc>
                <a:spcPct val="80000"/>
              </a:lnSpc>
              <a:buFont typeface="+mj-lt"/>
              <a:buAutoNum type="arabicParenR"/>
            </a:pPr>
            <a:r>
              <a:rPr lang="en-US" altLang="en-US" sz="2200" dirty="0">
                <a:solidFill>
                  <a:srgbClr val="0070C0"/>
                </a:solidFill>
                <a:latin typeface="Times New Roman" panose="02020603050405020304" pitchFamily="18" charset="0"/>
                <a:cs typeface="Times New Roman" panose="02020603050405020304" pitchFamily="18" charset="0"/>
              </a:rPr>
              <a:t>Select one or more individuals who have stories or life experiences to </a:t>
            </a:r>
            <a:r>
              <a:rPr lang="en-US" altLang="en-US" sz="2200" dirty="0" smtClean="0">
                <a:solidFill>
                  <a:srgbClr val="0070C0"/>
                </a:solidFill>
                <a:latin typeface="Times New Roman" panose="02020603050405020304" pitchFamily="18" charset="0"/>
                <a:cs typeface="Times New Roman" panose="02020603050405020304" pitchFamily="18" charset="0"/>
              </a:rPr>
              <a:t>tell (</a:t>
            </a:r>
            <a:r>
              <a:rPr lang="en-US" altLang="en-US" sz="1400" u="sng" dirty="0" smtClean="0">
                <a:solidFill>
                  <a:srgbClr val="7030A0"/>
                </a:solidFill>
                <a:latin typeface="+mj-lt"/>
                <a:cs typeface="Times New Roman" panose="02020603050405020304" pitchFamily="18" charset="0"/>
              </a:rPr>
              <a:t>spend considerable time with them gathering their stories through multiple types of information</a:t>
            </a:r>
            <a:r>
              <a:rPr lang="en-US" altLang="en-US" sz="2200" dirty="0" smtClean="0">
                <a:solidFill>
                  <a:srgbClr val="0070C0"/>
                </a:solidFill>
                <a:latin typeface="Times New Roman" panose="02020603050405020304" pitchFamily="18" charset="0"/>
                <a:cs typeface="Times New Roman" panose="02020603050405020304" pitchFamily="18" charset="0"/>
              </a:rPr>
              <a:t>).</a:t>
            </a:r>
            <a:endParaRPr lang="en-US" altLang="en-US" sz="2200" dirty="0">
              <a:solidFill>
                <a:srgbClr val="0070C0"/>
              </a:solidFill>
              <a:latin typeface="Times New Roman" panose="02020603050405020304" pitchFamily="18" charset="0"/>
              <a:cs typeface="Times New Roman" panose="02020603050405020304" pitchFamily="18" charset="0"/>
            </a:endParaRPr>
          </a:p>
          <a:p>
            <a:pPr marL="1074737" lvl="2" indent="-342900" algn="just" eaLnBrk="1" hangingPunct="1">
              <a:lnSpc>
                <a:spcPct val="80000"/>
              </a:lnSpc>
              <a:buFont typeface="Wingdings" panose="05000000000000000000" pitchFamily="2" charset="2"/>
              <a:buChar char="ü"/>
            </a:pPr>
            <a:r>
              <a:rPr lang="en-US" altLang="en-US" sz="1600" dirty="0">
                <a:solidFill>
                  <a:srgbClr val="002060"/>
                </a:solidFill>
                <a:latin typeface="+mj-lt"/>
                <a:cs typeface="Times New Roman" panose="02020603050405020304" pitchFamily="18" charset="0"/>
              </a:rPr>
              <a:t>Gather stories and analyze for key elements of the story such as time, place, plot, and scene</a:t>
            </a:r>
          </a:p>
          <a:p>
            <a:pPr marL="1074737" lvl="2" indent="-342900" algn="just" eaLnBrk="1" hangingPunct="1">
              <a:lnSpc>
                <a:spcPct val="80000"/>
              </a:lnSpc>
              <a:buFont typeface="Wingdings" panose="05000000000000000000" pitchFamily="2" charset="2"/>
              <a:buChar char="ü"/>
            </a:pPr>
            <a:r>
              <a:rPr lang="en-US" altLang="en-US" sz="1600" dirty="0" smtClean="0">
                <a:solidFill>
                  <a:srgbClr val="002060"/>
                </a:solidFill>
                <a:latin typeface="+mj-lt"/>
                <a:cs typeface="Times New Roman" panose="02020603050405020304" pitchFamily="18" charset="0"/>
              </a:rPr>
              <a:t>Rewrite </a:t>
            </a:r>
            <a:r>
              <a:rPr lang="en-US" altLang="en-US" sz="1600" dirty="0">
                <a:solidFill>
                  <a:srgbClr val="002060"/>
                </a:solidFill>
                <a:latin typeface="+mj-lt"/>
                <a:cs typeface="Times New Roman" panose="02020603050405020304" pitchFamily="18" charset="0"/>
              </a:rPr>
              <a:t>stories into a chronological “</a:t>
            </a:r>
            <a:r>
              <a:rPr lang="en-US" altLang="en-US" sz="1600" b="1" u="sng" dirty="0">
                <a:solidFill>
                  <a:srgbClr val="002060"/>
                </a:solidFill>
                <a:latin typeface="+mj-lt"/>
                <a:cs typeface="Times New Roman" panose="02020603050405020304" pitchFamily="18" charset="0"/>
              </a:rPr>
              <a:t>storyline</a:t>
            </a:r>
            <a:r>
              <a:rPr lang="en-US" altLang="en-US" sz="1600" dirty="0">
                <a:solidFill>
                  <a:srgbClr val="002060"/>
                </a:solidFill>
                <a:latin typeface="+mj-lt"/>
                <a:cs typeface="Times New Roman" panose="02020603050405020304" pitchFamily="18" charset="0"/>
              </a:rPr>
              <a:t>” with basic elements found in good novels (e.g., predicament, conflict, protagonist, struggle, resolution, scene, time)</a:t>
            </a:r>
          </a:p>
          <a:p>
            <a:pPr marL="1074737" lvl="2" indent="-342900" algn="just" eaLnBrk="1" hangingPunct="1">
              <a:lnSpc>
                <a:spcPct val="80000"/>
              </a:lnSpc>
              <a:buFont typeface="Wingdings" panose="05000000000000000000" pitchFamily="2" charset="2"/>
              <a:buChar char="ü"/>
            </a:pPr>
            <a:r>
              <a:rPr lang="en-US" altLang="en-US" sz="1600" dirty="0">
                <a:solidFill>
                  <a:srgbClr val="002060"/>
                </a:solidFill>
                <a:latin typeface="+mj-lt"/>
                <a:cs typeface="Times New Roman" panose="02020603050405020304" pitchFamily="18" charset="0"/>
              </a:rPr>
              <a:t>Include detailed themes that arise from the story that provide a detailed discussion of the meaning of the </a:t>
            </a:r>
            <a:r>
              <a:rPr lang="en-US" altLang="en-US" sz="1600" dirty="0" smtClean="0">
                <a:solidFill>
                  <a:srgbClr val="002060"/>
                </a:solidFill>
                <a:latin typeface="+mj-lt"/>
                <a:cs typeface="Times New Roman" panose="02020603050405020304" pitchFamily="18" charset="0"/>
              </a:rPr>
              <a:t>story</a:t>
            </a:r>
          </a:p>
          <a:p>
            <a:pPr marL="1074737" lvl="2" indent="-342900" algn="just" eaLnBrk="1" hangingPunct="1">
              <a:lnSpc>
                <a:spcPct val="80000"/>
              </a:lnSpc>
              <a:buFont typeface="Wingdings" panose="05000000000000000000" pitchFamily="2" charset="2"/>
              <a:buChar char="ü"/>
            </a:pPr>
            <a:endParaRPr lang="en-US" altLang="en-US" sz="1800" dirty="0">
              <a:solidFill>
                <a:srgbClr val="002060"/>
              </a:solidFill>
              <a:latin typeface="+mj-lt"/>
              <a:cs typeface="Times New Roman" panose="02020603050405020304" pitchFamily="18" charset="0"/>
            </a:endParaRPr>
          </a:p>
          <a:p>
            <a:pPr marL="850900" lvl="1" indent="-457200" algn="just" eaLnBrk="1" hangingPunct="1">
              <a:lnSpc>
                <a:spcPct val="80000"/>
              </a:lnSpc>
              <a:buFont typeface="+mj-lt"/>
              <a:buAutoNum type="arabicParenR"/>
            </a:pPr>
            <a:r>
              <a:rPr lang="en-US" altLang="en-US" sz="2200" dirty="0">
                <a:solidFill>
                  <a:srgbClr val="0070C0"/>
                </a:solidFill>
                <a:latin typeface="Times New Roman" panose="02020603050405020304" pitchFamily="18" charset="0"/>
                <a:cs typeface="Times New Roman" panose="02020603050405020304" pitchFamily="18" charset="0"/>
              </a:rPr>
              <a:t>Collect information about the context of the stories</a:t>
            </a:r>
          </a:p>
          <a:p>
            <a:pPr lvl="2" algn="just">
              <a:buFont typeface="Wingdings" pitchFamily="2" charset="2"/>
              <a:buChar char="ü"/>
            </a:pPr>
            <a:endParaRPr lang="en-US" sz="1500" dirty="0" smtClean="0">
              <a:solidFill>
                <a:srgbClr val="0070C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184DD92-3F26-4B3F-9D0D-80BEF734353A}" type="slidenum">
              <a:rPr lang="en-US" smtClean="0"/>
              <a:pPr>
                <a:defRPr/>
              </a:pPr>
              <a:t>9</a:t>
            </a:fld>
            <a:endParaRPr lang="en-US"/>
          </a:p>
        </p:txBody>
      </p:sp>
    </p:spTree>
    <p:extLst>
      <p:ext uri="{BB962C8B-B14F-4D97-AF65-F5344CB8AC3E}">
        <p14:creationId xmlns:p14="http://schemas.microsoft.com/office/powerpoint/2010/main" val="19311760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3951</TotalTime>
  <Words>6515</Words>
  <Application>Microsoft Office PowerPoint</Application>
  <PresentationFormat>On-screen Show (4:3)</PresentationFormat>
  <Paragraphs>624</Paragraphs>
  <Slides>72</Slides>
  <Notes>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72</vt:i4>
      </vt:variant>
    </vt:vector>
  </HeadingPairs>
  <TitlesOfParts>
    <vt:vector size="83" baseType="lpstr">
      <vt:lpstr>Arial</vt:lpstr>
      <vt:lpstr>B Sepideh</vt:lpstr>
      <vt:lpstr>Calibri</vt:lpstr>
      <vt:lpstr>Constantia</vt:lpstr>
      <vt:lpstr>Freestyle Script</vt:lpstr>
      <vt:lpstr>Majalla UI</vt:lpstr>
      <vt:lpstr>Times New Roman</vt:lpstr>
      <vt:lpstr>Traditional Arabic</vt:lpstr>
      <vt:lpstr>Wingdings</vt:lpstr>
      <vt:lpstr>Wingdings 2</vt:lpstr>
      <vt:lpstr>Flow</vt:lpstr>
      <vt:lpstr>PowerPoint Presentation</vt:lpstr>
      <vt:lpstr>PowerPoint Presentation</vt:lpstr>
      <vt:lpstr>PowerPoint Presentation</vt:lpstr>
      <vt:lpstr>Narrative Research</vt:lpstr>
      <vt:lpstr>Narrative Research</vt:lpstr>
      <vt:lpstr>Narrative Research</vt:lpstr>
      <vt:lpstr>Narrative Research</vt:lpstr>
      <vt:lpstr>Narrative Research</vt:lpstr>
      <vt:lpstr>Narrative Research</vt:lpstr>
      <vt:lpstr>Narrative Research</vt:lpstr>
      <vt:lpstr>Narrative Research</vt:lpstr>
      <vt:lpstr>Phenomenological Research</vt:lpstr>
      <vt:lpstr>Phenomenological Research</vt:lpstr>
      <vt:lpstr>Phenomenological Research</vt:lpstr>
      <vt:lpstr>Phenomenological Research</vt:lpstr>
      <vt:lpstr>Phenomenological Research</vt:lpstr>
      <vt:lpstr>Phenomenological Research</vt:lpstr>
      <vt:lpstr>Phenomenological Research</vt:lpstr>
      <vt:lpstr>Phenomenological Research</vt:lpstr>
      <vt:lpstr>Phenomenological Research</vt:lpstr>
      <vt:lpstr>Phenomenological Research</vt:lpstr>
      <vt:lpstr>Phenomenological Research</vt:lpstr>
      <vt:lpstr>Grounded Theory Research</vt:lpstr>
      <vt:lpstr>Grounded Theory Research</vt:lpstr>
      <vt:lpstr>Grounded Theory Research</vt:lpstr>
      <vt:lpstr>Grounded Theory Research</vt:lpstr>
      <vt:lpstr>Grounded Theory Research</vt:lpstr>
      <vt:lpstr>Grounded Theory Research</vt:lpstr>
      <vt:lpstr>Grounded Theory Research</vt:lpstr>
      <vt:lpstr>Grounded Theory Research</vt:lpstr>
      <vt:lpstr>Grounded Theory Research</vt:lpstr>
      <vt:lpstr>Grounded Theory Research</vt:lpstr>
      <vt:lpstr>Grounded Theory Research</vt:lpstr>
      <vt:lpstr>Grounded Theory Research</vt:lpstr>
      <vt:lpstr>Grounded Theory Research</vt:lpstr>
      <vt:lpstr>Grounded Theory Research</vt:lpstr>
      <vt:lpstr>Grounded Theory Research</vt:lpstr>
      <vt:lpstr>Grounded Theory Research</vt:lpstr>
      <vt:lpstr>Grounded Theory Research</vt:lpstr>
      <vt:lpstr>Grounded Theory Research</vt:lpstr>
      <vt:lpstr>Ethnographic Research</vt:lpstr>
      <vt:lpstr>Ethnographic Research</vt:lpstr>
      <vt:lpstr>Ethnographic Research</vt:lpstr>
      <vt:lpstr>Ethnographic Research</vt:lpstr>
      <vt:lpstr>Ethnographic Research</vt:lpstr>
      <vt:lpstr>Ethnographic Research</vt:lpstr>
      <vt:lpstr>Ethnographic Research</vt:lpstr>
      <vt:lpstr>Ethnographic Research</vt:lpstr>
      <vt:lpstr>Ethnographic Research</vt:lpstr>
      <vt:lpstr>Ethnographic Research</vt:lpstr>
      <vt:lpstr>Ethnographic Research</vt:lpstr>
      <vt:lpstr>Ethnographic Research</vt:lpstr>
      <vt:lpstr>Ethnographic Research</vt:lpstr>
      <vt:lpstr>Ethnographic Research</vt:lpstr>
      <vt:lpstr>Case Study Research</vt:lpstr>
      <vt:lpstr>Case Study Research</vt:lpstr>
      <vt:lpstr>Case Study Research</vt:lpstr>
      <vt:lpstr>Case Study Research</vt:lpstr>
      <vt:lpstr>Case Study Research</vt:lpstr>
      <vt:lpstr>Case Study Research</vt:lpstr>
      <vt:lpstr>Case Study Research</vt:lpstr>
      <vt:lpstr>Case Study Research</vt:lpstr>
      <vt:lpstr>Case Study Research</vt:lpstr>
      <vt:lpstr>Case Study Research</vt:lpstr>
      <vt:lpstr>Case Study Research</vt:lpstr>
      <vt:lpstr>Case Study Research</vt:lpstr>
      <vt:lpstr>Case Study Research</vt:lpstr>
      <vt:lpstr>Case Study Research</vt:lpstr>
      <vt:lpstr>Comparison of the Five Approaches </vt:lpstr>
      <vt:lpstr>Comparison of the Five Approaches </vt:lpstr>
      <vt:lpstr>Comparison of the Five Approaches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Commerce</dc:title>
  <dc:creator>amir</dc:creator>
  <cp:lastModifiedBy>User</cp:lastModifiedBy>
  <cp:revision>513</cp:revision>
  <dcterms:created xsi:type="dcterms:W3CDTF">2010-09-06T14:44:27Z</dcterms:created>
  <dcterms:modified xsi:type="dcterms:W3CDTF">2018-05-05T04:02:22Z</dcterms:modified>
</cp:coreProperties>
</file>