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18" r:id="rId2"/>
    <p:sldId id="319" r:id="rId3"/>
    <p:sldId id="258" r:id="rId4"/>
    <p:sldId id="320" r:id="rId5"/>
    <p:sldId id="306" r:id="rId6"/>
    <p:sldId id="307" r:id="rId7"/>
    <p:sldId id="292" r:id="rId8"/>
    <p:sldId id="293" r:id="rId9"/>
    <p:sldId id="294" r:id="rId10"/>
    <p:sldId id="308" r:id="rId11"/>
    <p:sldId id="295" r:id="rId12"/>
    <p:sldId id="321" r:id="rId13"/>
    <p:sldId id="296" r:id="rId14"/>
    <p:sldId id="322" r:id="rId15"/>
    <p:sldId id="297" r:id="rId16"/>
    <p:sldId id="323" r:id="rId17"/>
    <p:sldId id="309" r:id="rId18"/>
    <p:sldId id="298" r:id="rId19"/>
    <p:sldId id="310" r:id="rId20"/>
    <p:sldId id="299" r:id="rId21"/>
    <p:sldId id="311" r:id="rId22"/>
    <p:sldId id="300" r:id="rId23"/>
    <p:sldId id="312" r:id="rId24"/>
    <p:sldId id="301" r:id="rId25"/>
    <p:sldId id="313" r:id="rId26"/>
    <p:sldId id="302" r:id="rId27"/>
    <p:sldId id="314" r:id="rId28"/>
    <p:sldId id="303" r:id="rId29"/>
    <p:sldId id="315" r:id="rId30"/>
    <p:sldId id="304" r:id="rId31"/>
    <p:sldId id="316" r:id="rId32"/>
    <p:sldId id="305" r:id="rId33"/>
    <p:sldId id="317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D5475-4216-4D10-8BDB-8C5CAFB087B2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D9D2D-EE77-4E47-BE72-7341E70A4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4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DC44-403A-490D-87F1-459799E52691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C44E-CDF9-4E76-AE30-EED5CDC0B998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2912-D66B-4AA1-AD7E-EF0199C90B9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8DF-0E16-4C98-9030-AC2500F51275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4F48-FEE3-484B-9956-220ACCDC3A12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53C2-673A-403D-8689-63BCD047015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0082-E0B5-4895-81DD-0EBD95782F4A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E417-4172-4E77-82AB-863EE044353A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19FF-394B-481D-AA56-DC5331DC44D2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E576-B687-4C89-8A9B-451B9E64952F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7BF8-8F65-4BF6-B5C0-ADC8C343E6AD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E6F24-B7C9-4D31-849D-9BBDD110EFBB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84F24-9843-4FFE-A06E-5D0DE5713C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052514"/>
            <a:ext cx="4300250" cy="557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761" y="5257800"/>
            <a:ext cx="4038600" cy="8002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Instructor </a:t>
            </a:r>
          </a:p>
          <a:p>
            <a:pPr algn="ctr"/>
            <a:r>
              <a:rPr lang="en-US" sz="2800" b="1" dirty="0" smtClean="0">
                <a:latin typeface="+mj-lt"/>
              </a:rPr>
              <a:t>Morteza Maleki, </a:t>
            </a:r>
            <a:r>
              <a:rPr lang="en-US" b="1" dirty="0" smtClean="0">
                <a:latin typeface="+mj-lt"/>
              </a:rPr>
              <a:t>PhD</a:t>
            </a:r>
            <a:endParaRPr lang="en-US" sz="2800" b="1" dirty="0"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2043112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3290887"/>
            <a:ext cx="1690688" cy="181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98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Order-to-Payment Cycle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heart of the internal record system is the order-to-payment cycle. </a:t>
            </a:r>
          </a:p>
          <a:p>
            <a:pPr lvl="2" algn="just"/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Sales representatives, dealers, &amp; customers send orders to firm. </a:t>
            </a:r>
          </a:p>
          <a:p>
            <a:pPr lvl="2" algn="just"/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sales department prepares invoices, transmit copies to various departments, &amp; back-orders out-of-stock items. </a:t>
            </a:r>
          </a:p>
          <a:p>
            <a:pPr lvl="2" algn="just"/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Shipped items generate shipping &amp; billing documents that go to various departments. </a:t>
            </a:r>
          </a:p>
          <a:p>
            <a:pPr lvl="8" algn="just"/>
            <a:endParaRPr lang="en-US" sz="1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Companies need to perform these steps quickly &amp; accurately, because customers favor firms that can promise timely delivery. </a:t>
            </a:r>
          </a:p>
          <a:p>
            <a:pPr lvl="2" algn="just"/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Companies are using the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extranets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improve the speed, accuracy, &amp; efficiency of the order-to-payment cycle.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8194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Sales Information Systems </a:t>
            </a:r>
          </a:p>
          <a:p>
            <a:pPr lvl="1" algn="just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Marketing managers need timely &amp; accurate reports on current sales. </a:t>
            </a:r>
          </a:p>
          <a:p>
            <a:pPr lvl="2" algn="just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Wal-Mart, for instance, operates a sales &amp; inventory data warehouse that captures data on every item, for every customer, for every store,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very day, and refreshes it every hour. </a:t>
            </a:r>
          </a:p>
          <a:p>
            <a:pPr lvl="8" algn="just"/>
            <a:endParaRPr lang="en-US" sz="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Technological gadgets are revolutionizing sales info systems &amp; allowing representatives to have up-to-second information.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Sales Information Systems </a:t>
            </a:r>
          </a:p>
          <a:p>
            <a:pPr lvl="1" algn="just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Companies must carefully interpret the sales data so as not to draw the wrong conclusions; </a:t>
            </a:r>
          </a:p>
          <a:p>
            <a:pPr lvl="2" algn="just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Michael Dell gave this illustration:</a:t>
            </a:r>
          </a:p>
          <a:p>
            <a:pPr marL="667512" lvl="2" indent="0" algn="ctr"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“If you have three yellow mustangs sitting on a dealer’s lot &amp; a customer wants a red one, the salesman maybe really good at figuring out how to sell the yellow mustang. So the yellow mustang gets sold, &amp; the signal gets sent back to the factory that, hey, people want yellow mustang.” </a:t>
            </a:r>
          </a:p>
          <a:p>
            <a:pPr lvl="2" algn="just">
              <a:buFont typeface="Wingdings" pitchFamily="2" charset="2"/>
              <a:buChar char="ü"/>
            </a:pPr>
            <a:endParaRPr lang="en-US" sz="13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Database, Data Warehousing, &amp; Data Mining </a:t>
            </a:r>
          </a:p>
          <a:p>
            <a:pPr lvl="2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Today, companies organize their info into databases—customer databases, product databases, salesperson databases--&amp; then combine data from the different databases. </a:t>
            </a:r>
          </a:p>
          <a:p>
            <a:pPr lvl="8" algn="just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company can rank its customers according to purchase recency, frequency, &amp; monetary value (RFM) &amp; send the new offers to only the highest scoring customers. </a:t>
            </a:r>
          </a:p>
          <a:p>
            <a:pPr lvl="2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Besides saving on mailing expenses, this manipulation of data can often achieve a double-digit response rate.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819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Database, Data Warehousing, &amp; Data Mining (con..)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hiring analysts skilled in sophisticated statistical methods, companies can “mine” the data &amp; garner fresh insights into neglected customer segments, recent customer trends, &amp; other useful information. </a:t>
            </a: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pPr lvl="1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internal records system supplies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results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data</a:t>
            </a:r>
            <a:r>
              <a:rPr lang="en-US" sz="1700" dirty="0" smtClean="0">
                <a:solidFill>
                  <a:srgbClr val="0070C0"/>
                </a:solidFill>
                <a:latin typeface="Lucida Calligraphy" pitchFamily="66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the marketing intelligence system supplies</a:t>
            </a:r>
            <a:r>
              <a:rPr lang="en-US" sz="1700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happenings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data</a:t>
            </a:r>
            <a:r>
              <a:rPr lang="en-US" sz="1700" dirty="0" smtClean="0">
                <a:solidFill>
                  <a:srgbClr val="0070C0"/>
                </a:solidFill>
                <a:latin typeface="Lucida Calligraphy" pitchFamily="66" charset="0"/>
              </a:rPr>
              <a:t>. </a:t>
            </a:r>
          </a:p>
          <a:p>
            <a:pPr lvl="8" algn="just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 indent="-274320" algn="just">
              <a:buClr>
                <a:schemeClr val="accent3"/>
              </a:buClr>
              <a:buSzPct val="95000"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The Marketing Intelligence Systems (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MIS)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set of procedures &amp; sources managers use to obtain everyday info about developments in the marketing environment.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Marketing Intelligence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Marketing managers collect marketing intelligence by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books, newspapers, &amp; trade publications,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Talking to customers, suppliers, and distributors,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Monitoring “social media” on the Internet via online discussion groups,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E-mailing lists &amp; blogs, &amp;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Meeting with other company managers.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Marketing Intelligence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company can take several steps to improve the quality of its marketing intelligence;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Train &amp; motivate the sales force to spot &amp; report new developments,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Motivate distributors, retailers, &amp; other intermediaries to pass along important intelligence,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Network externally,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Set up a customer advisory panel,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Take advantage of government data resources,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Purchase info from outside suppliers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online customer feedback systems to collect competitive intelligence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Marketing Intelligence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NEEDS &amp; TRENDS </a:t>
            </a:r>
          </a:p>
          <a:p>
            <a:pPr algn="just"/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Enterprising individuals &amp; companies manage to create solutions to unmet customer needs. </a:t>
            </a:r>
          </a:p>
          <a:p>
            <a:pPr algn="just"/>
            <a:endParaRPr lang="en-US" sz="2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algn="just"/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 is difference between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fads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trends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megatrends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FAD</a:t>
            </a:r>
            <a:r>
              <a:rPr lang="en-US" sz="2400" b="1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unpredictable, short-lived &amp; without social, economic, &amp; political significance; </a:t>
            </a:r>
          </a:p>
          <a:p>
            <a:pPr lvl="3"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company can cash on them, yet getting it right is more a matter of luck &amp; good timing than anything else. </a:t>
            </a:r>
          </a:p>
          <a:p>
            <a:pPr algn="just">
              <a:buFont typeface="Wingdings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TREND</a:t>
            </a:r>
            <a:r>
              <a:rPr lang="en-US" b="1" dirty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direction or sequence of events that has some momentum &amp; durability. 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Trends </a:t>
            </a: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more predictable &amp; durable than fads; a trend reveals the shape of future &amp; provides many opportunities</a:t>
            </a:r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 algn="just"/>
            <a:endParaRPr lang="en-US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MEGATREND</a:t>
            </a:r>
            <a:r>
              <a:rPr lang="en-US" dirty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has been described as large social, economic, political, &amp; technological changes that are slow to form, &amp; once in place, they influence us for some time—between seven to ten years, or longer.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81100"/>
            <a:ext cx="8001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75" y="3733800"/>
            <a:ext cx="6600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8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IDENTIFYING THE MAJOR FORCES 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Macro-environmental forces &amp; trends are “non-controllable”, which the company must monitor &amp; to which it must respond. </a:t>
            </a: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series of challenges firms face are;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steep decline of the stock market, which affected savings, investment, &amp; retirement funds,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Increasing unemployment,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Corporate scandals, &amp;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rise of terrorism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432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Hence, the firms must monitor six major forces;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Demographic Environment, </a:t>
            </a:r>
            <a:endParaRPr lang="en-US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Economic Environment,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Social-cultural Environment,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Natural Environment, 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Technological Environment, &amp;</a:t>
            </a:r>
          </a:p>
          <a:p>
            <a:pPr marL="1124712" lvl="2" indent="-457200" algn="just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Political-legal Environment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The Demographic Environment </a:t>
            </a:r>
          </a:p>
          <a:p>
            <a:pPr algn="just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main demographic force that marketers monitor is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population</a:t>
            </a:r>
            <a:r>
              <a:rPr lang="en-US" dirty="0" smtClean="0">
                <a:solidFill>
                  <a:srgbClr val="0070C0"/>
                </a:solidFill>
                <a:latin typeface="Lucida Calligraphy" pitchFamily="66" charset="0"/>
              </a:rPr>
              <a:t>,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because people make up markets. </a:t>
            </a:r>
          </a:p>
          <a:p>
            <a:pPr lvl="2" algn="just"/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Marketers are keenly into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size &amp; growth rate of population in cities, regions, &amp; nations,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 distribution &amp; ethnic mix,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Educational levels,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Household patterns, &amp;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Regional characteristics &amp; movements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marL="514350" lvl="1" indent="-514350" algn="just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ECONOMIC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ENVIRONMENT 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available purchasing power in an economy depends on current income, prices, savings, debt, &amp; credit availability. 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Marketers must pay careful attention to trends affecting purchasing power, because they can have strong impact on business, especially for companies whose products are geared to</a:t>
            </a:r>
            <a:r>
              <a:rPr lang="en-US" dirty="0">
                <a:solidFill>
                  <a:srgbClr val="002060"/>
                </a:solidFill>
                <a:latin typeface="Lucida Calligraphy" pitchFamily="66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high-income</a:t>
            </a:r>
            <a:r>
              <a:rPr lang="en-US" sz="2000" b="1" dirty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price-sensitive</a:t>
            </a:r>
            <a:r>
              <a:rPr lang="en-US" sz="2000" b="1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consumers</a:t>
            </a:r>
            <a:r>
              <a:rPr lang="en-US" sz="1600" dirty="0">
                <a:solidFill>
                  <a:srgbClr val="002060"/>
                </a:solidFill>
                <a:latin typeface="Lucida Calligraphy" pitchFamily="66" charset="0"/>
              </a:rPr>
              <a:t>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Income Distribution 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marketers need to understand the distribution of income to reach more meaningful conclusions about taking specific decisions.</a:t>
            </a:r>
          </a:p>
          <a:p>
            <a:pPr lvl="8" algn="just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Changes in economic well-being of the population creates opportunities for companies in terms of higher demand for existing products &amp; services as well as for new offers. </a:t>
            </a:r>
          </a:p>
          <a:p>
            <a:pPr lvl="1"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several product categories, the demand is likely to increase as a result of growth in income &amp; the number of households with greater purchasing powers. </a:t>
            </a:r>
          </a:p>
          <a:p>
            <a:pPr lvl="1" algn="just">
              <a:buFont typeface="Wingdings" pitchFamily="2" charset="2"/>
              <a:buChar char="ü"/>
            </a:pPr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907542" lvl="1" indent="-514350" algn="just">
              <a:buFont typeface="+mj-lt"/>
              <a:buAutoNum type="arabicPeriod" startAt="3"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SOCIAL-CULTURAL ENVIRONMENT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Society shapes the beliefs, values, &amp; norms that largely define consumer tastes &amp; preferences. </a:t>
            </a:r>
          </a:p>
          <a:p>
            <a:pPr lvl="1" algn="just"/>
            <a:r>
              <a:rPr lang="en-US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have a world view that, almost unconsciously, defines their relationships to  themselves, to others, to organizations, to society, to nature &amp; to the universe. </a:t>
            </a:r>
          </a:p>
          <a:p>
            <a:pPr algn="just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Values, attitudes, &amp; aspirations of people vary significantly across different customer groups &amp; regions. </a:t>
            </a:r>
          </a:p>
          <a:p>
            <a:pPr lvl="1" algn="just"/>
            <a:r>
              <a:rPr lang="en-US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implies the need to conduct customized research on consumption behavior &amp; attitudes, specific to products &amp; services that the marketer is interested in. </a:t>
            </a:r>
          </a:p>
          <a:p>
            <a:pPr lvl="1" algn="just"/>
            <a:r>
              <a:rPr lang="en-US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element of marketing decision needs to be fine-tuned to reflect the needs, aspirations, &amp; attitudes of consumers who show distinctiveness in preferences &amp; habits across consumer segments.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NATURAL ENVIRONMENT 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deterioration of the natural environment is a major global problem. </a:t>
            </a:r>
          </a:p>
          <a:p>
            <a:pPr algn="just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Consumers often appear conflicted about product decisions that affect the natural environment.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research study showed that although 80% of U.S. consumers said environmental safety influenced their decision to buy a product, only a little over half asserted that they bought recycled or environmentally safe products. </a:t>
            </a:r>
          </a:p>
          <a:p>
            <a:pPr algn="just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  <a:latin typeface="+mj-lt"/>
              </a:rPr>
              <a:t>Corporate environmentalism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recognition of the importance of environmental issues facing the firm and the integration of those issues into the firm’s strategic plans. </a:t>
            </a:r>
          </a:p>
          <a:p>
            <a:pPr lvl="8" algn="just"/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Marketers practicing corporate environmentalism need to be aware of the threats &amp; opportunities associated with four major trends in the natural environment;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shortage of raw materials, especially water,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increased cost of energy,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Increased pollution levels, &amp;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changing role of governments </a:t>
            </a:r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TECHNOLOGICAL ENVIRONMENT 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of the most dramatic forces in people’s life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new technology is a force for </a:t>
            </a:r>
            <a:r>
              <a:rPr lang="en-US" dirty="0" smtClean="0">
                <a:solidFill>
                  <a:srgbClr val="0070C0"/>
                </a:solidFill>
                <a:latin typeface="Lucida Calligraphy" pitchFamily="66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creative destruction</a:t>
            </a:r>
            <a:r>
              <a:rPr lang="en-US" dirty="0" smtClean="0">
                <a:solidFill>
                  <a:srgbClr val="0070C0"/>
                </a:solidFill>
                <a:latin typeface="Lucida Calligraphy" pitchFamily="66" charset="0"/>
              </a:rPr>
              <a:t>”. </a:t>
            </a:r>
          </a:p>
          <a:p>
            <a:pPr algn="just"/>
            <a:endParaRPr lang="en-US" dirty="0">
              <a:solidFill>
                <a:srgbClr val="0070C0"/>
              </a:solidFill>
              <a:latin typeface="Lucida Calligraphy" pitchFamily="66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time between major innovations, an economy can stagnate.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meantime, the minor innovations fill the gap.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require less risk, but they can also divert research effort away from major breakthroughs.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pPr algn="just"/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 technology create major long-term consequences that are not always foreseeable. </a:t>
            </a:r>
          </a:p>
          <a:p>
            <a:pPr lvl="1" algn="just"/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instance, the contraceptive pills helped lead to smaller families, more working wives, &amp; larger discretionary incomes—resulting in higher expenditures on vacation travel, durable goods, &amp; luxury items. </a:t>
            </a:r>
          </a:p>
          <a:p>
            <a:pPr algn="just"/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Marketers should follow four trends in technology;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Accelerating pace of change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Unlimited opportunities for innovation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Varying R&amp;D budgets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1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Increased regulation of technological change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major responsibility for identifying significant marketplace changes falls to the company’s marketers;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have disciplined methods for collecting info, </a:t>
            </a:r>
          </a:p>
          <a:p>
            <a:pPr lvl="1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spend more time than anyone else interacting with customers &amp; observing competition &amp; other outside firms &amp; groups.</a:t>
            </a:r>
          </a:p>
          <a:p>
            <a:pPr lvl="1" algn="just">
              <a:buFont typeface="Wingdings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endParaRPr lang="en-US" sz="1600" dirty="0" smtClean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/>
          </a:bodyPr>
          <a:lstStyle/>
          <a:p>
            <a:pPr marL="850392" lvl="1" indent="-457200" algn="just"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POLITICAL-LEGAL ENVIRONMENT </a:t>
            </a:r>
          </a:p>
          <a:p>
            <a:pPr lvl="1" algn="just"/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political &amp; legal environment consists of laws, government agencies, &amp; pressure groups that influence &amp; limit various orgs and individuals. </a:t>
            </a:r>
          </a:p>
          <a:p>
            <a:pPr algn="just"/>
            <a:endParaRPr lang="en-US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Sometimes these laws create new opportunities for businesses; </a:t>
            </a:r>
          </a:p>
          <a:p>
            <a:pPr lvl="1" algn="just"/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Mandatory recycling laws have given the recycling industry a major boost &amp; spurred the creation of dozens of new companies making new products from recycled materials. </a:t>
            </a:r>
          </a:p>
          <a:p>
            <a:pPr lvl="1" algn="just">
              <a:buFont typeface="Wingdings" pitchFamily="2" charset="2"/>
              <a:buChar char="ü"/>
            </a:pPr>
            <a:endParaRPr lang="en-US" sz="16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Increase in Business Legislation 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Business legislation has four purposes;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protect companies from unfair competition,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protect consumers from unfair business practices.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protect the interest of society from unbridled business behavior, &amp;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charge businesses with the social costs created by their products or production processes </a:t>
            </a:r>
          </a:p>
          <a:p>
            <a:pPr lvl="8" algn="just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Companies generally establish legal review procedures &amp; promulgate ethical standards to guide their marketing managers; </a:t>
            </a:r>
          </a:p>
          <a:p>
            <a:pPr lvl="2" algn="just"/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more businesses take place in cyberspace, marketers must establish new parameters for doing electronic business ethically.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Growth of Special-interest Groups </a:t>
            </a:r>
          </a:p>
          <a:p>
            <a:pPr algn="just"/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important force affecting business is the consumerist movement. </a:t>
            </a:r>
          </a:p>
          <a:p>
            <a:pPr lvl="1" algn="just"/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an organized movement by the citizens &amp; the government to strengthen the rights &amp; powers of buyers in relation to sellers. </a:t>
            </a:r>
          </a:p>
          <a:p>
            <a:pPr lvl="1" algn="just">
              <a:buFont typeface="Wingdings" pitchFamily="2" charset="2"/>
              <a:buChar char="ü"/>
            </a:pPr>
            <a:endParaRPr lang="en-US" sz="16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Consumer Protection Act, of India (1986) focuses on 6 rights of consumers; </a:t>
            </a: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SAFETY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right to be protected against the marketing of goods &amp; services that are hazardous to life &amp; property. </a:t>
            </a:r>
          </a:p>
          <a:p>
            <a:pPr marL="2564892" lvl="8" indent="-342900" algn="just">
              <a:buFont typeface="+mj-lt"/>
              <a:buAutoNum type="arabicPeriod"/>
            </a:pPr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INFORMATION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protect consumers against unfair trade practices, &amp; the right to be informed about quality, quantity, purity, standard, &amp; price.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64892" lvl="8" indent="-342900" algn="just">
              <a:buFont typeface="+mj-lt"/>
              <a:buAutoNum type="arabicPeriod"/>
            </a:pP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CHOICE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Lucida Calligraphy" pitchFamily="66" charset="0"/>
              </a:rPr>
              <a:t>the right to choose a variety of products &amp; services at competitive prices. </a:t>
            </a:r>
            <a:endParaRPr lang="en-US" sz="1800" dirty="0" smtClean="0">
              <a:solidFill>
                <a:srgbClr val="002060"/>
              </a:solidFill>
              <a:latin typeface="Lucida Calligraphy" pitchFamily="66" charset="0"/>
            </a:endParaRPr>
          </a:p>
          <a:p>
            <a:pPr marL="2564892" lvl="8" indent="-342900" algn="just">
              <a:buFont typeface="+mj-lt"/>
              <a:buAutoNum type="arabicPeriod"/>
            </a:pPr>
            <a:endParaRPr lang="en-US" sz="1100" dirty="0">
              <a:solidFill>
                <a:srgbClr val="002060"/>
              </a:solidFill>
              <a:latin typeface="Lucida Calligraphy" pitchFamily="66" charset="0"/>
            </a:endParaRP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REPRESENTATION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right to be heard &amp; be assured that the consumer’s interests are received due considerations at appropriate forums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64892" lvl="8" indent="-342900" algn="just">
              <a:buFont typeface="+mj-lt"/>
              <a:buAutoNum type="arabicPeriod"/>
            </a:pPr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REDRESSAL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right to seek </a:t>
            </a:r>
            <a:r>
              <a:rPr lang="en-US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against unfair &amp; restrictive trade practices, &amp; unscrupulous exploitation of consumers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64892" lvl="8" indent="-342900" algn="just">
              <a:buFont typeface="+mj-lt"/>
              <a:buAutoNum type="arabicPeriod"/>
            </a:pP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0412" lvl="2" indent="-342900" algn="just">
              <a:buFont typeface="+mj-lt"/>
              <a:buAutoNum type="arabicPeriod"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CONSUMER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EDUCATION</a:t>
            </a:r>
            <a:r>
              <a:rPr lang="en-US" sz="1800" dirty="0">
                <a:solidFill>
                  <a:srgbClr val="0070C0"/>
                </a:solidFill>
                <a:latin typeface="Lucida Calligraphy" pitchFamily="66" charset="0"/>
              </a:rPr>
              <a:t>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right to consumer education.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Analyzing the Macro-Environment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2060"/>
                </a:solidFill>
                <a:latin typeface="Freestyle Script" pitchFamily="66" charset="0"/>
                <a:cs typeface="FreesiaUPC" pitchFamily="34" charset="-34"/>
              </a:rPr>
              <a:t>The End </a:t>
            </a:r>
            <a:endParaRPr lang="en-US" sz="8800" b="1" dirty="0">
              <a:solidFill>
                <a:srgbClr val="002060"/>
              </a:solidFill>
              <a:latin typeface="Freestyle Script" pitchFamily="66" charset="0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10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9" y="1828800"/>
            <a:ext cx="76771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managers complain about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 knowing how to get hold of critical information, 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Getting too much information that they can not use &amp; too little that they really need, &amp;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Getting important info too late. </a:t>
            </a:r>
          </a:p>
          <a:p>
            <a:pPr lvl="1" algn="just">
              <a:buFont typeface="Wingdings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Companies with superior info enjoy a competitive advantage. </a:t>
            </a:r>
          </a:p>
          <a:p>
            <a:pPr marL="907542" lvl="1" indent="-51435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can choose their markets better, </a:t>
            </a:r>
          </a:p>
          <a:p>
            <a:pPr marL="907542" lvl="1" indent="-51435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can develop better offerings, &amp; </a:t>
            </a:r>
          </a:p>
          <a:p>
            <a:pPr marL="907542" lvl="1" indent="-514350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can execute better marketing planning. </a:t>
            </a:r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Marketing Information System (MIS) </a:t>
            </a:r>
          </a:p>
          <a:p>
            <a:pPr lvl="1" algn="just"/>
            <a:r>
              <a:rPr lang="en-US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Every firm must organize &amp; distribute a continuous flow of info to its marketing managers. </a:t>
            </a:r>
          </a:p>
          <a:p>
            <a:pPr lvl="8" algn="just"/>
            <a:endParaRPr lang="en-US" sz="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MIS consists of people, equipment, &amp; procedures to gather, sort, analyze, evaluate, &amp; distribute needed, timely, &amp; accurate info to marketing decision makers. </a:t>
            </a:r>
          </a:p>
          <a:p>
            <a:pPr lvl="2" algn="just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relies on internal company’s records, marketing intelligence activities, &amp; marketing research.</a:t>
            </a:r>
          </a:p>
          <a:p>
            <a:pPr lvl="8" algn="just"/>
            <a:endParaRPr lang="en-US" sz="1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company’s MIS should be a cross between </a:t>
            </a:r>
          </a:p>
          <a:p>
            <a:pPr lvl="2" algn="just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managers think they need, </a:t>
            </a:r>
          </a:p>
          <a:p>
            <a:pPr lvl="2" algn="just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they really need, &amp; </a:t>
            </a:r>
          </a:p>
          <a:p>
            <a:pPr lvl="2" algn="just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is economically feasible.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Components of a Modern Marketing Information Systems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45239"/>
            <a:ext cx="8305800" cy="463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57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Marketing managers rely on internal reports of orders, sales, prices, costs, inventory levels, receivables, payables, &amp; so on, by which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can spot important opportunities &amp; problems.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endParaRPr lang="en-US" sz="24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4F24-9843-4FFE-A06E-5D0DE5713C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Internal Records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2064</Words>
  <Application>Microsoft Office PowerPoint</Application>
  <PresentationFormat>On-screen Show (4:3)</PresentationFormat>
  <Paragraphs>235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Calibri</vt:lpstr>
      <vt:lpstr>Constantia</vt:lpstr>
      <vt:lpstr>FreesiaUPC</vt:lpstr>
      <vt:lpstr>Freestyle Script</vt:lpstr>
      <vt:lpstr>Lucida Calligraphy</vt:lpstr>
      <vt:lpstr>Tahoma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Components of a Modern Marketing Information Systems</vt:lpstr>
      <vt:lpstr>Components of a Modern Marketing Information Systems</vt:lpstr>
      <vt:lpstr>Components of a Modern Marketing Information Systems</vt:lpstr>
      <vt:lpstr>Components of a Modern Marketing Information Systems</vt:lpstr>
      <vt:lpstr>Components of a Modern Marketing Information Systems</vt:lpstr>
      <vt:lpstr>Components of a Modern Marketing Information Systems</vt:lpstr>
      <vt:lpstr>Internal Records</vt:lpstr>
      <vt:lpstr>Internal Records</vt:lpstr>
      <vt:lpstr>Internal Records</vt:lpstr>
      <vt:lpstr>Internal Records</vt:lpstr>
      <vt:lpstr>Internal Records</vt:lpstr>
      <vt:lpstr>Internal Records</vt:lpstr>
      <vt:lpstr>Marketing Intelligence</vt:lpstr>
      <vt:lpstr>Marketing Intelligence</vt:lpstr>
      <vt:lpstr>Marketing Intelligence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Analyzing the Macro-Environment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Dr.Mortezamaleki</dc:creator>
  <cp:lastModifiedBy>User</cp:lastModifiedBy>
  <cp:revision>109</cp:revision>
  <dcterms:created xsi:type="dcterms:W3CDTF">2011-07-27T10:47:49Z</dcterms:created>
  <dcterms:modified xsi:type="dcterms:W3CDTF">2017-05-31T03:12:11Z</dcterms:modified>
</cp:coreProperties>
</file>