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344" r:id="rId2"/>
    <p:sldId id="343" r:id="rId3"/>
    <p:sldId id="347" r:id="rId4"/>
    <p:sldId id="292" r:id="rId5"/>
    <p:sldId id="293" r:id="rId6"/>
    <p:sldId id="294" r:id="rId7"/>
    <p:sldId id="345" r:id="rId8"/>
    <p:sldId id="346" r:id="rId9"/>
    <p:sldId id="319" r:id="rId10"/>
    <p:sldId id="295" r:id="rId11"/>
    <p:sldId id="335" r:id="rId12"/>
    <p:sldId id="296" r:id="rId13"/>
    <p:sldId id="320" r:id="rId14"/>
    <p:sldId id="336" r:id="rId15"/>
    <p:sldId id="348" r:id="rId16"/>
    <p:sldId id="298" r:id="rId17"/>
    <p:sldId id="321" r:id="rId18"/>
    <p:sldId id="297" r:id="rId19"/>
    <p:sldId id="322" r:id="rId20"/>
    <p:sldId id="299" r:id="rId21"/>
    <p:sldId id="300" r:id="rId22"/>
    <p:sldId id="323" r:id="rId23"/>
    <p:sldId id="349" r:id="rId24"/>
    <p:sldId id="301" r:id="rId25"/>
    <p:sldId id="338" r:id="rId26"/>
    <p:sldId id="324" r:id="rId27"/>
    <p:sldId id="302" r:id="rId28"/>
    <p:sldId id="350" r:id="rId29"/>
    <p:sldId id="303" r:id="rId30"/>
    <p:sldId id="325" r:id="rId31"/>
    <p:sldId id="304" r:id="rId32"/>
    <p:sldId id="305" r:id="rId33"/>
    <p:sldId id="339" r:id="rId34"/>
    <p:sldId id="306" r:id="rId35"/>
    <p:sldId id="326" r:id="rId36"/>
    <p:sldId id="307" r:id="rId37"/>
    <p:sldId id="327" r:id="rId38"/>
    <p:sldId id="308" r:id="rId39"/>
    <p:sldId id="340" r:id="rId40"/>
    <p:sldId id="309" r:id="rId41"/>
    <p:sldId id="341" r:id="rId42"/>
    <p:sldId id="328" r:id="rId43"/>
    <p:sldId id="310" r:id="rId44"/>
    <p:sldId id="311" r:id="rId45"/>
    <p:sldId id="329" r:id="rId46"/>
    <p:sldId id="312" r:id="rId47"/>
    <p:sldId id="330" r:id="rId48"/>
    <p:sldId id="313" r:id="rId49"/>
    <p:sldId id="331" r:id="rId50"/>
    <p:sldId id="314" r:id="rId51"/>
    <p:sldId id="332" r:id="rId52"/>
    <p:sldId id="315" r:id="rId53"/>
    <p:sldId id="351" r:id="rId54"/>
    <p:sldId id="316" r:id="rId55"/>
    <p:sldId id="333" r:id="rId56"/>
    <p:sldId id="317" r:id="rId57"/>
    <p:sldId id="334" r:id="rId58"/>
    <p:sldId id="318" r:id="rId59"/>
    <p:sldId id="291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A55F2-0C8E-4957-8710-AFDE3E13ADA2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495925-ABA6-4BC1-9180-5C51A679F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7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95925-ABA6-4BC1-9180-5C51A679F6A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4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09C5-2EF8-4DBD-AF53-C20804607EBE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0B0E8-8C0F-4349-B495-A92D273C6452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F357-CDBA-4218-91E2-2ABABBC7ECEB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9966C-17F8-4727-B058-EA6090CDFF61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78D6C-7ADA-4D76-B208-EB0CA59EF055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2ACB-DE85-425D-95C6-5F181839758F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B0E4-026E-40D3-A11C-A40D69DB13C9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2A16-D73B-4D53-9F14-F4AAED393972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8BF3-213E-4234-8577-19FC31626710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F52D-C0BA-4A93-98FE-FFD8A3E8A1CC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7CF16-57C6-437A-A851-AE3964F30E80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48249A-FC56-46EF-966F-45EAAB70D4A4}" type="datetime1">
              <a:rPr lang="en-US" smtClean="0"/>
              <a:pPr/>
              <a:t>9/29/2020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384F24-9843-4FFE-A06E-5D0DE5713C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52514"/>
            <a:ext cx="4300250" cy="557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761" y="5257800"/>
            <a:ext cx="4038600" cy="8002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Instructor </a:t>
            </a:r>
          </a:p>
          <a:p>
            <a:pPr algn="ctr"/>
            <a:r>
              <a:rPr lang="en-US" sz="2800" b="1" dirty="0" smtClean="0">
                <a:latin typeface="+mj-lt"/>
              </a:rPr>
              <a:t>Morteza Maleki, </a:t>
            </a:r>
            <a:r>
              <a:rPr lang="en-US" b="1" dirty="0" smtClean="0">
                <a:latin typeface="+mj-lt"/>
              </a:rPr>
              <a:t>PhD</a:t>
            </a:r>
            <a:endParaRPr lang="en-US" sz="2800" b="1" dirty="0">
              <a:latin typeface="+mj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043112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3290887"/>
            <a:ext cx="1690688" cy="181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9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Choices &amp; Implications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Buyers operate under various constraints &amp; occasionally make choices that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give more weight to their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personal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benefit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than to the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company’s benefit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2" algn="just">
              <a:buFont typeface="Wingdings" pitchFamily="2" charset="2"/>
              <a:buChar char="ü"/>
            </a:pPr>
            <a:endParaRPr lang="en-US" sz="1300" dirty="0">
              <a:solidFill>
                <a:srgbClr val="002060"/>
              </a:solidFill>
              <a:latin typeface="+mj-lt"/>
            </a:endParaRPr>
          </a:p>
          <a:p>
            <a:pPr lvl="2" algn="just">
              <a:buFont typeface="Wingdings" pitchFamily="2" charset="2"/>
              <a:buChar char="ü"/>
            </a:pPr>
            <a:endParaRPr lang="en-US" sz="1300" dirty="0" smtClean="0">
              <a:solidFill>
                <a:srgbClr val="00206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ahoma" pitchFamily="34" charset="0"/>
              </a:rPr>
              <a:t>Implications of CPV model are;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seller must assess the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total customer benefit 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&amp;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total customer cost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associated with each competitor’s offer in order to know how his/her offer rates in the buyers’ mind.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Building Customer Value, Satisfaction, &amp; Loyalty</a:t>
            </a:r>
            <a:endParaRPr lang="en-US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08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seller who is at a CPV disadvantage has two alternatives;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To increase total customer benefit </a:t>
            </a:r>
          </a:p>
          <a:p>
            <a:pPr marL="667512" lvl="2" indent="0" algn="just">
              <a:buNone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This calls for strengthening or augmenting the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economical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functional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&amp;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psychological benefits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of the offering’s product, services, personnel, &amp; image. </a:t>
            </a:r>
          </a:p>
          <a:p>
            <a:pPr marL="667512" lvl="2" indent="0" algn="just">
              <a:buNone/>
            </a:pPr>
            <a:endParaRPr lang="en-US" sz="1400" dirty="0">
              <a:solidFill>
                <a:srgbClr val="002060"/>
              </a:solidFill>
              <a:latin typeface="+mj-lt"/>
            </a:endParaRPr>
          </a:p>
          <a:p>
            <a:pPr marL="1010412" lvl="2" indent="-342900" algn="just">
              <a:buFont typeface="+mj-lt"/>
              <a:buAutoNum type="arabicPeriod" startAt="2"/>
            </a:pPr>
            <a:endParaRPr lang="en-US" sz="2000" dirty="0" smtClean="0">
              <a:solidFill>
                <a:srgbClr val="FF0000"/>
              </a:solidFill>
              <a:latin typeface="+mj-lt"/>
            </a:endParaRPr>
          </a:p>
          <a:p>
            <a:pPr marL="1010412" lvl="2" indent="-342900" algn="just">
              <a:buFont typeface="+mj-lt"/>
              <a:buAutoNum type="arabicPeriod" startAt="2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To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decrease total customer cost</a:t>
            </a:r>
          </a:p>
          <a:p>
            <a:pPr marL="667512" lvl="2" indent="0" algn="just">
              <a:buNone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This calls for reducing the buyer’s costs by reducing the price or cost of ownership &amp; maintenance, simplifying the ordering &amp; delivery process, or absorbing some buyer risk by offering a warranty. 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Building Customer Value, Satisfaction, &amp; Loyalty</a:t>
            </a:r>
            <a:endParaRPr lang="en-US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246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Delivering High Customer Value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Consumers have varying degrees of loyalty to specific brands, stores, &amp; companies. </a:t>
            </a:r>
          </a:p>
          <a:p>
            <a:pPr lvl="2" algn="just">
              <a:buFont typeface="Wingdings" pitchFamily="2" charset="2"/>
              <a:buChar char="ü"/>
            </a:pPr>
            <a:endParaRPr lang="en-US" sz="1400" dirty="0" smtClean="0">
              <a:solidFill>
                <a:srgbClr val="002060"/>
              </a:solidFill>
              <a:latin typeface="+mj-lt"/>
            </a:endParaRPr>
          </a:p>
          <a:p>
            <a:pPr lvl="2" algn="just">
              <a:buFont typeface="Wingdings" pitchFamily="2" charset="2"/>
              <a:buChar char="ü"/>
            </a:pPr>
            <a:endParaRPr lang="en-US" sz="1400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b="1" dirty="0" smtClean="0">
              <a:solidFill>
                <a:srgbClr val="FF000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b="1" dirty="0">
              <a:solidFill>
                <a:srgbClr val="FF000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Loyalty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a deeply held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commitment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to rebuy or repatronize a preferred product or service in the future despite situational influences &amp; marketing efforts having the potential to cause switching behavior.</a:t>
            </a:r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Building Customer Value, Satisfaction, &amp; Loyalty</a:t>
            </a:r>
            <a:endParaRPr lang="en-US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Value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Proposition </a:t>
            </a: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consists of the whole cluster of benefits the company promises to deliver; it is more than the core positioning the offering.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is a statement about the experience customers will gain from the company’s market offering &amp; from their relationship with the supplier. </a:t>
            </a:r>
            <a:endParaRPr lang="en-US" sz="20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brand must represent a promise about the total experience the customers can expect. </a:t>
            </a:r>
            <a:endParaRPr lang="en-US" sz="20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Whether the promise is kept depends on the company’s ability to manage its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value delivery system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Building Customer Value, Satisfaction, &amp; Loyalty</a:t>
            </a:r>
            <a:endParaRPr lang="en-US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01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971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FF0000"/>
                </a:solidFill>
                <a:latin typeface="+mj-lt"/>
              </a:rPr>
              <a:t>The Value Delivery System </a:t>
            </a: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includes all the experiences the customer will have on the way to obtaining &amp; using the offering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At the heart of a good value delivery system is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 set of core business processes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that help to deliver distinctive consumer value.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32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Building Customer Value, Satisfaction, &amp; Loyalty</a:t>
            </a:r>
            <a:endParaRPr lang="en-US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Subjects to be covered in this Chapter; 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Building Customer Value, Satisfaction and Loyalty (4-14)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00B050"/>
                </a:solidFill>
                <a:latin typeface="+mj-lt"/>
              </a:rPr>
              <a:t>Total Customer Satisfaction (16-22)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Product and Service Quality (24-27)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Maximizing Customer Lifetime Value (29-52)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Customer Database and Database Management (54-58) </a:t>
            </a:r>
          </a:p>
        </p:txBody>
      </p:sp>
    </p:spTree>
    <p:extLst>
      <p:ext uri="{BB962C8B-B14F-4D97-AF65-F5344CB8AC3E}">
        <p14:creationId xmlns:p14="http://schemas.microsoft.com/office/powerpoint/2010/main" val="951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Whether the buyer is satisfied after purchase depends on the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offer’s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performance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in relationship to the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buyer’s expectations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&amp; whether the buyer 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interprets any deviations between the two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206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Satisfaction</a:t>
            </a: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a person’s feelings of pleasure or disappointment that result from comparing a product’s perceived performance (or outcome) to their expectations.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If the performance falls short of expectations, the customer is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dissatisfied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70C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If the performance matches the expectations, the customer is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satisfied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400" dirty="0" smtClean="0">
              <a:solidFill>
                <a:srgbClr val="0070C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If the performance exceeds expectations, the customer is highly satisfied, or 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delighted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Total Customer Satisfaction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38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Creating </a:t>
            </a: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high customer satisfaction might not be the ultimate goal of the company.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company might be able to increase its profitability by means other than increased satisfaction (</a:t>
            </a:r>
            <a:r>
              <a:rPr lang="en-US" sz="16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by improving manufacturing process or investing more on R&amp;D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).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company has many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stakeholders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including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employees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dealers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suppliers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&amp;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stockholders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; spending more to increase customer satisfaction might divert funds from increasing the satisfaction of other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“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partners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”. </a:t>
            </a:r>
            <a:endParaRPr lang="en-US" sz="1800" dirty="0" smtClean="0">
              <a:solidFill>
                <a:srgbClr val="7030A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800" dirty="0">
              <a:solidFill>
                <a:srgbClr val="7030A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company must operate on the philosophy that it is trying to deliver a high level of customer satisfaction subject to delivering acceptable levels of satisfaction to the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other stakeholders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given its total resources.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Total Customer Satisfaction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1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889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Expectations result from past buying experience; friends’ &amp; associates’ advice; &amp; marketers’ &amp; competitors’ info &amp; promises;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If marketers raise expectations too high, the buyer is likely  to be disappointed.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If the company sets the expectations too low, it won’t attract enough buyers (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although it will satisfy those who buy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).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Successful companies are raising expectations &amp; delivering performance to match.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Total Customer Satisfaction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755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MONITORING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SATISFACTION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highly satisfied customers generally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Stays loyal longer,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Buys more as the company introduces new products &amp; upgrade existing products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Talks favorably to others about the company &amp; its products,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Pays less attention to competing brands &amp; is less sensitive to price,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Offers product or service ideas to the company, &amp;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Costs less to serve than new customers because transactions can become routine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Total Customer Satisfaction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6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40953"/>
            <a:ext cx="51816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07" y="5038725"/>
            <a:ext cx="56007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8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2728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Measurement Techniques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Periodic surveys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tracking customer satisfaction directly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also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ask additional question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to measure repurchase intention &amp; the respondents’ likelihood or willingness to recommend the company to others.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Companies can monitor their customer loss rate &amp; contact customers who have stopped buying or who have switched to another supplier to find out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why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Companies can hire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mystery shoppers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to pose as potential buyers &amp; report on strong &amp; weak points experienced in buying the company’s &amp; the competitor’s products.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Total Customer Satisfaction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Influence of customer satisfaction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For customer-centered companies, customer satisfaction is both a </a:t>
            </a:r>
            <a:r>
              <a:rPr lang="en-US" sz="22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goal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&amp; marketing </a:t>
            </a:r>
            <a:r>
              <a:rPr lang="en-US" sz="22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tool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7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Internet provides a tool for consumers to quickly spread bad word of mouth—or good word of mouth—to the rest of the world.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7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Companies that do achieve high customer satisfaction ratings make sure their target market knows it.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Total Customer Satisfaction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1910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Customer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Complaints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Customers are dissatisfied with their purchases about 25% of the time but that only about 5% complain.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other 95% either feeling complaining is not worth the effort, or they do not know how or to whom to complain, &amp; they just stop buying.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Customers who have complained to an org &amp; had their complaint satisfactorily resolved tell an average of 5 people about the good treatment.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average dissatisfied customer grips to 11 people.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best thing the company can do is to make it easy for the customer to complain.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Total Customer Satisfaction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2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Subjects to be covered in this Chapter; 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Building Customer Value, Satisfaction and Loyalty (4-14)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Total Customer Satisfaction (16-22)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00B050"/>
                </a:solidFill>
                <a:latin typeface="+mj-lt"/>
              </a:rPr>
              <a:t>Product and Service Quality (24-27)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Maximizing Customer Lifetime Value (29-52)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Customer Database and Database Management (54-58) </a:t>
            </a:r>
          </a:p>
        </p:txBody>
      </p:sp>
    </p:spTree>
    <p:extLst>
      <p:ext uri="{BB962C8B-B14F-4D97-AF65-F5344CB8AC3E}">
        <p14:creationId xmlns:p14="http://schemas.microsoft.com/office/powerpoint/2010/main" val="38109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332584"/>
          </a:xfrm>
        </p:spPr>
        <p:txBody>
          <a:bodyPr>
            <a:no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Satisfaction will also depend on product &amp; service quality. </a:t>
            </a:r>
          </a:p>
          <a:p>
            <a:pPr lvl="7" algn="just">
              <a:buFont typeface="Wingdings" panose="05000000000000000000" pitchFamily="2" charset="2"/>
              <a:buChar char="ü"/>
            </a:pPr>
            <a:endParaRPr lang="en-US" sz="1100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FF000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Quality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the totality of features &amp; characteristics of a product or service that bear on its ability to satisfy stated or implied needs.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seller can deliver a quality whenever its product or service meets or exceeds the customers’ expectations. </a:t>
            </a:r>
          </a:p>
          <a:p>
            <a:pPr marL="393192" lvl="1" indent="0" algn="just">
              <a:buNone/>
            </a:pPr>
            <a:endParaRPr lang="en-US" sz="1900" dirty="0">
              <a:solidFill>
                <a:srgbClr val="0070C0"/>
              </a:solidFill>
              <a:latin typeface="Lucida Calligraphy" pitchFamily="66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en-US" sz="1400" dirty="0" smtClean="0">
              <a:solidFill>
                <a:srgbClr val="0070C0"/>
              </a:solidFill>
              <a:latin typeface="Lucida Calligraphy" pitchFamily="66" charset="0"/>
            </a:endParaRPr>
          </a:p>
          <a:p>
            <a:pPr lvl="1" algn="just">
              <a:buFont typeface="Wingdings" pitchFamily="2" charset="2"/>
              <a:buChar char="ü"/>
            </a:pPr>
            <a:endParaRPr lang="en-US" sz="1800" b="1" dirty="0" smtClean="0">
              <a:solidFill>
                <a:srgbClr val="FF0000"/>
              </a:solidFill>
              <a:latin typeface="Lucida Calligraphy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Product &amp; Service Quality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505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We need to distinguish between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conformance</a:t>
            </a:r>
            <a:r>
              <a:rPr lang="en-US" sz="2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quality &amp;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performance</a:t>
            </a:r>
            <a:r>
              <a:rPr lang="en-US" sz="2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quality.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One product, say Lexus, provides higher </a:t>
            </a:r>
            <a:r>
              <a:rPr lang="en-US" sz="20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performance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quality than another product, say Hyundai; Lexus rides smoother, goes faster, &amp; lasts longer.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Yet we can say that both product, say Lexus &amp; Hyundai, deliver the same </a:t>
            </a:r>
            <a:r>
              <a:rPr lang="en-US" sz="2000" b="1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conformance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quality if all the units deliver their respective promised quality.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Product &amp; Service Quality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1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Impact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of Quality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Product &amp; service quality, customer satisfaction, &amp; company profitability are intimately connected.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Higher levels of quality result in higher level of customer satisfaction, which support higher prices &amp; (often) lower costs.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  <a:latin typeface="+mj-lt"/>
              </a:rPr>
              <a:t>Total 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Quality:</a:t>
            </a: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Total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Quality is everyone’s job, just as marketing is everyone’s job.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Product &amp; Service Quality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724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Marketers play several roles in helping their companies define &amp; deliver high quality goods &amp; services to target customers.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First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bear the major responsibility for correctly identifying the customers' needs &amp; requirements. </a:t>
            </a:r>
            <a:endParaRPr lang="en-US" sz="1800" dirty="0" smtClean="0">
              <a:solidFill>
                <a:srgbClr val="002060"/>
              </a:solidFill>
              <a:latin typeface="+mj-lt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Second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must communicate customer expectations properly to product designers. </a:t>
            </a:r>
            <a:endParaRPr lang="en-US" sz="1800" dirty="0" smtClean="0">
              <a:solidFill>
                <a:srgbClr val="002060"/>
              </a:solidFill>
              <a:latin typeface="+mj-lt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Third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must make sure that customers’ orders are filled correctly &amp; on time. </a:t>
            </a:r>
            <a:endParaRPr lang="en-US" sz="1800" dirty="0" smtClean="0">
              <a:solidFill>
                <a:srgbClr val="002060"/>
              </a:solidFill>
              <a:latin typeface="+mj-lt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Fourth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must check that customers have received proper instructions, training &amp; technical assistance in the use of the product. </a:t>
            </a:r>
            <a:endParaRPr lang="en-US" sz="1800" dirty="0" smtClean="0">
              <a:solidFill>
                <a:srgbClr val="002060"/>
              </a:solidFill>
              <a:latin typeface="+mj-lt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Fifth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must stay  in touch with customers after the sale to ensure that they are satisfied &amp; remain satisfied. </a:t>
            </a:r>
            <a:endParaRPr lang="en-US" sz="1800" dirty="0" smtClean="0">
              <a:solidFill>
                <a:srgbClr val="002060"/>
              </a:solidFill>
              <a:latin typeface="+mj-lt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Sixth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must gather customer ideas for product &amp; service improvements &amp; convey them to the appropriate departments.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Product &amp; Service Quality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Subjects to be covered in this Chapter; 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Building Customer Value, Satisfaction and Loyalty (4-14)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Total Customer Satisfaction (16-22)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Product and Service Quality (24-27)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00B050"/>
                </a:solidFill>
                <a:latin typeface="+mj-lt"/>
              </a:rPr>
              <a:t>Maximizing Customer Lifetime Value (29-52)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Customer Database and Database Management (54-58) </a:t>
            </a:r>
          </a:p>
        </p:txBody>
      </p:sp>
    </p:spTree>
    <p:extLst>
      <p:ext uri="{BB962C8B-B14F-4D97-AF65-F5344CB8AC3E}">
        <p14:creationId xmlns:p14="http://schemas.microsoft.com/office/powerpoint/2010/main" val="10074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733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Ultimately, marketing is the art of </a:t>
            </a:r>
            <a:r>
              <a:rPr lang="en-US" sz="22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attracting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US" sz="22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keeping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profitable customers.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is not always the company’s </a:t>
            </a:r>
            <a:r>
              <a:rPr lang="en-US" sz="19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largest customers </a:t>
            </a: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who yield the most profit. </a:t>
            </a:r>
          </a:p>
          <a:p>
            <a:pPr lvl="7" algn="just">
              <a:buFont typeface="Wingdings" panose="05000000000000000000" pitchFamily="2" charset="2"/>
              <a:buChar char="ü"/>
            </a:pPr>
            <a:endParaRPr lang="en-US" sz="11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19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largest customers </a:t>
            </a: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can demand considerable service &amp; receive the deepest discount. </a:t>
            </a:r>
          </a:p>
          <a:p>
            <a:pPr lvl="7" algn="just">
              <a:buFont typeface="Wingdings" panose="05000000000000000000" pitchFamily="2" charset="2"/>
              <a:buChar char="ü"/>
            </a:pPr>
            <a:endParaRPr lang="en-US" sz="11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19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smallest customers </a:t>
            </a: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pay full price &amp; receive minimal service, but the cost of transacting with them can reduce their profitability. </a:t>
            </a:r>
          </a:p>
          <a:p>
            <a:pPr lvl="7" algn="just">
              <a:buFont typeface="Wingdings" panose="05000000000000000000" pitchFamily="2" charset="2"/>
              <a:buChar char="ü"/>
            </a:pPr>
            <a:endParaRPr lang="en-US" sz="11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19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midsize customers </a:t>
            </a: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who receive good service &amp; pay nearly full price are often the most profitable.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Subjects to be covered in this Chapter; 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00B050"/>
                </a:solidFill>
                <a:latin typeface="+mj-lt"/>
              </a:rPr>
              <a:t>Building Customer Value, Satisfaction and Loyalty (4-14)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Total Customer Satisfaction (16-22)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Product and Service Quality (24-27)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Maximizing Customer Lifetime Value (29-52)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Customer Database and Database Management (54-58) </a:t>
            </a:r>
          </a:p>
        </p:txBody>
      </p:sp>
    </p:spTree>
    <p:extLst>
      <p:ext uri="{BB962C8B-B14F-4D97-AF65-F5344CB8AC3E}">
        <p14:creationId xmlns:p14="http://schemas.microsoft.com/office/powerpoint/2010/main" val="10877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2704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Customer 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Profitability </a:t>
            </a:r>
            <a:endParaRPr lang="en-US" sz="2600" dirty="0" smtClean="0">
              <a:solidFill>
                <a:srgbClr val="0070C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200" dirty="0">
                <a:solidFill>
                  <a:srgbClr val="C00000"/>
                </a:solidFill>
                <a:latin typeface="+mj-lt"/>
              </a:rPr>
              <a:t>Profitable Customer </a:t>
            </a: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a person, household, or company that over time yields a revenue stream that exceeds by an acceptable amount the company’s cost stream for attracting, selling, &amp; servicing that customer. </a:t>
            </a:r>
            <a:endParaRPr lang="en-US" sz="2200" dirty="0">
              <a:solidFill>
                <a:srgbClr val="0070C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 emphasis is on the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lifetime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stream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of revenue &amp; cost, not on the profit from a particular transaction. 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323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+mj-lt"/>
              </a:rPr>
              <a:t>Customer Profitability Analysis (CPA)</a:t>
            </a:r>
          </a:p>
          <a:p>
            <a:pPr lvl="1" algn="just">
              <a:buFont typeface="Wingdings" pitchFamily="2" charset="2"/>
              <a:buChar char="ü"/>
            </a:pPr>
            <a:endParaRPr lang="en-US" sz="1600" b="1" dirty="0">
              <a:solidFill>
                <a:srgbClr val="FF0000"/>
              </a:solidFill>
              <a:latin typeface="Lucida Calligraphy" pitchFamily="66" charset="0"/>
            </a:endParaRPr>
          </a:p>
          <a:p>
            <a:pPr lvl="1" algn="just">
              <a:buFont typeface="Wingdings" pitchFamily="2" charset="2"/>
              <a:buChar char="ü"/>
            </a:pPr>
            <a:endParaRPr lang="en-US" sz="16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lvl="1" algn="just">
              <a:buFont typeface="Wingdings" pitchFamily="2" charset="2"/>
              <a:buChar char="ü"/>
            </a:pPr>
            <a:endParaRPr lang="en-US" sz="1600" b="1" dirty="0">
              <a:solidFill>
                <a:srgbClr val="FF0000"/>
              </a:solidFill>
              <a:latin typeface="Lucida Calligraphy" pitchFamily="66" charset="0"/>
            </a:endParaRPr>
          </a:p>
          <a:p>
            <a:pPr lvl="1" algn="just">
              <a:buFont typeface="Wingdings" pitchFamily="2" charset="2"/>
              <a:buChar char="ü"/>
            </a:pPr>
            <a:endParaRPr lang="en-US" sz="16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lvl="1" algn="just">
              <a:buFont typeface="Wingdings" pitchFamily="2" charset="2"/>
              <a:buChar char="ü"/>
            </a:pPr>
            <a:endParaRPr lang="en-US" sz="1600" b="1" dirty="0">
              <a:solidFill>
                <a:srgbClr val="FF0000"/>
              </a:solidFill>
              <a:latin typeface="Lucida Calligraphy" pitchFamily="66" charset="0"/>
            </a:endParaRPr>
          </a:p>
          <a:p>
            <a:pPr marL="393192" lvl="1" indent="0" algn="just">
              <a:buNone/>
            </a:pPr>
            <a:endParaRPr lang="en-US" sz="16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marL="0" indent="0" algn="just">
              <a:buNone/>
            </a:pPr>
            <a:endParaRPr lang="en-US" sz="3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What can the company do about customers 2 &amp; 3?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can raise the price of its less profitable products or eliminate them.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can try to sell customers 2 &amp; 3 its profit making products. </a:t>
            </a:r>
          </a:p>
        </p:txBody>
      </p:sp>
      <p:pic>
        <p:nvPicPr>
          <p:cNvPr id="3172" name="Picture 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1"/>
            <a:ext cx="3958952" cy="212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CPA is best conducted with the tools of an accounting technique called activity-based costing (ABC).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 company estimates all revenue coming from the customer, less all costs. </a:t>
            </a:r>
            <a:endParaRPr lang="en-US" sz="13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costs should include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cost of making &amp; distributing the products &amp; services,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cost of taking phone calls from the customer,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cost of travelling to visit the customer,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cost of paying for entertainment &amp; gifts—all the company’s resources that go into serving that customer. </a:t>
            </a:r>
            <a:endParaRPr lang="en-US" sz="1800" dirty="0">
              <a:solidFill>
                <a:srgbClr val="0070C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1699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Then, the company can classify customers into different profit tiers;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Platinum customers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—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most profitable customers ,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Gold customers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—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profitable customers ,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Iron customers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—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low profitability but desirable for volume, &amp;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  <a:latin typeface="+mj-lt"/>
              </a:rPr>
              <a:t>Lead customers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—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unprofitable &amp; undesirable customers </a:t>
            </a:r>
          </a:p>
          <a:p>
            <a:pPr lvl="2" algn="just">
              <a:buFont typeface="Wingdings" pitchFamily="2" charset="2"/>
              <a:buChar char="ü"/>
            </a:pPr>
            <a:endParaRPr lang="en-US" sz="1600" dirty="0">
              <a:solidFill>
                <a:srgbClr val="0070C0"/>
              </a:solidFill>
              <a:latin typeface="+mj-lt"/>
            </a:endParaRPr>
          </a:p>
          <a:p>
            <a:endParaRPr lang="en-US" sz="32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Customer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Portfolio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Customers are made up of different groups defined in terms of their loyalty, profitability, &amp; other factors.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7" algn="just">
              <a:buFont typeface="Wingdings" panose="05000000000000000000" pitchFamily="2" charset="2"/>
              <a:buChar char="ü"/>
            </a:pPr>
            <a:endParaRPr lang="en-US" sz="13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firm’s customer portfolio can consist of a combination of “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acquaintances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”, “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friends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”, &amp; “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partners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” that are constantly changing.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7" algn="just">
              <a:buFont typeface="Wingdings" panose="05000000000000000000" pitchFamily="2" charset="2"/>
              <a:buChar char="ü"/>
            </a:pPr>
            <a:endParaRPr lang="en-US" sz="13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three types of customers will differ in their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product needs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their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buying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selling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&amp;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servicing activities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&amp; their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acquisition costs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&amp;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competitive advantage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514600"/>
          </a:xfrm>
        </p:spPr>
        <p:txBody>
          <a:bodyPr>
            <a:normAutofit/>
          </a:bodyPr>
          <a:lstStyle/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CLV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calculations provide a formal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quantitative framework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for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planning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customer investment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&amp; help markets adopt a long-term perspective.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4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One challenge in applying CLV concepts is to arrive at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reliable cost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revenue estimates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4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Cultivating Customer Relationships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Maximizing customer value means cultivating long-term customer relationships.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Today’s economy is supported by information businesses.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Info has the advantages of being easy to differentiate, customize, personalize, &amp; dispatch over networks at incredible speed.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But info cuts both ways;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For instance, customers now have a quick &amp; easy means of doing comparison shopping through web sites.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10000"/>
          </a:xfrm>
        </p:spPr>
        <p:txBody>
          <a:bodyPr/>
          <a:lstStyle/>
          <a:p>
            <a:pPr marL="0" lvl="1" indent="0">
              <a:buNone/>
            </a:pPr>
            <a:r>
              <a:rPr lang="en-US" sz="2200" dirty="0" smtClean="0">
                <a:solidFill>
                  <a:srgbClr val="7030A0"/>
                </a:solidFill>
                <a:latin typeface="+mj-lt"/>
              </a:rPr>
              <a:t>CUSTOMER </a:t>
            </a:r>
            <a:r>
              <a:rPr lang="en-US" sz="2200" dirty="0">
                <a:solidFill>
                  <a:srgbClr val="7030A0"/>
                </a:solidFill>
                <a:latin typeface="+mj-lt"/>
              </a:rPr>
              <a:t>RELATIONSHIP MANAGEMENT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CRM is the process of carefully managing detailed info about individual customers &amp; all customer “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touch points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” to maximize customer loyalty.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900" dirty="0">
              <a:solidFill>
                <a:srgbClr val="00206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Customer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Touch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Point </a:t>
            </a: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any occasion on which a customer encounters the brand &amp; product—from actual experience to personal or mass communication to causal observation.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900" dirty="0">
              <a:solidFill>
                <a:srgbClr val="0070C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CRM enables companies to provide excellent real time customer service through the effective use of individual account info.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900" dirty="0">
              <a:solidFill>
                <a:srgbClr val="00206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Based on what they know about each valued customer, companies can customize market offerings, services, programs, messages, &amp; media.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276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One-to-One Marketing</a:t>
            </a:r>
          </a:p>
          <a:p>
            <a:pPr marL="393192" lvl="1" indent="0" algn="just">
              <a:buNone/>
            </a:pPr>
            <a:r>
              <a:rPr lang="en-US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four-step framework for one-to-one marketing is (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Peppers &amp; Rogers</a:t>
            </a:r>
            <a:r>
              <a:rPr lang="en-US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); 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Identify your prospects &amp; customers,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Differentiate customers in terms of their needs &amp; their value to your company, 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Interact with individual customers to improve your knowledge about their individual needs &amp; to build stronger relationships, &amp;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Customize products, services, &amp; messages to each customer.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38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One-to-One marketing works best for companies that </a:t>
            </a:r>
          </a:p>
          <a:p>
            <a:pPr marL="1124712" lvl="2" indent="-457200" algn="just">
              <a:buFont typeface="+mj-lt"/>
              <a:buAutoNum type="arabicParenR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Normally collect a great deal of individual customer info, </a:t>
            </a:r>
          </a:p>
          <a:p>
            <a:pPr marL="1124712" lvl="2" indent="-457200" algn="just">
              <a:buFont typeface="+mj-lt"/>
              <a:buAutoNum type="arabicParenR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Carry a lot of products that can be cross-sold, </a:t>
            </a:r>
          </a:p>
          <a:p>
            <a:pPr marL="1124712" lvl="2" indent="-457200" algn="just">
              <a:buFont typeface="+mj-lt"/>
              <a:buAutoNum type="arabicParenR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Carry products that need periodic replacement or upgrading, &amp;</a:t>
            </a:r>
          </a:p>
          <a:p>
            <a:pPr marL="1124712" lvl="2" indent="-457200" algn="just">
              <a:buFont typeface="+mj-lt"/>
              <a:buAutoNum type="arabicParenR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Sell products of high value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</a:t>
            </a:r>
            <a:endParaRPr lang="en-US" sz="2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371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Creating loyal customers is at the heart of every business. </a:t>
            </a:r>
          </a:p>
          <a:p>
            <a:pPr lvl="2" algn="just">
              <a:buFont typeface="Wingdings" panose="05000000000000000000" pitchFamily="2" charset="2"/>
              <a:buChar char="v"/>
            </a:pPr>
            <a:endParaRPr lang="en-US" sz="16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157" name="Picture 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2438401"/>
            <a:ext cx="727680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Building Customer Value, Satisfaction, &amp; Loyalty</a:t>
            </a:r>
            <a:endParaRPr lang="en-US" sz="34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Increasing Value of the Customer Base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 key driver of shareholder value is the aggregate value of the customer base. </a:t>
            </a:r>
          </a:p>
          <a:p>
            <a:pPr marL="0" indent="0" algn="just">
              <a:buNone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Winning companies improve the value of their customer base by excelling at strategies such as the following; </a:t>
            </a: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Reducing the rate of customer defection, </a:t>
            </a:r>
            <a:endParaRPr lang="en-US" sz="6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Increasing the longevity of the customer relationship, </a:t>
            </a:r>
            <a:endParaRPr lang="en-US" sz="6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Enhancing the growth potential of each customer through “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share of wallet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”,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cross-selling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&amp;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up-selling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</a:t>
            </a:r>
            <a:endParaRPr lang="en-US" sz="6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Making low-profit customers more profitable or terminating them, &amp;</a:t>
            </a:r>
            <a:endParaRPr lang="en-US" sz="6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850392" lvl="1" indent="-457200" algn="just">
              <a:buFont typeface="+mj-lt"/>
              <a:buAutoNum type="arabicParenR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Focusing disproportionate effort on high value customers.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4582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/>
          <a:lstStyle/>
          <a:p>
            <a:pPr marL="0" lvl="1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ATTRACTING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&amp; RETAINING CUSTOMERS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Companies seeking to expand their profits &amp; sales must spend considerable time &amp; resources searching for new customers. </a:t>
            </a:r>
            <a:endParaRPr lang="en-US" sz="20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en-US" sz="20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To generate leads, companies </a:t>
            </a:r>
          </a:p>
          <a:p>
            <a:pPr marL="1124712" lvl="2" indent="-457200" algn="just">
              <a:buFont typeface="+mj-lt"/>
              <a:buAutoNum type="arabicParenR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Develop ads &amp; place them in media that will reach new prospects; </a:t>
            </a:r>
          </a:p>
          <a:p>
            <a:pPr marL="1124712" lvl="2" indent="-457200" algn="just">
              <a:buFont typeface="+mj-lt"/>
              <a:buAutoNum type="arabicParenR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Send direct mail &amp; make phone calls to possible new prospects; </a:t>
            </a:r>
          </a:p>
          <a:p>
            <a:pPr marL="1124712" lvl="2" indent="-457200" algn="just">
              <a:buFont typeface="+mj-lt"/>
              <a:buAutoNum type="arabicParenR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Send their salespeople to participate in trade shows where they might find new leads; </a:t>
            </a:r>
          </a:p>
          <a:p>
            <a:pPr marL="1124712" lvl="2" indent="-457200" algn="just">
              <a:buFont typeface="+mj-lt"/>
              <a:buAutoNum type="arabicParenR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Purchase names from list brokers, and so 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Reducing Defection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It is not enough to attract new customers; the company must keep them &amp; increase their businesses.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Too many companies suffer from high customer churn or defection.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To reduce the defection rate, the company must;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Define &amp; measure its defection rate,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Distinguish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causes of customer attrition &amp; identify those that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can be managed better,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Compare the lost profit equal to the CLV from a lost customer to the costs to reduce the defection rate.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486400" cy="2971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Retention Dynamism </a:t>
            </a:r>
          </a:p>
          <a:p>
            <a:pPr algn="just">
              <a:tabLst>
                <a:tab pos="7658100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Satisfied customers constitute the company’s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Customer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Relationship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Capital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. 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  <a:p>
            <a:pPr marL="667512" lvl="2" indent="0" algn="just">
              <a:buNone/>
              <a:tabLst>
                <a:tab pos="7658100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If the company products were to be sold, the acquiring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ompany would pay not only for the plant &amp; equipment &amp; the brand name, but also for the delivered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customer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base</a:t>
            </a:r>
            <a:r>
              <a:rPr lang="en-US" sz="1400" dirty="0" smtClean="0">
                <a:solidFill>
                  <a:srgbClr val="002060"/>
                </a:solidFill>
                <a:latin typeface="+mj-lt"/>
              </a:rPr>
              <a:t>—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 number &amp; value of the customers who would do business with the new firm.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23557" t="21380" r="50641" b="9065"/>
          <a:stretch/>
        </p:blipFill>
        <p:spPr bwMode="auto">
          <a:xfrm>
            <a:off x="6172200" y="1905000"/>
            <a:ext cx="2895600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>
            <a:normAutofit/>
          </a:bodyPr>
          <a:lstStyle/>
          <a:p>
            <a:pPr marL="0" indent="0" algn="just">
              <a:buNone/>
              <a:tabLst>
                <a:tab pos="765810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Some Interesting Facts On Customer Retention </a:t>
            </a:r>
          </a:p>
          <a:p>
            <a:pPr lvl="2" algn="just">
              <a:buFont typeface="Wingdings" panose="05000000000000000000" pitchFamily="2" charset="2"/>
              <a:buChar char="ü"/>
              <a:tabLst>
                <a:tab pos="7658100" algn="l"/>
              </a:tabLst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Acquiring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new customers cost five times more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than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satisfying &amp; retaining current customers.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8" algn="just">
              <a:buFont typeface="Wingdings" panose="05000000000000000000" pitchFamily="2" charset="2"/>
              <a:buChar char="ü"/>
              <a:tabLst>
                <a:tab pos="7658100" algn="l"/>
              </a:tabLst>
            </a:pPr>
            <a:endParaRPr lang="en-US" sz="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  <a:tabLst>
                <a:tab pos="7658100" algn="l"/>
              </a:tabLst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Average companies loses 10% of its customers each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year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8" algn="just">
              <a:buFont typeface="Wingdings" panose="05000000000000000000" pitchFamily="2" charset="2"/>
              <a:buChar char="ü"/>
              <a:tabLst>
                <a:tab pos="7658100" algn="l"/>
              </a:tabLst>
            </a:pPr>
            <a:endParaRPr lang="en-US" sz="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  <a:tabLst>
                <a:tab pos="7658100" algn="l"/>
              </a:tabLst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5% reduction in customer defection rate can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increase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profit by 25% to 85% depending on the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industry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8" algn="just">
              <a:buFont typeface="Wingdings" panose="05000000000000000000" pitchFamily="2" charset="2"/>
              <a:buChar char="ü"/>
              <a:tabLst>
                <a:tab pos="7658100" algn="l"/>
              </a:tabLst>
            </a:pPr>
            <a:endParaRPr lang="en-US" sz="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  <a:tabLst>
                <a:tab pos="7658100" algn="l"/>
              </a:tabLst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customer profit rate tends to increase over the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life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of the retained customer due to increased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purchases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referrals, &amp; price premiums &amp; reduced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operating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costs to service. </a:t>
            </a:r>
            <a:endParaRPr lang="en-US" sz="1800" dirty="0">
              <a:solidFill>
                <a:srgbClr val="0070C0"/>
              </a:solidFill>
              <a:latin typeface="+mj-lt"/>
            </a:endParaRPr>
          </a:p>
          <a:p>
            <a:endParaRPr lang="en-US" sz="36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5045075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BUILDING LOYALTY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Companies can create strong customer bond by;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Creating superior products, services, &amp; experience for the target market,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Getting cross-departmental participation in planning &amp; managing the customer satisfaction &amp; retention process,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Integrating the “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voice of the customer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” to capture the stated &amp; unstated needs or requirements in all business decisions,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Organizing &amp; making accessible a database of info on individual customer needs preferences, contacts, purchase frequency, &amp; satisfaction,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Making it easy for customers to reach appropriate company personnel &amp; express their needs, perceptions, &amp; complaints,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Assessing the potential of frequency programs &amp; club marketing programs, &amp;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Running award programs recognizing outstanding employees.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19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There 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are four important marketing activities that companies are using to improve loyalty &amp; retention</a:t>
            </a:r>
            <a:r>
              <a:rPr lang="en-US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;</a:t>
            </a:r>
            <a:endParaRPr lang="en-US" sz="28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1010412" lvl="2" indent="-342900" algn="just">
              <a:buFont typeface="+mj-lt"/>
              <a:buAutoNum type="arabicParenR"/>
            </a:pPr>
            <a:r>
              <a:rPr lang="en-US" sz="2400" dirty="0" smtClean="0">
                <a:solidFill>
                  <a:srgbClr val="002060"/>
                </a:solidFill>
                <a:latin typeface="+mj-lt"/>
              </a:rPr>
              <a:t>Interacting </a:t>
            </a:r>
            <a:r>
              <a:rPr lang="en-US" sz="2400" dirty="0">
                <a:solidFill>
                  <a:srgbClr val="002060"/>
                </a:solidFill>
                <a:latin typeface="+mj-lt"/>
              </a:rPr>
              <a:t>with customers, 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Developing loyalty programs, 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Personalizing marketing, &amp;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2400" dirty="0">
                <a:solidFill>
                  <a:srgbClr val="002060"/>
                </a:solidFill>
                <a:latin typeface="+mj-lt"/>
              </a:rPr>
              <a:t>Creating institutional ties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Interacting with customers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Listening to customers is crucial to CRM.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Some companies have created an ongoing mechanism that keeps senior managers permanently plugged in to frontline customer feedback. </a:t>
            </a:r>
          </a:p>
          <a:p>
            <a:pPr lvl="8" algn="just"/>
            <a:endParaRPr lang="en-US" sz="12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But listening is part of the story.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is also important to be a customer advocate &amp;, as much as possible, take the customers’ side on issues, understanding their point of view. </a:t>
            </a:r>
          </a:p>
          <a:p>
            <a:pPr lvl="1" algn="just">
              <a:buFont typeface="Wingdings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>
                <a:solidFill>
                  <a:srgbClr val="FF0000"/>
                </a:solidFill>
                <a:latin typeface="+mj-lt"/>
              </a:rPr>
              <a:t>Developing Loyalty Programs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Two customers loyalty programs companies can offer are frequency programs (FP), &amp; club marketing programs. </a:t>
            </a:r>
            <a:endParaRPr lang="en-US" sz="1800" dirty="0">
              <a:solidFill>
                <a:srgbClr val="7030A0"/>
              </a:solidFill>
              <a:latin typeface="+mj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Frequency Programs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are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designed to provide rewards to customers who buy frequently &amp; in substantial amounts.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can help build long-term loyalty with high CLV customers, creating cross-selling opportunities in the process.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en-US" sz="1600" dirty="0">
              <a:solidFill>
                <a:srgbClr val="0070C0"/>
              </a:solidFill>
              <a:latin typeface="+mj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Club Membership Programs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can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be open to everyone who purchases a product or service, or it can be limited to an affinity group or to those willing to pay a small fee.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Though open clubs are good for building a database or snagging customers from competitors, limited membership clubs are more powerful long-term loyalty builders.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6248400" cy="4038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CUSTOMER PERCEIVED VALUE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Customers tend to be value maximizers, within the bounds of search costs &amp; limited knowledge, mobility, &amp; income.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300" dirty="0" smtClean="0">
              <a:solidFill>
                <a:srgbClr val="00206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Customers estimate which offer will deliver the most perceived value &amp; act on it.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Whether the offer lives up to the expectations affects customer satisfaction &amp; the probability that the customer will purchase the product again. </a:t>
            </a:r>
          </a:p>
          <a:p>
            <a:pPr lvl="2" algn="just"/>
            <a:endParaRPr lang="en-US" sz="1300" dirty="0">
              <a:solidFill>
                <a:srgbClr val="0070C0"/>
              </a:solidFill>
              <a:latin typeface="Lucida Calligraphy" pitchFamily="66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en-US" sz="1300" dirty="0">
              <a:solidFill>
                <a:srgbClr val="0070C0"/>
              </a:solidFill>
              <a:latin typeface="Lucida Calligraphy" pitchFamily="66" charset="0"/>
            </a:endParaRPr>
          </a:p>
        </p:txBody>
      </p:sp>
      <p:pic>
        <p:nvPicPr>
          <p:cNvPr id="2179" name="Picture 1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828800"/>
            <a:ext cx="2514600" cy="488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Building Customer Value, Satisfaction, &amp; Loyalty</a:t>
            </a:r>
            <a:endParaRPr lang="en-US" sz="34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14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Personalizing Marketing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Company personnel can create strong bonds with customers by individualizing &amp; personalizing relationships. </a:t>
            </a:r>
          </a:p>
          <a:p>
            <a:pPr lvl="2" algn="just"/>
            <a:endParaRPr lang="en-US" sz="1400" dirty="0" smtClean="0">
              <a:solidFill>
                <a:srgbClr val="002060"/>
              </a:solidFill>
              <a:latin typeface="+mj-lt"/>
            </a:endParaRPr>
          </a:p>
          <a:p>
            <a:pPr marL="393192" lvl="1" indent="0" algn="just">
              <a:buNone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393192" lvl="1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Thoughtful companies turn their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customers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into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clients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;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Customers maybe nameless to the institution; clients can not be nameless.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Customers are served as part of larger segments; clients are served on an individual basis.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Customers are served by anyone who happens to be available; clients are served by the professional assigned to them. </a:t>
            </a:r>
          </a:p>
          <a:p>
            <a:pPr lvl="1" algn="just"/>
            <a:endParaRPr lang="en-US" sz="16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/>
          <a:lstStyle/>
          <a:p>
            <a:pPr marL="0" lvl="1" indent="0">
              <a:buNone/>
              <a:tabLst>
                <a:tab pos="87313" algn="l"/>
              </a:tabLst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Creating 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Institutional Ties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company may supply customers with special equipment or computer links that help customers manage orders, payroll, &amp; inventory.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2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Customers are less inclined to switch to another supplier when this would involve high capital costs, high search costs, or the loss of loyal-customer discounts. </a:t>
            </a:r>
          </a:p>
          <a:p>
            <a:pPr lvl="2" algn="just">
              <a:buFont typeface="Wingdings" pitchFamily="2" charset="2"/>
              <a:buChar char="ü"/>
            </a:pPr>
            <a:endParaRPr lang="en-US" sz="1300" dirty="0">
              <a:solidFill>
                <a:srgbClr val="0070C0"/>
              </a:solidFill>
              <a:latin typeface="Lucida Calligraphy" pitchFamily="66" charset="0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3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755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WIN-BACKS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Regardless of the nature of the category or how hard companies may try, some customers inevitably become inactive or drop out. </a:t>
            </a:r>
          </a:p>
          <a:p>
            <a:pPr marL="0" indent="0" algn="just">
              <a:buNone/>
            </a:pPr>
            <a:endParaRPr lang="en-US" sz="22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challenge is to reactive dissatisfied customers through win-back strategies.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is often easier to re-attract ex-customers—because the company knows their names &amp; history—than to find new ones.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1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key is to analyze the causes of customer defection through exit interviews &amp; lost-customer surveys &amp; win back only those who have strong profit potential. 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Maximizing Customer Lifetime Value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Subjects to be covered in this Chapter; 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Building Customer Value, Satisfaction and Loyalty (4-14)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Total Customer Satisfaction (16-22)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Product and Service Quality (24-27)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C00000"/>
                </a:solidFill>
                <a:latin typeface="+mj-lt"/>
              </a:rPr>
              <a:t>Maximizing Customer Lifetime Value (29-52)</a:t>
            </a:r>
          </a:p>
          <a:p>
            <a:pPr marL="736092" lvl="1" indent="-342900">
              <a:buFont typeface="+mj-lt"/>
              <a:buAutoNum type="arabicParenR"/>
            </a:pPr>
            <a:r>
              <a:rPr lang="en-US" sz="1800" dirty="0">
                <a:solidFill>
                  <a:srgbClr val="00B050"/>
                </a:solidFill>
                <a:latin typeface="+mj-lt"/>
              </a:rPr>
              <a:t>Customer Database and Database Management (54-58)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 order to know the customer, the company must collect the info &amp; store it in a database from which to conduct database marketing.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Customer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Database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an organized collection of comprehensive info about individual customers or prospects that is current, accessible, &amp; actionable for such marketing purposes as lead generation, lead qualification, sale of a product or service, or maintenance of customer relationships.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700" dirty="0" smtClean="0">
              <a:solidFill>
                <a:srgbClr val="0070C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Database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Marketing</a:t>
            </a:r>
            <a:r>
              <a:rPr lang="en-US" sz="1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the process of building, maintaining, &amp; using customer databases &amp; other databases—products, suppliers, resellers—to connect, transact, &amp; build customer relationships.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Customer Database and Database Management</a:t>
            </a:r>
            <a:endParaRPr lang="en-US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</a:t>
            </a:r>
            <a:r>
              <a:rPr lang="en-US" sz="22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Business Database </a:t>
            </a:r>
            <a:r>
              <a:rPr lang="en-US" sz="22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would contain business customers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Past purchases;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Past volumes, prices, &amp; profits;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Buyer team member names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(ages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birthdays, hobbies, &amp; favorite foods);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Status of current contracts;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An estimate of the suppliers share of the customer’s business;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Competitive suppliers;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Assessment of competitive strengths &amp; weaknesses in selling &amp; serving the accounts; &amp;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Relevant buying practices, patterns, &amp; policies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Customer Database and Database Management</a:t>
            </a:r>
            <a:endParaRPr lang="en-US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5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DATAWAREHOUSE &amp; DATAMINING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Data Warehouse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a place where the info collected by the company’s contact centers are saved &amp; organized.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Marketers can capture, query &amp; analyze it to draw inferences about an individual customer’s needs &amp; responses.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Datamining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a process through which marketing statisticians can extract useful info about individuals, trends, &amp; segments from the mass of data.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uses sophisticated statistical &amp;  mathematical techniques such as cluster analysis automatic interaction detection, predictive modeling, &amp; neutral networking.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Customer Database and Database Management</a:t>
            </a:r>
            <a:endParaRPr lang="en-US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657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 </a:t>
            </a: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general, companies can use their databases in five ways; 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 identify prospects, 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 decide which customers should receive a particular offer, 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 deepen customer loyalty, 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 reactivate customer purchases, &amp; 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 avoid serious customer mistakes.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>
                <a:latin typeface="+mj-lt"/>
              </a:rPr>
              <a:pPr/>
              <a:t>57</a:t>
            </a:fld>
            <a:endParaRPr lang="en-US"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Customer Database and Database Management</a:t>
            </a:r>
            <a:endParaRPr lang="en-US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DOWNSIDE OF DATABASE MARKETING &amp; CRM 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Four problems can prevent a firm from effectively using CRM; 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Building &amp; maintaining a customer database requires a large investment in computer hardware, database software, analytical programs, communication links, &amp; skilled personnel. 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is difficult to get everyone in the company to be customer oriented &amp; to use the available info. 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Not all customers want a relationship with a company, &amp; they may resent knowing that the company has collected that much personal info about them. </a:t>
            </a:r>
          </a:p>
          <a:p>
            <a:pPr marL="1010412" lvl="2" indent="-342900" algn="just">
              <a:buFont typeface="+mj-lt"/>
              <a:buAutoNum type="arabicParenR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Assumptions behind CRM may not always hold true; </a:t>
            </a:r>
          </a:p>
          <a:p>
            <a:pPr marL="667512" lvl="2" indent="0" algn="just">
              <a:buNone/>
            </a:pPr>
            <a:endParaRPr lang="en-US" sz="16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667512" lvl="2" indent="0" algn="just">
              <a:buNone/>
            </a:pP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For instance, it may not cost less to serve more loyal customers; high-volume customers often know their value to a company &amp; can leverage it to extract premium service &amp;/or price discounts.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Customer Database and Database Management</a:t>
            </a:r>
            <a:endParaRPr lang="en-US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002060"/>
                </a:solidFill>
                <a:latin typeface="Freestyle Script" pitchFamily="66" charset="0"/>
              </a:rPr>
              <a:t>The End </a:t>
            </a:r>
            <a:endParaRPr lang="en-US" sz="8800" b="1" dirty="0">
              <a:solidFill>
                <a:srgbClr val="002060"/>
              </a:solidFill>
              <a:latin typeface="Freestyle Script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0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Customer Perceived Value (CPV) 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the difference between the prospective customer’s evaluation of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all the benefits 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&amp;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all the cost 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of an offering &amp; the perceived alternatives. </a:t>
            </a:r>
          </a:p>
          <a:p>
            <a:pPr lvl="2" algn="just">
              <a:buFont typeface="Wingdings" pitchFamily="2" charset="2"/>
              <a:buChar char="ü"/>
            </a:pPr>
            <a:endParaRPr lang="en-US" sz="16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Building Customer Value, Satisfaction, &amp; Loyalty</a:t>
            </a:r>
            <a:endParaRPr lang="en-US" sz="34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Total Customer Benefit 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the perceived monetary value of the bundle of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economic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functional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&amp;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psychological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benefits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customers expect from a given market offering because of the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products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services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personnel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&amp;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image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involved. </a:t>
            </a:r>
          </a:p>
          <a:p>
            <a:pPr lvl="2" algn="just">
              <a:buFont typeface="Wingdings" pitchFamily="2" charset="2"/>
              <a:buChar char="ü"/>
            </a:pPr>
            <a:endParaRPr lang="en-US" sz="16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Building Customer Value, Satisfaction, &amp; Loyalty</a:t>
            </a:r>
            <a:endParaRPr lang="en-US" sz="34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</a:rPr>
              <a:t>Total Customer Cost 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the perceived bundle of costs customers expect to incur in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evaluating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obtaining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using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&amp;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disposing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of the given market offering, including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monetary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time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energy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&amp;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psychological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costs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Building Customer Value, Satisfaction, &amp; Loyalty</a:t>
            </a:r>
            <a:endParaRPr lang="en-US" sz="34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4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43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Steps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 conducting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Customer Value Analysis</a:t>
            </a:r>
            <a:r>
              <a:rPr lang="en-US" sz="2000" b="1" dirty="0">
                <a:solidFill>
                  <a:srgbClr val="0070C0"/>
                </a:solidFill>
                <a:latin typeface="+mj-lt"/>
              </a:rPr>
              <a:t>;</a:t>
            </a:r>
            <a:endParaRPr lang="en-US" sz="2000" dirty="0">
              <a:solidFill>
                <a:srgbClr val="0070C0"/>
              </a:solidFill>
              <a:latin typeface="+mj-lt"/>
            </a:endParaRP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Identify the major attributes &amp; benefits that customer values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</a:t>
            </a:r>
            <a:endParaRPr lang="en-US" sz="12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Assess the quantitative importance of the different attributes &amp; benefits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</a:t>
            </a:r>
            <a:endParaRPr lang="en-US" sz="12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Assess the company’s &amp; competitors’ performances on the different customer values against their rated importance. </a:t>
            </a:r>
            <a:endParaRPr lang="en-US" sz="12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Examine how customers in a specific segment rate the company’s performance against a specific major competitor on an individual attribute or benefit basis, </a:t>
            </a:r>
            <a:endParaRPr lang="en-US" sz="12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Monitor customer values over 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time.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84F24-9843-4FFE-A06E-5D0DE5713CD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609600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>
                <a:solidFill>
                  <a:srgbClr val="002060"/>
                </a:solidFill>
              </a:rPr>
              <a:t>Building Customer Value, Satisfaction, &amp; Loyalty</a:t>
            </a:r>
            <a:endParaRPr lang="en-US" sz="3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2547</TotalTime>
  <Words>4091</Words>
  <Application>Microsoft Office PowerPoint</Application>
  <PresentationFormat>On-screen Show (4:3)</PresentationFormat>
  <Paragraphs>449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Calibri</vt:lpstr>
      <vt:lpstr>Constantia</vt:lpstr>
      <vt:lpstr>Freestyle Script</vt:lpstr>
      <vt:lpstr>Lucida Calligraphy</vt:lpstr>
      <vt:lpstr>Tahoma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Building Customer Value, Satisfaction, &amp; Loyalty</vt:lpstr>
      <vt:lpstr>Building Customer Value, Satisfaction, &amp; Loyalty</vt:lpstr>
      <vt:lpstr>Building Customer Value, Satisfaction, &amp; Loyalty</vt:lpstr>
      <vt:lpstr>Building Customer Value, Satisfaction, &amp; Loyalty</vt:lpstr>
      <vt:lpstr>Building Customer Value, Satisfaction, &amp; Loyalty</vt:lpstr>
      <vt:lpstr>Building Customer Value, Satisfaction, &amp; Loyalty</vt:lpstr>
      <vt:lpstr>Building Customer Value, Satisfaction, &amp; Loyalty</vt:lpstr>
      <vt:lpstr>Building Customer Value, Satisfaction, &amp; Loyalty</vt:lpstr>
      <vt:lpstr>Building Customer Value, Satisfaction, &amp; Loyalty</vt:lpstr>
      <vt:lpstr>Building Customer Value, Satisfaction, &amp; Loyalty</vt:lpstr>
      <vt:lpstr>Building Customer Value, Satisfaction, &amp; Loyalty</vt:lpstr>
      <vt:lpstr>PowerPoint Presentation</vt:lpstr>
      <vt:lpstr>Total Customer Satisfaction</vt:lpstr>
      <vt:lpstr>Total Customer Satisfaction</vt:lpstr>
      <vt:lpstr>Total Customer Satisfaction</vt:lpstr>
      <vt:lpstr>Total Customer Satisfaction</vt:lpstr>
      <vt:lpstr>Total Customer Satisfaction</vt:lpstr>
      <vt:lpstr>Total Customer Satisfaction</vt:lpstr>
      <vt:lpstr>Total Customer Satisfaction</vt:lpstr>
      <vt:lpstr>PowerPoint Presentation</vt:lpstr>
      <vt:lpstr>Product &amp; Service Quality</vt:lpstr>
      <vt:lpstr>Product &amp; Service Quality</vt:lpstr>
      <vt:lpstr>Product &amp; Service Quality</vt:lpstr>
      <vt:lpstr>Product &amp; Service Quality</vt:lpstr>
      <vt:lpstr>PowerPoint Presentation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Maximizing Customer Lifetime Value</vt:lpstr>
      <vt:lpstr>PowerPoint Presentation</vt:lpstr>
      <vt:lpstr>Customer Database and Database Management</vt:lpstr>
      <vt:lpstr>Customer Database and Database Management</vt:lpstr>
      <vt:lpstr>Customer Database and Database Management</vt:lpstr>
      <vt:lpstr>Customer Database and Database Management</vt:lpstr>
      <vt:lpstr>Customer Database and Database 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Dr.Mortezamaleki</dc:creator>
  <cp:lastModifiedBy>PAM</cp:lastModifiedBy>
  <cp:revision>261</cp:revision>
  <dcterms:created xsi:type="dcterms:W3CDTF">2011-07-27T10:47:49Z</dcterms:created>
  <dcterms:modified xsi:type="dcterms:W3CDTF">2020-09-29T12:52:04Z</dcterms:modified>
</cp:coreProperties>
</file>