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2"/>
  </p:notesMasterIdLst>
  <p:sldIdLst>
    <p:sldId id="353" r:id="rId2"/>
    <p:sldId id="257" r:id="rId3"/>
    <p:sldId id="259" r:id="rId4"/>
    <p:sldId id="341" r:id="rId5"/>
    <p:sldId id="296" r:id="rId6"/>
    <p:sldId id="297" r:id="rId7"/>
    <p:sldId id="342" r:id="rId8"/>
    <p:sldId id="298" r:id="rId9"/>
    <p:sldId id="299" r:id="rId10"/>
    <p:sldId id="343" r:id="rId11"/>
    <p:sldId id="301" r:id="rId12"/>
    <p:sldId id="302" r:id="rId13"/>
    <p:sldId id="303" r:id="rId14"/>
    <p:sldId id="304" r:id="rId15"/>
    <p:sldId id="306" r:id="rId16"/>
    <p:sldId id="363" r:id="rId17"/>
    <p:sldId id="305" r:id="rId18"/>
    <p:sldId id="364" r:id="rId19"/>
    <p:sldId id="307" r:id="rId20"/>
    <p:sldId id="309" r:id="rId21"/>
    <p:sldId id="308" r:id="rId22"/>
    <p:sldId id="310" r:id="rId23"/>
    <p:sldId id="311" r:id="rId24"/>
    <p:sldId id="312" r:id="rId25"/>
    <p:sldId id="344" r:id="rId26"/>
    <p:sldId id="313" r:id="rId27"/>
    <p:sldId id="345" r:id="rId28"/>
    <p:sldId id="314" r:id="rId29"/>
    <p:sldId id="346" r:id="rId30"/>
    <p:sldId id="315" r:id="rId31"/>
    <p:sldId id="367" r:id="rId32"/>
    <p:sldId id="347" r:id="rId33"/>
    <p:sldId id="316" r:id="rId34"/>
    <p:sldId id="348" r:id="rId35"/>
    <p:sldId id="317" r:id="rId36"/>
    <p:sldId id="318" r:id="rId37"/>
    <p:sldId id="319" r:id="rId38"/>
    <p:sldId id="366" r:id="rId39"/>
    <p:sldId id="320" r:id="rId40"/>
    <p:sldId id="365" r:id="rId41"/>
    <p:sldId id="321" r:id="rId42"/>
    <p:sldId id="322" r:id="rId43"/>
    <p:sldId id="368" r:id="rId44"/>
    <p:sldId id="369" r:id="rId45"/>
    <p:sldId id="323" r:id="rId46"/>
    <p:sldId id="324" r:id="rId47"/>
    <p:sldId id="325" r:id="rId48"/>
    <p:sldId id="326" r:id="rId49"/>
    <p:sldId id="349" r:id="rId50"/>
    <p:sldId id="327" r:id="rId51"/>
    <p:sldId id="350" r:id="rId52"/>
    <p:sldId id="328" r:id="rId53"/>
    <p:sldId id="329" r:id="rId54"/>
    <p:sldId id="330" r:id="rId55"/>
    <p:sldId id="331" r:id="rId56"/>
    <p:sldId id="358" r:id="rId57"/>
    <p:sldId id="362" r:id="rId58"/>
    <p:sldId id="359" r:id="rId59"/>
    <p:sldId id="360" r:id="rId60"/>
    <p:sldId id="332" r:id="rId61"/>
    <p:sldId id="333" r:id="rId62"/>
    <p:sldId id="334" r:id="rId63"/>
    <p:sldId id="335" r:id="rId64"/>
    <p:sldId id="336" r:id="rId65"/>
    <p:sldId id="351" r:id="rId66"/>
    <p:sldId id="337" r:id="rId67"/>
    <p:sldId id="338" r:id="rId68"/>
    <p:sldId id="339" r:id="rId69"/>
    <p:sldId id="340" r:id="rId70"/>
    <p:sldId id="29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E7ECE-41B7-4B2B-ACC1-8FE89F821D21}" type="datetimeFigureOut">
              <a:rPr lang="en-US" smtClean="0"/>
              <a:pPr/>
              <a:t>11/23/2018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7DFDF-A895-4B72-B403-B0DFFF1FBA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0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8A85B-A591-4325-B7BD-E32656180EBC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1CD94-49D6-452F-BB84-2128C9261DB7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BE86-74D2-4DDC-A1BB-BD099E2F22FC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022A-D2EE-453C-972D-61A5CAE1BF7F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B89D-C227-4E96-AD3A-0FF616C72855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6EE3-F9CA-44E0-9C4C-1C50EAA106B8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4EB2E-3A8E-45EA-A230-4182F2E39B53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057C-5A1B-4C0F-A5D4-0595678E85BF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7E91-A6F8-41B8-ADEE-69CF6DB2DE9F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9C678-5BDB-40E9-8F2F-35E68D26997F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DF84-13E8-4EF2-BD4F-3CAD11568B36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DA6495-563A-4B8A-9A46-91249FBBC171}" type="datetime1">
              <a:rPr lang="en-US" smtClean="0"/>
              <a:pPr/>
              <a:t>11/23/2018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CA293A-969E-4DED-878E-E780067554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052514"/>
            <a:ext cx="4300250" cy="557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761" y="5257800"/>
            <a:ext cx="4038600" cy="8002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Instructor </a:t>
            </a:r>
          </a:p>
          <a:p>
            <a:pPr algn="ctr"/>
            <a:r>
              <a:rPr lang="en-US" sz="2800" b="1" dirty="0" smtClean="0">
                <a:latin typeface="+mj-lt"/>
              </a:rPr>
              <a:t>Morteza Maleki, </a:t>
            </a:r>
            <a:r>
              <a:rPr lang="en-US" b="1" dirty="0" smtClean="0">
                <a:latin typeface="+mj-lt"/>
              </a:rPr>
              <a:t>PhD</a:t>
            </a:r>
            <a:endParaRPr lang="en-US" sz="2800" b="1" dirty="0">
              <a:latin typeface="+mj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043112" cy="18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3290887"/>
            <a:ext cx="1690688" cy="1811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0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35480"/>
            <a:ext cx="8856984" cy="438912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Customers expect channel integration, characterized by features such as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ability to order a product online and pick it up at a convenient retail location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ability to return an online ordered product to a nearly store of the retailer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right to receive discounts and promotional offers based on total online and offline purchases. 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9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57400"/>
            <a:ext cx="8784976" cy="3733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Understanding Customer Needs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Consumers may choose the channels they prefer based on a number of factors: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price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Product assortment,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convenience of the channel option,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Their own particular shopping goals (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economic, social, experiential</a:t>
            </a:r>
            <a:r>
              <a:rPr lang="en-US" sz="19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) </a:t>
            </a:r>
          </a:p>
          <a:p>
            <a:pPr lvl="8" algn="just"/>
            <a:endParaRPr lang="en-US" sz="1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/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Nunes &amp; Cespedes </a:t>
            </a:r>
            <a:r>
              <a:rPr lang="en-US" sz="24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categorization of buyers: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9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Habitual Shoppers </a:t>
            </a:r>
            <a:r>
              <a:rPr lang="en-US" sz="19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purchase from the same places in the same manner over time. </a:t>
            </a:r>
            <a:endParaRPr lang="en-US" sz="19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endParaRPr lang="en-US" sz="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9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High-value deal seekers </a:t>
            </a:r>
            <a:r>
              <a:rPr lang="en-US" sz="19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know their needs and “</a:t>
            </a:r>
            <a:r>
              <a:rPr lang="en-US" sz="1900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channel surf</a:t>
            </a:r>
            <a:r>
              <a:rPr lang="en-US" sz="19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” a great deal before buying at the lowest possible price. </a:t>
            </a:r>
            <a:endParaRPr lang="en-US" sz="19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endParaRPr lang="en-US" sz="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9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Variety-loving </a:t>
            </a:r>
            <a:r>
              <a:rPr lang="en-US" sz="19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shoppers </a:t>
            </a:r>
            <a:r>
              <a:rPr lang="en-US" sz="19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gather info in many channels, take advantage of high-touch services, and then buy in their favorite channel, regardless of price. </a:t>
            </a:r>
            <a:endParaRPr lang="en-US" sz="19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endParaRPr lang="en-US" sz="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9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High-involvement shoppers </a:t>
            </a:r>
            <a:r>
              <a:rPr lang="en-US" sz="19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gather info in all channels, make their purchase in a low-cost channel, but take advantage of customer support from high-touch channel. </a:t>
            </a:r>
          </a:p>
          <a:p>
            <a:pPr algn="just"/>
            <a:endParaRPr lang="en-US" sz="24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>
                <a:latin typeface="+mj-lt"/>
              </a:rPr>
              <a:pPr/>
              <a:t>12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Survey in France, Germany, &amp; the UK: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Service Quality Customers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Who cared most about the variety and performance of the product in stores as well as the service provided </a:t>
            </a:r>
            <a:endParaRPr lang="en-US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Price/value customers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Who were most concerned about spending their money wisely</a:t>
            </a:r>
            <a:endParaRPr lang="en-US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Affinity customers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Who primarily sough stores  that suited people like themselves or the members of groups they aspired to join. </a:t>
            </a:r>
          </a:p>
          <a:p>
            <a:pPr marL="1010412" lvl="2" indent="-342900" algn="just">
              <a:buFont typeface="+mj-lt"/>
              <a:buAutoNum type="arabicPeriod"/>
            </a:pPr>
            <a:endParaRPr lang="en-US" sz="15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France, shoppers place more importance on service and quality; in the UK, affinity; and in Germany, in price and value.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76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Value Networks </a:t>
            </a:r>
          </a:p>
          <a:p>
            <a:pPr marL="393192" lvl="1" indent="0" algn="just">
              <a:buNone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value network is a system of partnerships and alliances that a firm creates to source, augment, and deliver its offerings.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includes a firm’s suppliers and its suppliers’ suppliers, and its immediate customers and their end customers.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also includes valued relations with others such as university researchers &amp; government approval agencies. </a:t>
            </a:r>
          </a:p>
          <a:p>
            <a:pPr lvl="2" algn="just"/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This has several insights to the company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company can estimate whether more money is made upstream or downstream, in case it might want to integrate backward or forward.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endParaRPr lang="en-US" sz="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company is more aware of disturbances anywhere in the supply chain that might cause costs, prices, or supplies to change suddenly.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endParaRPr lang="en-US" sz="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Companies can go online with their business partners to carry on faster and more accurate communications, transactions, and payments to reduce costs, speed up info, and increase accuracy. </a:t>
            </a:r>
          </a:p>
          <a:p>
            <a:pPr algn="just"/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Managing a value network means making increasing investments in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information technology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(IT) and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software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Firms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have introduced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supply chain management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SCM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) software and invited such software firms as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SAP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and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Oracle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to design comprehensive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enterprise resource planning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(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ERP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) systems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to manage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cash flow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manufacturing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human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resources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purchasing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, and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other major functions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within a unified framework. 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Marketers have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traditionally focused on the side of the value network that looks toward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the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customer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, adopting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customer relationship management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(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CRM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)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software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practices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. </a:t>
            </a: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7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Role of Marketing Channels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86000"/>
            <a:ext cx="8928992" cy="3733800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22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Why would a producer delegate some of the selling job to intermediaries? </a:t>
            </a:r>
          </a:p>
          <a:p>
            <a:pPr marL="484632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Through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their contacts, experience, specialization, and scale of operation, intermediaries make goods widely available and accessible to target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markets.</a:t>
            </a:r>
          </a:p>
          <a:p>
            <a:pPr marL="484632" indent="-457200" algn="just">
              <a:buFont typeface="+mj-lt"/>
              <a:buAutoNum type="arabicPeriod"/>
            </a:pPr>
            <a:endParaRPr lang="en-US" sz="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can get effectiveness &amp; efficiency by using intermediaries.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endParaRPr lang="en-US" sz="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Many producers lack the financial resources and experiences to sell directly on their own. </a:t>
            </a:r>
          </a:p>
          <a:p>
            <a:pPr marL="1947672" lvl="5" indent="-457200" algn="just">
              <a:buFont typeface="+mj-lt"/>
              <a:buAutoNum type="arabicPeriod"/>
            </a:pPr>
            <a:endParaRPr lang="en-US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098986" cy="396044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Role of Marketing Channels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631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Role of Marketing Channels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48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Channel Functions &amp; Flows </a:t>
            </a:r>
          </a:p>
          <a:p>
            <a:pPr marL="393192" lvl="1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 are five flows in marketing channels;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Physical Flow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Title Flow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Payment Flow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Information Flow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Promotion Flow </a:t>
            </a:r>
          </a:p>
          <a:p>
            <a:pPr marL="1010412" lvl="2" indent="-342900" algn="just">
              <a:buFont typeface="+mj-lt"/>
              <a:buAutoNum type="arabicPeriod"/>
            </a:pP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manufacturer selling a physical product and services might require three channels;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Sales channel,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Delivery channel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Service channel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671638"/>
            <a:ext cx="7667625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38" y="4129088"/>
            <a:ext cx="456247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85938"/>
            <a:ext cx="8839200" cy="45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Role of Marketing Channels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Role of Marketing Channels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505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All channel functions have three things in common;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use up scarce resources,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can often be performed better through specialization, &amp;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can be shifted among channel members.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question is not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whether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various channel functions need to be performed—they must be—but rather,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who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to perform them. </a:t>
            </a:r>
          </a:p>
          <a:p>
            <a:pPr marL="736092" lvl="1" indent="-342900" algn="just"/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Role of Marketing Channels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429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Channel Levels </a:t>
            </a:r>
          </a:p>
          <a:p>
            <a:pPr marL="393192" lvl="1" indent="0" algn="just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 four channel levels: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 zero-level channel (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direct marketing channel</a:t>
            </a: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One-level channel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Two-level channel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Three level channel </a:t>
            </a:r>
          </a:p>
          <a:p>
            <a:pPr marL="1010412" lvl="2" indent="-342900" algn="just">
              <a:buFont typeface="+mj-lt"/>
              <a:buAutoNum type="arabicPeriod"/>
            </a:pP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9615"/>
            <a:ext cx="8610600" cy="475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Role of Marketing Channels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Role of Marketing Channels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Channels normally describe a forward movement of products from source to user, but there are also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reverse-flow channels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algn="just"/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reverse-flow channels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are important in the following cases: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reuse products or containers (</a:t>
            </a:r>
            <a:r>
              <a:rPr lang="en-US" sz="1800" u="sng" dirty="0" smtClean="0">
                <a:latin typeface="+mj-lt"/>
                <a:cs typeface="Times New Roman" pitchFamily="18" charset="0"/>
              </a:rPr>
              <a:t>such as refillable chemical carrying drums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)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refurbish products (</a:t>
            </a:r>
            <a:r>
              <a:rPr lang="en-US" sz="1800" u="sng" dirty="0" smtClean="0">
                <a:latin typeface="+mj-lt"/>
                <a:cs typeface="Times New Roman" pitchFamily="18" charset="0"/>
              </a:rPr>
              <a:t>such as circuit boards or computers for resale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)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recycle products (</a:t>
            </a:r>
            <a:r>
              <a:rPr lang="en-US" sz="1800" u="sng" dirty="0" smtClean="0">
                <a:latin typeface="+mj-lt"/>
                <a:cs typeface="Times New Roman" pitchFamily="18" charset="0"/>
              </a:rPr>
              <a:t>such as paper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)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dispose of products or packaging (</a:t>
            </a:r>
            <a:r>
              <a:rPr lang="en-US" sz="1800" u="sng" dirty="0" smtClean="0">
                <a:latin typeface="+mj-lt"/>
                <a:cs typeface="Times New Roman" pitchFamily="18" charset="0"/>
              </a:rPr>
              <a:t>waste products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)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Role of Marketing Channels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5720"/>
          </a:xfrm>
        </p:spPr>
        <p:txBody>
          <a:bodyPr>
            <a:normAutofit/>
          </a:bodyPr>
          <a:lstStyle/>
          <a:p>
            <a:pPr marL="370332" indent="-342900"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Intermediaries in this reverse-flow channels are: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Manufacturer’s redemption centers,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Community groups,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Traditional intermediaries such as soft drink intermediaries,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Trash collection specialists,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Recycling centers,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Trash recycling brokers, &amp;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Central processing warehousing.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>
                <a:latin typeface="+mj-lt"/>
              </a:rPr>
              <a:pPr/>
              <a:t>25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607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Role of Marketing Channels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95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Service Sector Channels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As Internet &amp; other technologies advance, service industries such as banking, insurance, travel and stock buying and selling are operating through new channels. </a:t>
            </a:r>
          </a:p>
          <a:p>
            <a:pPr lvl="1" algn="just"/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Marketing channels also keep changing in person marketing.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Besides live and programme entertainment, entertainers, musicians and other artists can reach prospective and existing fans online in many ways.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Their own websites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Social community sites, such as Facebook and Twitter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Third party Websites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The Role of Marketing Channels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Politician must also choose a mix of channels.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Mass media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Rallies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Coffee hours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Spot TV ads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Email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Blogs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Social network sites, etc.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pPr marL="370332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Schools develop “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</a:rPr>
              <a:t>educational-dissemination systems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”.  </a:t>
            </a:r>
          </a:p>
          <a:p>
            <a:pPr marL="370332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Hospitals develop “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</a:rPr>
              <a:t>health-delivery systems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”. </a:t>
            </a:r>
          </a:p>
          <a:p>
            <a:pPr lvl="1" algn="just"/>
            <a:endParaRPr lang="en-US" sz="2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>
                <a:latin typeface="+mj-lt"/>
              </a:rPr>
              <a:pPr/>
              <a:t>27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96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76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Designing a marketing channel system requires: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Analyzing Customers’ Desired Service Output Levels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Establishing Objectives &amp; Constraints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Identifying Major Channel Alternatives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Evaluating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Major Channel Alternatives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1010412" lvl="2" indent="-342900" algn="just">
              <a:buFont typeface="+mj-lt"/>
              <a:buAutoNum type="arabicPeriod"/>
            </a:pP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640960" cy="4389120"/>
          </a:xfrm>
        </p:spPr>
        <p:txBody>
          <a:bodyPr/>
          <a:lstStyle/>
          <a:p>
            <a:pPr marL="541782" indent="-514350" algn="just">
              <a:buFont typeface="+mj-lt"/>
              <a:buAutoNum type="romanUcPeriod"/>
            </a:pPr>
            <a:r>
              <a:rPr 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Analyzing Customers Desired Service Output Levels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Channels Produce Five Service Outputs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Desired Lot 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Size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Waiting &amp; Delivery Time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Spatial Convenience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Product Variety </a:t>
            </a:r>
          </a:p>
          <a:p>
            <a:pPr marL="1124712" lvl="2" indent="-4572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Service Backup </a:t>
            </a:r>
          </a:p>
          <a:p>
            <a:pPr marL="2679192" lvl="8" indent="-457200" algn="just">
              <a:buFont typeface="+mj-lt"/>
              <a:buAutoNum type="arabicPeriod"/>
            </a:pPr>
            <a:endParaRPr lang="en-US" sz="11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70332" indent="-342900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Providing greater service outputs means increasing channel costs &amp; raising prices for customers; different customers have different service needs. 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4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8640960" cy="418410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Marketing Channels are </a:t>
            </a:r>
            <a:r>
              <a:rPr lang="en-US" sz="22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sets of interdependent organizations 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involved in </a:t>
            </a:r>
            <a:r>
              <a:rPr lang="en-US" sz="20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process of making a product or service available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for use or consumption.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They are the set of pathways a product or service follows after production, culminating in purchase and used by the final end user.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In the United States,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channel members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as a group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have historically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earned margins that account for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30 percent to 50 percent of the ultimate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selling p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rice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. 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In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contrast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,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advertising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typically has accounted for less than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5 percent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to 7 percent of the final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price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 startAt="2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Establishing Objectives &amp; Constraints </a:t>
            </a:r>
          </a:p>
          <a:p>
            <a:pPr marL="484632" indent="-457200"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Marketers should state their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channel objectives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in terms of the service output levels they want to provide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and the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associated cost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and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support levels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. 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marL="484632" indent="-4572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Under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competitive conditions, channel members should arrange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their functional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tasks to minimize costs and still provide desired levels of service. 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marL="484632" indent="-457200" algn="just">
              <a:buFont typeface="Wingdings" panose="05000000000000000000" pitchFamily="2" charset="2"/>
              <a:buChar char="v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Planners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can identify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several market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segments based on desired service and choose the best channels for each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/>
            <a:endParaRPr lang="en-US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8862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 startAt="2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Establishing Objectives &amp; Constraints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… 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r>
              <a:rPr lang="en-US" sz="2000" dirty="0" smtClean="0">
                <a:latin typeface="+mj-lt"/>
                <a:cs typeface="Times New Roman" pitchFamily="18" charset="0"/>
              </a:rPr>
              <a:t>Product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characteristics;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Perishable products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require more direct marketing.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Bulky products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requires channels that minimize the shipping distance and the amount of handling.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Nonstandard products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like custom-built machinery, are sold directly by company’s sales representatives.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Products requiring installation or maintenance services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like heating &amp; cooling systems, are usually sold and maintained by the company or a franchised dealer.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High unit value products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like generators and turbines, are often sold through a company salesforce rather than intermediaries. </a:t>
            </a:r>
          </a:p>
          <a:p>
            <a:pPr lvl="2" algn="just"/>
            <a:endParaRPr lang="en-US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7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87363" algn="just">
              <a:buFont typeface="+mj-lt"/>
              <a:buAutoNum type="arabicPeriod" startAt="2"/>
            </a:pPr>
            <a:r>
              <a:rPr lang="en-US" sz="2000" dirty="0">
                <a:latin typeface="+mj-lt"/>
                <a:cs typeface="Times New Roman" pitchFamily="18" charset="0"/>
              </a:rPr>
              <a:t>Other companies’ (competitors’)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strategies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marL="514350" indent="-487363" algn="just">
              <a:buFont typeface="+mj-lt"/>
              <a:buAutoNum type="arabicPeriod" startAt="2"/>
            </a:pPr>
            <a:endParaRPr lang="en-US" sz="1000" dirty="0">
              <a:latin typeface="+mj-lt"/>
              <a:cs typeface="Times New Roman" pitchFamily="18" charset="0"/>
            </a:endParaRPr>
          </a:p>
          <a:p>
            <a:pPr marL="514350" indent="-487363" algn="just">
              <a:buFont typeface="+mj-lt"/>
              <a:buAutoNum type="arabicPeriod" startAt="2"/>
            </a:pPr>
            <a:r>
              <a:rPr lang="en-US" sz="2000" dirty="0">
                <a:latin typeface="+mj-lt"/>
                <a:cs typeface="Times New Roman" pitchFamily="18" charset="0"/>
              </a:rPr>
              <a:t>Characteristics of the business environments 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514350" indent="-487363" algn="just">
              <a:buFont typeface="+mj-lt"/>
              <a:buAutoNum type="arabicPeriod" startAt="2"/>
            </a:pPr>
            <a:endParaRPr lang="en-US" sz="1000" dirty="0">
              <a:latin typeface="+mj-lt"/>
              <a:cs typeface="Times New Roman" pitchFamily="18" charset="0"/>
            </a:endParaRPr>
          </a:p>
          <a:p>
            <a:pPr marL="514350" indent="-487363" algn="just">
              <a:buFont typeface="+mj-lt"/>
              <a:buAutoNum type="arabicPeriod" startAt="2"/>
            </a:pPr>
            <a:r>
              <a:rPr lang="en-US" sz="2000" dirty="0">
                <a:latin typeface="+mj-lt"/>
                <a:cs typeface="Times New Roman" pitchFamily="18" charset="0"/>
              </a:rPr>
              <a:t>Economic Conditions </a:t>
            </a:r>
            <a:endParaRPr lang="en-US" sz="2000" dirty="0" smtClean="0">
              <a:latin typeface="+mj-lt"/>
              <a:cs typeface="Times New Roman" pitchFamily="18" charset="0"/>
            </a:endParaRPr>
          </a:p>
          <a:p>
            <a:pPr marL="514350" indent="-487363" algn="just">
              <a:buFont typeface="+mj-lt"/>
              <a:buAutoNum type="arabicPeriod" startAt="2"/>
            </a:pPr>
            <a:endParaRPr lang="en-US" sz="1000" dirty="0">
              <a:latin typeface="+mj-lt"/>
              <a:cs typeface="Times New Roman" pitchFamily="18" charset="0"/>
            </a:endParaRPr>
          </a:p>
          <a:p>
            <a:pPr marL="514350" indent="-487363" algn="just">
              <a:buFont typeface="+mj-lt"/>
              <a:buAutoNum type="arabicPeriod" startAt="2"/>
            </a:pPr>
            <a:r>
              <a:rPr lang="en-US" sz="2000" dirty="0">
                <a:latin typeface="+mj-lt"/>
                <a:cs typeface="Times New Roman" pitchFamily="18" charset="0"/>
              </a:rPr>
              <a:t>Legal regulations &amp; restrictions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6670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 startAt="3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Identifying Major Channel Alternatives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channel alternative is described by three items: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Types of Available Business Intermediaries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Number of Intermediaries Needed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Terms &amp; Responsibilities of Each Channel Member </a:t>
            </a:r>
          </a:p>
          <a:p>
            <a:pPr marL="1010412" lvl="2" indent="-342900" algn="just">
              <a:buFont typeface="+mj-lt"/>
              <a:buAutoNum type="arabicPeriod"/>
            </a:pPr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782" indent="-514350" algn="just">
              <a:buFont typeface="+mj-lt"/>
              <a:buAutoNum type="arabicParenR"/>
            </a:pPr>
            <a:r>
              <a:rPr lang="en-US" sz="2000" dirty="0">
                <a:latin typeface="+mj-lt"/>
                <a:cs typeface="Times New Roman" pitchFamily="18" charset="0"/>
              </a:rPr>
              <a:t>Types of Intermediaries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firm needs to identify the types of intermediaries available to carry on its channel work.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05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Companies should search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for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innovative marketing channels.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05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Sometimes, a company chooses a new or unconventional channel because of the difficulty, cost, or ineffectiveness of working with the dominant channel. 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company will encounter less competition during the initial move into this channel. 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>
                <a:latin typeface="+mj-lt"/>
              </a:rPr>
              <a:pPr/>
              <a:t>34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73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981200"/>
            <a:ext cx="8964488" cy="45720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arenR" startAt="2"/>
            </a:pPr>
            <a:r>
              <a:rPr lang="en-US" sz="2000" dirty="0" smtClean="0">
                <a:latin typeface="+mj-lt"/>
                <a:cs typeface="Times New Roman" pitchFamily="18" charset="0"/>
              </a:rPr>
              <a:t>Number of Intermediaries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Three strategies in choosing the number of intermediaries: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Exclusive Distribution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Selective Distribution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Intensive Distribution </a:t>
            </a:r>
          </a:p>
          <a:p>
            <a:pPr lvl="2" algn="just"/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57200" lvl="1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Exclusive Distribution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means severely limiting the number of intermediaries.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Its appropriate when the producer wants to maintain control over the service level &amp; outputs offered by the resellers, &amp; it often includes exclusive dealing arrangements.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is used in the distribution of new automobiles, some major appliances, &amp; some women apparel brands.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10000"/>
          </a:xfrm>
        </p:spPr>
        <p:txBody>
          <a:bodyPr>
            <a:normAutofit/>
          </a:bodyPr>
          <a:lstStyle/>
          <a:p>
            <a:pPr marL="457200" lvl="1" indent="-342900" algn="just">
              <a:buFont typeface="+mj-lt"/>
              <a:buAutoNum type="arabicPeriod" startAt="2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</a:t>
            </a:r>
            <a:r>
              <a:rPr lang="en-US" sz="20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Intensive Distribution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the manufacturer places the goods or services in as many outlets as possible.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is generally used for items such as snack foods, soft drinks, newspapers, candies, and gums, </a:t>
            </a:r>
            <a:r>
              <a:rPr lang="en-US" sz="16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products the consumer seeks </a:t>
            </a:r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to </a:t>
            </a:r>
            <a:r>
              <a:rPr lang="en-US" sz="16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buy frequently or </a:t>
            </a:r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in a </a:t>
            </a:r>
            <a:r>
              <a:rPr lang="en-US" sz="16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variety of location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endParaRPr lang="en-US" sz="16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/>
            <a:endParaRPr lang="en-US" sz="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57200" lvl="1" indent="-342900" algn="just">
              <a:buFont typeface="+mj-lt"/>
              <a:buAutoNum type="arabicPeriod" startAt="3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The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Selective Distribution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strategy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relies on more than a few but less than all of the intermediaries willing to carry a particular product.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makes sense for established companies &amp; for new companies seeking distributors. </a:t>
            </a:r>
          </a:p>
          <a:p>
            <a:pPr lvl="2" algn="just"/>
            <a:endParaRPr lang="en-US" sz="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en-US" sz="24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2766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arenR" startAt="3"/>
            </a:pPr>
            <a:r>
              <a:rPr lang="en-US" sz="2000" dirty="0" smtClean="0">
                <a:latin typeface="+mj-lt"/>
                <a:cs typeface="Times New Roman" pitchFamily="18" charset="0"/>
              </a:rPr>
              <a:t>Terms &amp; Responsibilities of Channel Members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Each channel member must be treated respectfully &amp; given the opportunity to be profitable.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9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main elements in the “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trade-relations mix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” in the channels are: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Price Policy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Conditions of Sales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Distributors’ Territorial Rights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Mutual Services &amp; Responsibilities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lvl="2" algn="just"/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/>
            <a:endParaRPr lang="en-US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3599"/>
            <a:ext cx="8712968" cy="4587875"/>
          </a:xfrm>
        </p:spPr>
        <p:txBody>
          <a:bodyPr>
            <a:normAutofit/>
          </a:bodyPr>
          <a:lstStyle/>
          <a:p>
            <a:pPr marL="370332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Price Policy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calls for the producer to establish a price list and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schedule of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discounts and allowances that intermediaries see as equitable and sufficient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370332" indent="-342900" algn="just">
              <a:buFont typeface="+mj-lt"/>
              <a:buAutoNum type="arabicPeriod"/>
            </a:pPr>
            <a:endParaRPr lang="en-US" sz="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70332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Conditions of Sales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refers to payment terms and producer guarantees. Most producers grant cash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discounts to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distributors for early payment. </a:t>
            </a:r>
            <a:endParaRPr lang="en-US" sz="1800" dirty="0" smtClean="0">
              <a:solidFill>
                <a:srgbClr val="0070C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They 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might also offer a guarantee against defective merchandise or 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price declines</a:t>
            </a:r>
            <a:r>
              <a:rPr lang="en-US" sz="1600" dirty="0">
                <a:solidFill>
                  <a:srgbClr val="002060"/>
                </a:solidFill>
                <a:latin typeface="+mj-lt"/>
              </a:rPr>
              <a:t>, creating an incentive to buy larger quantities</a:t>
            </a:r>
            <a:r>
              <a:rPr lang="en-US" sz="1600" dirty="0" smtClean="0">
                <a:solidFill>
                  <a:srgbClr val="002060"/>
                </a:solidFill>
                <a:latin typeface="+mj-lt"/>
              </a:rPr>
              <a:t>.</a:t>
            </a:r>
            <a:endParaRPr lang="en-US" sz="16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370332" indent="-342900" algn="just">
              <a:buFont typeface="+mj-lt"/>
              <a:buAutoNum type="arabicPeriod"/>
            </a:pPr>
            <a:endParaRPr lang="en-US" sz="8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370332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Distributors</a:t>
            </a: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’ Territorial Rights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define the distributors’ territories and the terms under which the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producer will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enfranchise other distributors. Distributors normally expect to receive full credit for all sales in their territory, whether or not they did the selling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marL="370332" indent="-342900" algn="just">
              <a:buFont typeface="+mj-lt"/>
              <a:buAutoNum type="arabicPeriod"/>
            </a:pPr>
            <a:endParaRPr lang="en-US" sz="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70332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Mutual Services &amp; Responsibilities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must be carefully spelled out, especially in franchised and </a:t>
            </a:r>
            <a:r>
              <a:rPr lang="en-US" sz="1800" dirty="0" smtClean="0">
                <a:solidFill>
                  <a:srgbClr val="0070C0"/>
                </a:solidFill>
                <a:latin typeface="+mj-lt"/>
              </a:rPr>
              <a:t>exclusive agency </a:t>
            </a:r>
            <a:r>
              <a:rPr lang="en-US" sz="1800" dirty="0">
                <a:solidFill>
                  <a:srgbClr val="0070C0"/>
                </a:solidFill>
                <a:latin typeface="+mj-lt"/>
              </a:rPr>
              <a:t>channels. </a:t>
            </a:r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/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/>
            <a:endParaRPr lang="en-US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 startAt="4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Evaluating the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Major Channel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Alternatives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latin typeface="+mj-lt"/>
                <a:cs typeface="Times New Roman" pitchFamily="18" charset="0"/>
              </a:rPr>
              <a:t>Economic Criteria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Each channel alternative will produce a different levels of sales &amp; costs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Firms will try to align customer &amp; channels to maximize channel at the lowest overall costs.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Yet, sellers try to replace high-cost channels with low-cost channels as long as the value added per sale is sufficient.</a:t>
            </a: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lvl="2" algn="just"/>
            <a:endParaRPr lang="en-US" sz="1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796" y="3896026"/>
            <a:ext cx="5892407" cy="267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There are three types of intermediaries;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Merchants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They buy, take title to, and resell the merchandise. </a:t>
            </a:r>
          </a:p>
          <a:p>
            <a:pPr lvl="7" algn="just"/>
            <a:endParaRPr lang="en-US" sz="12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Agents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They search for customers and may negotiate on the producers’ behalf but do not take title to the goods. </a:t>
            </a:r>
          </a:p>
          <a:p>
            <a:pPr lvl="7" algn="just"/>
            <a:endParaRPr lang="en-US" sz="12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Facilitators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They assist in the distribution process but neither take title to the goods nor negotiate purchases or sales.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>
                <a:latin typeface="+mj-lt"/>
              </a:rPr>
              <a:pPr/>
              <a:t>4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01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Design &amp; Strategies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12127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 startAt="4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Evaluating the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Major Channel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Alternatives </a:t>
            </a:r>
          </a:p>
          <a:p>
            <a:pPr lvl="2" algn="just"/>
            <a:endParaRPr lang="en-US" sz="1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latin typeface="+mj-lt"/>
                <a:cs typeface="Times New Roman" pitchFamily="18" charset="0"/>
              </a:rPr>
              <a:t>Control Criteria </a:t>
            </a:r>
            <a:endParaRPr lang="en-US" sz="2000" dirty="0"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Using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a 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sales agency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can pose a 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control </a:t>
            </a:r>
            <a:r>
              <a:rPr lang="en-US" sz="1600" dirty="0" smtClean="0">
                <a:solidFill>
                  <a:srgbClr val="C00000"/>
                </a:solidFill>
                <a:latin typeface="+mj-lt"/>
              </a:rPr>
              <a:t>problem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and </a:t>
            </a:r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Technical </a:t>
            </a:r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Know-how </a:t>
            </a:r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Problem</a:t>
            </a:r>
            <a:r>
              <a:rPr lang="en-US" sz="16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Agents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may concentrate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on the customers who buy the most, not necessarily those who buy the manufacturer’s goods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They might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not master the technical details of the company’s product or handle its promotion materials effectively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n-US" sz="16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/>
            <a:endParaRPr lang="en-US" sz="1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latin typeface="+mj-lt"/>
                <a:cs typeface="Times New Roman" pitchFamily="18" charset="0"/>
              </a:rPr>
              <a:t>Adaptive Criteria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To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develop a channel, members must commit to each other for a specified period of time.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 </a:t>
            </a:r>
            <a:endParaRPr lang="en-US" sz="1600" dirty="0" smtClean="0">
              <a:solidFill>
                <a:srgbClr val="0070C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Yet these commitments invariably reduce the producer’s ability to respond to change and uncertainty. </a:t>
            </a:r>
            <a:endParaRPr lang="en-US" sz="1600" dirty="0">
              <a:solidFill>
                <a:srgbClr val="0070C0"/>
              </a:solidFill>
              <a:latin typeface="+mj-lt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70C0"/>
                </a:solidFill>
                <a:latin typeface="+mj-lt"/>
              </a:rPr>
              <a:t>The producer needs 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channel structures </a:t>
            </a:r>
            <a:r>
              <a:rPr lang="en-US" sz="1600" dirty="0">
                <a:solidFill>
                  <a:srgbClr val="0070C0"/>
                </a:solidFill>
                <a:latin typeface="+mj-lt"/>
              </a:rPr>
              <a:t>and policies that provide high adaptability</a:t>
            </a:r>
            <a:r>
              <a:rPr lang="en-US" sz="16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n-US" sz="16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/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Channel-Management Decisions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After a company has chosen a channel system, it must select, train, motivate, &amp; evaluate individual intermediaries for each channel. 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It must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modify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channel design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and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arrangements over time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, including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the possibility of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expansion into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international markets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1" algn="just"/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en-US" sz="2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Selecting Channel Members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To customers, the channel members are the company.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Channel member features before selection: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number of years in business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Other lines carried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Growth &amp; profit record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Financial strength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Cooperativeness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Service reputation </a:t>
            </a:r>
          </a:p>
          <a:p>
            <a:pPr marL="1010412" lvl="2" indent="-342900" algn="just">
              <a:buFont typeface="+mj-lt"/>
              <a:buAutoNum type="arabicPeriod"/>
            </a:pPr>
            <a:endParaRPr lang="en-US" sz="17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>
                <a:latin typeface="+mj-lt"/>
              </a:rPr>
              <a:pPr/>
              <a:t>41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Channel-Management Decisions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pPr marL="717550" indent="-457200" algn="just">
              <a:buFont typeface="+mj-lt"/>
              <a:buAutoNum type="arabicParenR" startAt="2"/>
            </a:pPr>
            <a:r>
              <a:rPr lang="en-US" sz="2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Training &amp; Motivating Channel Members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company should plan and implement careful training programs, market research programs, &amp; other capability programs to improve intermediaries performance. </a:t>
            </a:r>
          </a:p>
          <a:p>
            <a:pPr lvl="8" algn="just"/>
            <a:endParaRPr lang="en-US" sz="1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en-US" sz="2000" dirty="0" smtClean="0">
                <a:latin typeface="+mj-lt"/>
                <a:cs typeface="Times New Roman" pitchFamily="18" charset="0"/>
              </a:rPr>
              <a:t>Channel Power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is the ability to alter channel members’ behavior so that they take actions they would not have taken otherwise. </a:t>
            </a:r>
          </a:p>
          <a:p>
            <a:pPr lvl="8" algn="just"/>
            <a:endParaRPr lang="en-US" sz="1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393192" lvl="1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Types of power to elicit cooperation: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Coercive Power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Reward Power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Legitimate Power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Expert Power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7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Referent Power </a:t>
            </a:r>
          </a:p>
          <a:p>
            <a:pPr marL="1010412" lvl="2" indent="-342900" algn="just">
              <a:buFont typeface="+mj-lt"/>
              <a:buAutoNum type="arabicPeriod"/>
            </a:pPr>
            <a:endParaRPr lang="en-US" sz="17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9872" y="4581128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+mj-lt"/>
              </a:rPr>
              <a:t>Objectively Observable </a:t>
            </a:r>
            <a:endParaRPr lang="en-US" sz="1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537321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7030A0"/>
                </a:solidFill>
                <a:latin typeface="+mj-lt"/>
              </a:rPr>
              <a:t>Subjectively Observable </a:t>
            </a:r>
            <a:endParaRPr lang="en-US" sz="14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" name="Left Brace 4"/>
          <p:cNvSpPr/>
          <p:nvPr/>
        </p:nvSpPr>
        <p:spPr>
          <a:xfrm>
            <a:off x="3059832" y="4581128"/>
            <a:ext cx="216024" cy="53537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3072791" y="5229200"/>
            <a:ext cx="236219" cy="8138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5"/>
            <a:ext cx="8928992" cy="4032447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arenR"/>
            </a:pPr>
            <a:r>
              <a:rPr lang="en-US" sz="2000" i="1" dirty="0">
                <a:solidFill>
                  <a:srgbClr val="C00000"/>
                </a:solidFill>
                <a:latin typeface="+mj-lt"/>
              </a:rPr>
              <a:t>Coercive power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A manufacturer threatens to withdraw a resource or terminate a relationship if intermediaries fail to cooperate. 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marL="708660" lvl="1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This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power can be effective, but its exercise produces resentment and can lead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the intermediaries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to organize countervailing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power.</a:t>
            </a:r>
          </a:p>
          <a:p>
            <a:pPr marL="342900" indent="-342900" algn="just">
              <a:buFont typeface="+mj-lt"/>
              <a:buAutoNum type="arabicParenR"/>
            </a:pP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sz="2000" i="1" dirty="0" smtClean="0">
                <a:solidFill>
                  <a:srgbClr val="C00000"/>
                </a:solidFill>
                <a:latin typeface="+mj-lt"/>
              </a:rPr>
              <a:t>Reward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power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The manufacturer offers intermediaries an extra benefit for performing specific acts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or functions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. 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marL="708660" lvl="1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Reward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power typically produces better results than coercive power, but intermediaries may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come to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expect a reward every time the manufacturer wants a certain behavior to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occur.</a:t>
            </a:r>
            <a:endParaRPr lang="en-US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Channel-Management Decisions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539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72817"/>
            <a:ext cx="8928992" cy="4536503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arenR" startAt="3"/>
            </a:pPr>
            <a:r>
              <a:rPr lang="en-US" sz="2000" i="1" dirty="0" smtClean="0">
                <a:solidFill>
                  <a:srgbClr val="C00000"/>
                </a:solidFill>
                <a:latin typeface="+mj-lt"/>
              </a:rPr>
              <a:t>Legitimate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power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The manufacturer requests a behavior that is warranted under the contract. 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marL="708660" lvl="1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As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long as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the intermediaries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view the manufacturer as a legitimate leader, legitimate power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works.</a:t>
            </a:r>
          </a:p>
          <a:p>
            <a:pPr marL="342900" indent="-342900" algn="just">
              <a:buFont typeface="+mj-lt"/>
              <a:buAutoNum type="arabicParenR" startAt="3"/>
            </a:pP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pPr marL="342900" indent="-342900" algn="just">
              <a:buFont typeface="+mj-lt"/>
              <a:buAutoNum type="arabicParenR" startAt="3"/>
            </a:pPr>
            <a:r>
              <a:rPr lang="en-US" sz="2000" i="1" dirty="0" smtClean="0">
                <a:solidFill>
                  <a:srgbClr val="C00000"/>
                </a:solidFill>
                <a:latin typeface="+mj-lt"/>
              </a:rPr>
              <a:t>Expert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power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The manufacturer has special knowledge the intermediaries value. Once the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intermediaries acquire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this expertise, however, expert power weakens. 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marL="708660" lvl="1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The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manufacturer must continue to develop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new expertise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so intermediaries will want to continue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cooperating.</a:t>
            </a:r>
          </a:p>
          <a:p>
            <a:pPr marL="342900" indent="-342900" algn="just">
              <a:buFont typeface="+mj-lt"/>
              <a:buAutoNum type="arabicParenR" startAt="3"/>
            </a:pPr>
            <a:endParaRPr lang="en-US" sz="1800" dirty="0">
              <a:solidFill>
                <a:srgbClr val="0070C0"/>
              </a:solidFill>
              <a:latin typeface="+mj-lt"/>
            </a:endParaRPr>
          </a:p>
          <a:p>
            <a:pPr marL="342900" indent="-342900" algn="just">
              <a:buFont typeface="+mj-lt"/>
              <a:buAutoNum type="arabicParenR" startAt="3"/>
            </a:pPr>
            <a:r>
              <a:rPr lang="en-US" sz="2000" i="1" dirty="0" smtClean="0">
                <a:solidFill>
                  <a:srgbClr val="C00000"/>
                </a:solidFill>
                <a:latin typeface="+mj-lt"/>
              </a:rPr>
              <a:t>Referent </a:t>
            </a:r>
            <a:r>
              <a:rPr lang="en-US" sz="2000" i="1" dirty="0">
                <a:solidFill>
                  <a:srgbClr val="C00000"/>
                </a:solidFill>
                <a:latin typeface="+mj-lt"/>
              </a:rPr>
              <a:t>power</a:t>
            </a:r>
            <a:r>
              <a:rPr lang="en-US" sz="2000" i="1" dirty="0">
                <a:solidFill>
                  <a:srgbClr val="0070C0"/>
                </a:solidFill>
                <a:latin typeface="+mj-lt"/>
              </a:rPr>
              <a:t>.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The manufacturer is so highly respected that intermediaries are proud to be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associated with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it. 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marL="708660" lvl="1" indent="-342900" algn="just">
              <a:buFont typeface="Wingdings" panose="05000000000000000000" pitchFamily="2" charset="2"/>
              <a:buChar char="v"/>
            </a:pP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Companies 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such as IBM, Caterpillar, and Hewlett-Packard have high referent </a:t>
            </a:r>
            <a:r>
              <a:rPr lang="en-US" sz="1800" dirty="0" smtClean="0">
                <a:solidFill>
                  <a:srgbClr val="7030A0"/>
                </a:solidFill>
                <a:latin typeface="+mj-lt"/>
              </a:rPr>
              <a:t>power.</a:t>
            </a:r>
            <a:endParaRPr lang="fa-IR" sz="18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Channel-Management Decisions 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582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Channel-Management Decisions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4008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romanUcPeriod" startAt="2"/>
            </a:pPr>
            <a:r>
              <a:rPr lang="en-US" sz="2000" dirty="0" smtClean="0">
                <a:latin typeface="+mj-lt"/>
                <a:cs typeface="Times New Roman" pitchFamily="18" charset="0"/>
              </a:rPr>
              <a:t>Channel Partnerships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streamline the supply chain and cut costs, many manufacturers and retailers have adopted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efficient consumer response (ECR) practices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to organize their relationships in three areas: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Demand-side Management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or collaborative practices to stimulate consumer demand by promoting joint marketing &amp; sales activities.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9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Supply-side Management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or collaborative practices to optimize supply (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with focuses on joint logistics supply chain activities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)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9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Enablers &amp; Integrators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or collaborative information technology &amp; process improvement tools to support joint activities that reduce operational problems, allow greater standardization, etc.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Channel-Management Decisions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>
            <a:normAutofit/>
          </a:bodyPr>
          <a:lstStyle/>
          <a:p>
            <a:pPr marL="717550" indent="-457200" algn="just">
              <a:buFont typeface="+mj-lt"/>
              <a:buAutoNum type="arabicParenR" startAt="3"/>
            </a:pPr>
            <a:r>
              <a:rPr lang="en-US" sz="2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Evaluating Channel Members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Producers must periodically evaluate intermediaries’ performance against standards like: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Sales-quota attainment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Average inventory levels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Customer delivery time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Treatment of damaged &amp; lost goods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Cooperation in promotional and training programs</a:t>
            </a:r>
          </a:p>
          <a:p>
            <a:pPr marL="1010412" lvl="2" indent="-342900" algn="just">
              <a:buFont typeface="+mj-lt"/>
              <a:buAutoNum type="arabicPeriod"/>
            </a:pPr>
            <a:endParaRPr lang="en-US" sz="17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Underperformers need to be counseled, retrained, motivated, or terminated. </a:t>
            </a:r>
          </a:p>
          <a:p>
            <a:pPr lvl="1" algn="just"/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Channel-Management Decisions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657600"/>
          </a:xfrm>
        </p:spPr>
        <p:txBody>
          <a:bodyPr>
            <a:normAutofit/>
          </a:bodyPr>
          <a:lstStyle/>
          <a:p>
            <a:pPr marL="717550" indent="-457200" algn="just">
              <a:buFont typeface="+mj-lt"/>
              <a:buAutoNum type="arabicParenR" startAt="4"/>
            </a:pPr>
            <a:r>
              <a:rPr lang="en-US" sz="2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Modifying Channel Design &amp; Arrangements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Companies might modify the channels when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distribution channel is not working as planned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Consumer buying patterns change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market expands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New competition arises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Innovative distribution channels emerge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products move into later stages in the product life cycle </a:t>
            </a:r>
          </a:p>
          <a:p>
            <a:pPr lvl="8" algn="just"/>
            <a:endParaRPr lang="en-US" sz="11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/>
            <a:endParaRPr lang="en-US" sz="22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Integration &amp; Systems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505200"/>
          </a:xfrm>
        </p:spPr>
        <p:txBody>
          <a:bodyPr>
            <a:normAutofit/>
          </a:bodyPr>
          <a:lstStyle/>
          <a:p>
            <a:pPr marL="484632" indent="-457200" algn="just">
              <a:buFont typeface="+mj-lt"/>
              <a:buAutoNum type="arabicPeriod"/>
            </a:pPr>
            <a:r>
              <a:rPr lang="en-US" sz="2000" dirty="0" smtClean="0">
                <a:latin typeface="+mj-lt"/>
                <a:cs typeface="Times New Roman" pitchFamily="18" charset="0"/>
              </a:rPr>
              <a:t>Vertical Channel Systems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conventional marketing channel comprises an independent producer, wholesaler(s), &amp; retailer(s). 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Each is a separate business seeking to maximize its own profits, even it reduces profit for the system as a whole. 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No channel member has a complete or substantial control over other members. </a:t>
            </a:r>
          </a:p>
          <a:p>
            <a:pPr lvl="8" algn="just"/>
            <a:endParaRPr lang="en-US" sz="1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Integration &amp; Systems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A vertical marketing system (VMS)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comprises a producer, wholesaler(s), &amp; retailer(s) acting as a unified system. </a:t>
            </a:r>
          </a:p>
          <a:p>
            <a:pPr lvl="3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One channel member, </a:t>
            </a:r>
            <a:r>
              <a:rPr lang="en-US" sz="1600" u="sng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the channel captain</a:t>
            </a: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owns the others or franchises them or has so much power that they all cooperate. </a:t>
            </a:r>
          </a:p>
          <a:p>
            <a:pPr lvl="5" algn="just"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5" algn="just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5" algn="just">
              <a:buFont typeface="Wingdings" panose="05000000000000000000" pitchFamily="2" charset="2"/>
              <a:buChar char="ü"/>
            </a:pPr>
            <a:endParaRPr lang="en-US" sz="1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  <a:cs typeface="Times New Roman" pitchFamily="18" charset="0"/>
              </a:rPr>
              <a:t>VMSs arose as a result of strong channel members’ attempts to control channel behavior and eliminate the conflict that results when independent members pursue their own objectives.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The Importance of Channels </a:t>
            </a:r>
          </a:p>
          <a:p>
            <a:pPr marL="484632" indent="-457200" algn="just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marketing channel system is a particular marketing channels a firm employs.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One of the chief roles of marketing channels is to convert potential buyers into a profitable buyers.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Marketing channels must not just </a:t>
            </a:r>
            <a:r>
              <a:rPr lang="en-US" sz="18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serve</a:t>
            </a:r>
            <a:r>
              <a:rPr lang="en-US" sz="1800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markets, they must also </a:t>
            </a:r>
            <a:r>
              <a:rPr lang="en-US" sz="18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make</a:t>
            </a:r>
            <a:r>
              <a:rPr lang="en-US" sz="1800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markets. </a:t>
            </a:r>
          </a:p>
          <a:p>
            <a:pPr lvl="2" algn="just"/>
            <a:endParaRPr lang="en-US" sz="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channels chosen affect all other marketing decisions. </a:t>
            </a:r>
            <a:endParaRPr lang="en-US" sz="19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Channel decisions include relatively long-term commitments with other firms as well as a set of policies and procedures. </a:t>
            </a:r>
            <a:endParaRPr lang="en-US" sz="22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Channel choices depend on the company’s marketing strategy with respect to segmentation, targeting and positioning. </a:t>
            </a:r>
            <a:endParaRPr lang="en-US" sz="22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Integration &amp; Systems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20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 are three types of VMSs: </a:t>
            </a:r>
          </a:p>
          <a:p>
            <a:pPr marL="370332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Corporate VMS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combines successive stages of production &amp; distribution under a single ownership. </a:t>
            </a:r>
          </a:p>
          <a:p>
            <a:pPr lvl="2" algn="just"/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0332" indent="-3429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Administered VMS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coordinates successive stages of production &amp; distribution through the size and power of one of the members. </a:t>
            </a:r>
          </a:p>
          <a:p>
            <a:pPr lvl="2" algn="just"/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Integration &amp; Systems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84632" indent="-457200" algn="just">
              <a:buFont typeface="+mj-lt"/>
              <a:buAutoNum type="arabicPeriod" startAt="3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Contractual </a:t>
            </a: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VMS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consists of independent firms at different levels of production and distribution, integrating their programs on a  contractual basis to obtain more economies or sales impact than they could achieve alone. </a:t>
            </a:r>
          </a:p>
          <a:p>
            <a:pPr lvl="8" algn="just"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They are of three types: </a:t>
            </a:r>
          </a:p>
          <a:p>
            <a:pPr marL="1321308" lvl="3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Wholesaler-sponsored voluntary chains </a:t>
            </a:r>
          </a:p>
          <a:p>
            <a:pPr marL="1321308" lvl="3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Retailer cooperatives </a:t>
            </a:r>
          </a:p>
          <a:p>
            <a:pPr marL="1321308" lvl="3" indent="-342900" algn="just">
              <a:buFont typeface="+mj-lt"/>
              <a:buAutoNum type="arabicPeriod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Franchise organizations 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Integration &amp; Systems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most advanced supplier distributor arrangement for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administered VMS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relies on </a:t>
            </a:r>
            <a:r>
              <a:rPr lang="en-US" sz="18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administration Programming</a:t>
            </a:r>
            <a:r>
              <a:rPr lang="en-US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It builds a planned, professionally managed, vertical marketing system that meets the needs of both manufacturer and distributors.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05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manufacturer establishes a department within the company called </a:t>
            </a:r>
            <a:r>
              <a:rPr lang="en-US" sz="1600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distributor relations planning</a:t>
            </a:r>
            <a:r>
              <a:rPr lang="en-US" sz="1600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Its job is to identify distributor needs and build up merchandising programs to help each distributor operate as efficiently as possible.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05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This department and distributor jointly plan merchandising goals, inventory levels, space and visual merchandising plans, sales-training requirements, and advertising and promotion plans. </a:t>
            </a:r>
            <a:endParaRPr lang="en-US" sz="16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Integration &amp; Systems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358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Different Types of Franchising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Manufacturer-sponsored retailer franchise 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Like Ford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Manufacturer-sponsored wholesaler franchise 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Like Coca Cola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Service-firm-sponsored retailer franchise </a:t>
            </a: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 service firm organizes a whole system for bringing its service efficiently to consumers. </a:t>
            </a:r>
            <a:endParaRPr lang="en-US" sz="16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M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cDonald, Dominos, etc. </a:t>
            </a:r>
          </a:p>
          <a:p>
            <a:pPr lvl="2" algn="just"/>
            <a:endParaRPr lang="en-US" sz="17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Integration &amp; Systems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5052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US" sz="2000" dirty="0" smtClean="0">
                <a:latin typeface="+mj-lt"/>
                <a:cs typeface="Times New Roman" pitchFamily="18" charset="0"/>
              </a:rPr>
              <a:t>Horizontal Channel Systems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Two or more unrelated companies put together resources or programs to exploit an emerging marketing opportunity.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Each company lacks the capital, know-how, production or marketing resources, or it is afraid of the risks. </a:t>
            </a:r>
          </a:p>
          <a:p>
            <a:pPr lvl="3" algn="just"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companies might work with each other on a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temporary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or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permanent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basis or create a </a:t>
            </a:r>
            <a:r>
              <a:rPr lang="en-US" sz="16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joint venture company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3" algn="just">
              <a:buFont typeface="Wingdings" panose="05000000000000000000" pitchFamily="2" charset="2"/>
              <a:buChar char="ü"/>
            </a:pPr>
            <a:endParaRPr lang="en-US" sz="11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For example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post offices selling insurance or mutual funds,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Channel Integration &amp; Systems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2000" dirty="0" smtClean="0">
                <a:latin typeface="+mj-lt"/>
                <a:cs typeface="Times New Roman" pitchFamily="18" charset="0"/>
              </a:rPr>
              <a:t>Integrating Multichannel Marketing Systems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Multichannel marketing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occurs when a single firm uses two or more marketing channels to reach one or more customer segments. </a:t>
            </a: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An integrated marketing channel system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one in which the strategies and tactics of selling through one channel reflect the strategies and tactics of selling through other channels. </a:t>
            </a:r>
          </a:p>
          <a:p>
            <a:pPr lvl="1" algn="just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Benefits of adding more channels: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Increased Market Coverage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Lower Channel Costs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More Customized Selling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616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Hybrid </a:t>
            </a:r>
            <a:r>
              <a:rPr lang="en-US" sz="2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Channels/Multichannel Marketing</a:t>
            </a:r>
            <a:endParaRPr lang="en-US" sz="220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274320" lvl="1" indent="-274320" algn="just">
              <a:buClr>
                <a:schemeClr val="accent3"/>
              </a:buClr>
              <a:buSzPct val="950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Multichannel Marketing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is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using two or more marketing channels to reach customer segments in one market area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.</a:t>
            </a: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Successful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companies are multiplying the number of “</a:t>
            </a:r>
            <a:r>
              <a:rPr lang="en-US" sz="2000" u="sng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go-to-market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” or </a:t>
            </a:r>
            <a:r>
              <a:rPr lang="en-US" sz="2000" dirty="0" smtClean="0">
                <a:latin typeface="+mj-lt"/>
                <a:cs typeface="Times New Roman" pitchFamily="18" charset="0"/>
              </a:rPr>
              <a:t>hybrid channels </a:t>
            </a: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 any one market area. </a:t>
            </a:r>
          </a:p>
          <a:p>
            <a:pPr lvl="1" algn="just"/>
            <a:endParaRPr lang="en-US" sz="18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For instance, HP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Uses its salesforce to sell to large accounts,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Outbound telemarketing to sell to medium-sized accounts,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Direct mail with an inbound member to sell to small accounts,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retailers to sell still smaller accounts, &amp;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Internet to sell specialty items </a:t>
            </a:r>
          </a:p>
          <a:p>
            <a:pPr lvl="2" algn="just"/>
            <a:endParaRPr lang="en-US" sz="18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/>
            <a:endParaRPr lang="en-US" sz="15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57400"/>
            <a:ext cx="8784976" cy="45399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Each channel can target a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different segment of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buyers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, or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different need states for one buyer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, to deliver the right products in the right places in the right way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at the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least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cost.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When 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this doesn’t happen,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channel conflict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excessive cost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,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or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insufficient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demand</a:t>
            </a:r>
            <a:r>
              <a:rPr lang="en-US" sz="2000" dirty="0">
                <a:solidFill>
                  <a:srgbClr val="0070C0"/>
                </a:solidFill>
                <a:latin typeface="+mj-lt"/>
              </a:rPr>
              <a:t> can result. </a:t>
            </a:r>
            <a:endParaRPr lang="en-US" sz="2000" dirty="0" smtClean="0">
              <a:solidFill>
                <a:srgbClr val="0070C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20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+mj-lt"/>
              </a:rPr>
              <a:t>Research has shown that multichannel customers can be more valuable </a:t>
            </a:r>
            <a:r>
              <a:rPr lang="en-US" sz="2000" dirty="0" smtClean="0">
                <a:solidFill>
                  <a:srgbClr val="0070C0"/>
                </a:solidFill>
                <a:latin typeface="+mj-lt"/>
              </a:rPr>
              <a:t>to marketers.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Nordstrom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found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that its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multichannel customers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 spend </a:t>
            </a:r>
            <a:r>
              <a:rPr lang="en-US" sz="1800" u="sng" dirty="0">
                <a:solidFill>
                  <a:srgbClr val="002060"/>
                </a:solidFill>
                <a:latin typeface="+mj-lt"/>
              </a:rPr>
              <a:t>four times as much as those who only shop through one channel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, </a:t>
            </a:r>
            <a:endParaRPr lang="en-US" sz="1800" dirty="0" smtClean="0">
              <a:solidFill>
                <a:srgbClr val="00206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He suggests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that this effect is stronger for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hedonic products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apparel and cosmetics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) than 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for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functional 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products </a:t>
            </a:r>
            <a:r>
              <a:rPr lang="en-US" sz="1800" dirty="0">
                <a:solidFill>
                  <a:srgbClr val="002060"/>
                </a:solidFill>
                <a:latin typeface="+mj-lt"/>
              </a:rPr>
              <a:t>(</a:t>
            </a:r>
            <a:r>
              <a:rPr lang="en-US" sz="1800" dirty="0">
                <a:solidFill>
                  <a:srgbClr val="7030A0"/>
                </a:solidFill>
                <a:latin typeface="+mj-lt"/>
              </a:rPr>
              <a:t>office and garden supplies</a:t>
            </a:r>
            <a:r>
              <a:rPr lang="en-US" sz="1800" dirty="0" smtClean="0">
                <a:solidFill>
                  <a:srgbClr val="002060"/>
                </a:solidFill>
                <a:latin typeface="+mj-lt"/>
              </a:rPr>
              <a:t>).</a:t>
            </a:r>
            <a:endParaRPr lang="en-US" sz="18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4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57400"/>
            <a:ext cx="8784976" cy="453995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There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is a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trade-off among channels.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New 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channels typically introduce conflict and problems with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control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and </a:t>
            </a:r>
            <a:r>
              <a:rPr lang="en-US" sz="2000" dirty="0" smtClean="0">
                <a:solidFill>
                  <a:srgbClr val="C00000"/>
                </a:solidFill>
                <a:latin typeface="+mj-lt"/>
              </a:rPr>
              <a:t>cooperation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. </a:t>
            </a:r>
            <a:endParaRPr lang="en-US" sz="2000" dirty="0" smtClean="0">
              <a:solidFill>
                <a:srgbClr val="7030A0"/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Two 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or more may end up 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competing for the same customers</a:t>
            </a: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7030A0"/>
              </a:solidFill>
              <a:latin typeface="+mj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Companies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need to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think through </a:t>
            </a:r>
            <a:r>
              <a:rPr lang="en-US" sz="2200" dirty="0">
                <a:solidFill>
                  <a:srgbClr val="0070C0"/>
                </a:solidFill>
                <a:latin typeface="+mj-lt"/>
              </a:rPr>
              <a:t>their channel architecture and determine which channels should perform which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functions.</a:t>
            </a:r>
            <a:endParaRPr lang="en-US" sz="22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40" y="872764"/>
            <a:ext cx="9180512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511480" cy="3352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latin typeface="+mj-lt"/>
                <a:cs typeface="Times New Roman" pitchFamily="18" charset="0"/>
              </a:rPr>
              <a:t>Push vs. Pull Strategies in Managing Intermediaries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</a:t>
            </a:r>
            <a:r>
              <a:rPr lang="en-US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push strategy </a:t>
            </a: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uses the manufacturers’ salesforce, trade promotion money, or other means to include intermediaries to carry, promote, &amp; sell the product to end users; it is appropriate where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There is low brand loyalty in a category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Brand choice is made in the store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product is an impulse item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Product benefits are well understood </a:t>
            </a:r>
          </a:p>
          <a:p>
            <a:pPr lvl="2" algn="just"/>
            <a:endParaRPr lang="en-US" sz="15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lvl="2" algn="just"/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>
                <a:latin typeface="+mj-lt"/>
              </a:rPr>
              <a:pPr/>
              <a:t>6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Conflict, Cooperation &amp; Competition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interests of independent business entities do not always coincide.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j-lt"/>
                <a:cs typeface="Times New Roman" pitchFamily="18" charset="0"/>
              </a:rPr>
              <a:t>Channel conflict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is generated when one channel member’s actions prevent another channel from achieving its goals.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latin typeface="+mj-lt"/>
                <a:cs typeface="Times New Roman" pitchFamily="18" charset="0"/>
              </a:rPr>
              <a:t>Channel coordination </a:t>
            </a: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occurs when channel members arte brought together to advance the goals of the channel, as opposed to their own potentially incompatible goals. </a:t>
            </a:r>
          </a:p>
          <a:p>
            <a:pPr lvl="2" algn="just"/>
            <a:endParaRPr lang="en-US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just">
              <a:buNone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major questions to ask are: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What types of conflict arise in channels?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What causes channel conflict?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What can marketers do to resolve conflict situation? </a:t>
            </a:r>
          </a:p>
          <a:p>
            <a:pPr marL="1010412" lvl="2" indent="-342900" algn="just">
              <a:buFont typeface="+mj-lt"/>
              <a:buAutoNum type="arabicPeriod"/>
            </a:pP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Conflict, Cooperation &amp; Competition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8862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atin typeface="+mj-lt"/>
                <a:cs typeface="Times New Roman" pitchFamily="18" charset="0"/>
              </a:rPr>
              <a:t>Types of Conflict &amp; Competition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Vertical Channel Conflict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means a conflict between different levels within the same channel.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Horizontal Channel Conflict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involves conflict between members at the same level within the channel. </a:t>
            </a:r>
          </a:p>
          <a:p>
            <a:pPr lvl="2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50392" lvl="1" indent="-457200" algn="just">
              <a:buFont typeface="+mj-lt"/>
              <a:buAutoNum type="arabicPeriod"/>
            </a:pPr>
            <a:r>
              <a:rPr lang="en-US" sz="20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Multichannel Conflict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exists when the manufacturer has established two or more channels that sell to the same market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/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Conflict, Cooperation &amp; Competition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895600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 startAt="2"/>
            </a:pPr>
            <a:r>
              <a:rPr lang="en-US" sz="2000" dirty="0" smtClean="0">
                <a:latin typeface="+mj-lt"/>
                <a:cs typeface="Times New Roman" pitchFamily="18" charset="0"/>
              </a:rPr>
              <a:t>Causes of Channel Conflict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Goal Incompatibility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Unclear Roles &amp; Rights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Differences in Perception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Intermediaries’ Dependence on the Manufacturer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Conflict, Cooperation &amp; Competition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7338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 startAt="3"/>
            </a:pPr>
            <a:r>
              <a:rPr lang="en-US" sz="2000" dirty="0" smtClean="0">
                <a:latin typeface="+mj-lt"/>
                <a:cs typeface="Times New Roman" pitchFamily="18" charset="0"/>
              </a:rPr>
              <a:t>Managing Channel Conflicts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Adoption of Superordinate Goals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Exchange of Employees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Joint Membership in Trade Associations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Co-Optation 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28700" lvl="2" indent="-246063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An effort by one organization to win the support of the leaders of another organization by including them in advisory councils, boards of directors, &amp; the like.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Diplomacy, Mediation or Arbitration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Legal Recourse </a:t>
            </a:r>
          </a:p>
          <a:p>
            <a:pPr lvl="1" algn="just"/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Ecommerce &amp; Marketing Practices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733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E-business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describes the use of electronic means and platforms to conduct a company’s business.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E-commerce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means that the company or site offers to transact or facilitate the selling of products &amp; services online.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E-purchasing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means companies decide to purchase goods, services, and info from various online suppliers. 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E-marketing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describes company efforts to inform buyers, communicate, promote, and sell its products &amp; services over the Internet. </a:t>
            </a:r>
          </a:p>
          <a:p>
            <a:pPr lvl="1" algn="just"/>
            <a:endParaRPr lang="en-US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Ecommerce &amp; Marketing Practices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Online Retailers 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compete among themselves in terms of three key aspects of a transaction: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Customer interaction with the Web Site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Delivery of the product </a:t>
            </a:r>
          </a:p>
          <a:p>
            <a:pPr marL="850392" lvl="1" indent="-4572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Ability to address problems when they occur. </a:t>
            </a:r>
          </a:p>
          <a:p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7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Ecommerce &amp; Marketing Practices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Pure-Click Companies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These are companies that have launched a website without any previous existence. 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6" algn="just"/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 are several kinds of pure-click companies: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Search Engines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Internet Service Providers (ISPs)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Commerce Sites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Transaction Sites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Content Sites </a:t>
            </a:r>
          </a:p>
          <a:p>
            <a:pPr marL="736092" lvl="1" indent="-342900" algn="just">
              <a:buFont typeface="+mj-lt"/>
              <a:buAutoNum type="arabicPeriod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Enabler Sites </a:t>
            </a:r>
          </a:p>
          <a:p>
            <a:pPr marL="736092" lvl="1" indent="-342900" algn="just">
              <a:buFont typeface="+mj-lt"/>
              <a:buAutoNum type="arabicPeriod"/>
            </a:pPr>
            <a:endParaRPr lang="en-US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0332" indent="-342900" algn="just"/>
            <a:endParaRPr lang="en-US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0332" indent="-342900" algn="just"/>
            <a:endParaRPr lang="en-US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Ecommerce &amp; Marketing Practices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768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Often online shoppers select an item for purchase but fail to complete the transaction: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 most significant inhibitors are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the absence</a:t>
            </a:r>
            <a:r>
              <a:rPr lang="en-US" sz="18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of </a:t>
            </a:r>
            <a:r>
              <a:rPr lang="en-US" sz="1800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pleasurable experiences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1800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social interaction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, &amp; </a:t>
            </a:r>
            <a:r>
              <a:rPr lang="en-US" sz="1800" i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personal consultation with a company representative</a:t>
            </a: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. </a:t>
            </a:r>
          </a:p>
          <a:p>
            <a:pPr lvl="1" algn="just"/>
            <a:endParaRPr lang="en-US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Ensuring security &amp; privacy online remains important.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Customers must find websites trustworthy, even if it represents an already highly credible offline firm. </a:t>
            </a:r>
          </a:p>
          <a:p>
            <a:pPr lvl="1" algn="just"/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More activity is being conducted on business-to-business sites including: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B2B auction sites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Spot exchanges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Online product catalogs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Barter sites </a:t>
            </a:r>
          </a:p>
          <a:p>
            <a:pPr lvl="1" algn="just"/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Ecommerce &amp; Marketing Practices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Brick-and-Click Companies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These are existing companies that have added an online site for information or e-commerce</a:t>
            </a:r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Adding an ecommerce channel create the threat of a backlash from retailers, brokers, agents, and other intermediaries.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1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3192" lvl="1" indent="0" algn="just"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How to sell both through intermediaries and online?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 are at least three strategies for trying to gain acceptance from intermediaries: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Offer different brands or products on the Internet.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Offer offline partners higher commissions to cushion the negative impacts on sales.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6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Take orders on the website but have retailers deliver &amp; collect payment.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58344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Ecommerce &amp; Marketing Practices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800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M-Commerce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Consumers &amp; business people no longer need to be near a computer and send &amp; receive information.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All they need is a cell phone or personal digital assistance (PDA). </a:t>
            </a:r>
          </a:p>
          <a:p>
            <a:pPr lvl="2" algn="just"/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While they are on the move, they can connect to the Internet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To check  stock prices, the weather, sports score;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Send and receive email messages;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Place online orders. </a:t>
            </a:r>
          </a:p>
          <a:p>
            <a:pPr lvl="2" algn="just"/>
            <a:endParaRPr lang="en-US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+mj-lt"/>
                <a:cs typeface="Times New Roman" pitchFamily="18" charset="0"/>
              </a:rPr>
              <a:t>A whole field called </a:t>
            </a:r>
            <a:r>
              <a:rPr lang="en-US" sz="18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telematics</a:t>
            </a:r>
            <a:r>
              <a:rPr lang="en-US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+mj-lt"/>
                <a:cs typeface="Times New Roman" pitchFamily="18" charset="0"/>
              </a:rPr>
              <a:t>places wireless Internet-connected computers in the dashboards of cars &amp; trucks, and makes more home appliances (such as computers) wireless so they can be used anywhere in or near the home. </a:t>
            </a:r>
          </a:p>
          <a:p>
            <a:pPr lvl="2" algn="just"/>
            <a:endParaRPr lang="en-US" sz="17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76632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16832"/>
            <a:ext cx="8718140" cy="438912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 a </a:t>
            </a:r>
            <a:r>
              <a:rPr lang="en-US" sz="2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pull strategy</a:t>
            </a: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, the manufacturer uses advertising, promotion, and other forms of communication to persuade consumers to demand the product from intermediaries, thus inducing the intermediaries to order it; it is appropriate when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There is high brand loyalty and high involvement in the category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Consumers are able to perceive differences between brands </a:t>
            </a:r>
          </a:p>
          <a:p>
            <a:pPr marL="1010412" lvl="2" indent="-342900" algn="just">
              <a:buFont typeface="+mj-lt"/>
              <a:buAutoNum type="arabicPeriod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Consumers choose the brand before they go to the store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>
                <a:latin typeface="+mj-lt"/>
              </a:rPr>
              <a:pPr/>
              <a:t>7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2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rgbClr val="002060"/>
                </a:solidFill>
                <a:latin typeface="Freestyle Script" pitchFamily="66" charset="0"/>
              </a:rPr>
              <a:t>The End </a:t>
            </a:r>
            <a:endParaRPr lang="en-US" sz="8800" b="1" dirty="0">
              <a:solidFill>
                <a:srgbClr val="002060"/>
              </a:solidFill>
              <a:latin typeface="Freestyl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Channel Development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channel systems evolves as a function of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Local opportunities &amp; conditions,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Emerging threats and opportunities,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Company resources and capabilities, etc. </a:t>
            </a:r>
          </a:p>
          <a:p>
            <a:pPr lvl="1" algn="just">
              <a:buFont typeface="Wingdings" panose="05000000000000000000" pitchFamily="2" charset="2"/>
              <a:buChar char="ü"/>
            </a:pPr>
            <a:endParaRPr lang="en-US" sz="20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 new firm typically starts as a local operation selling as a fairly circumscribed market, using existing intermediaries.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 few manufacturers’ sales agents,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 few wholesalers,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Several established retailers,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 few trucking companies, &amp;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A few warehouses. </a:t>
            </a:r>
          </a:p>
          <a:p>
            <a:pPr lvl="2" algn="just"/>
            <a:endParaRPr lang="en-US" sz="1700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>
                <a:latin typeface="+mj-lt"/>
              </a:rPr>
              <a:pPr/>
              <a:t>8</a:t>
            </a:fld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770456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Managing Channels &amp; Value Networks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191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After </a:t>
            </a:r>
            <a:r>
              <a:rPr lang="en-US" sz="22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branching into new markets, firms use different channels in different markets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 smaller markets, it might sell directly to the retailers; in larger markets, it might sell through distributors. </a:t>
            </a:r>
            <a:endParaRPr lang="en-US" sz="1800" dirty="0" smtClean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 rural areas, it might work with general-goods merchants; in urban areas, with limited line merchants. </a:t>
            </a:r>
            <a:endParaRPr lang="en-US" sz="18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 one part of the country, it might grant exclusive franchises; in another, it might sell through all outlets willing to handle the merchandise.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7030A0"/>
                </a:solidFill>
                <a:latin typeface="+mj-lt"/>
                <a:cs typeface="Times New Roman" pitchFamily="18" charset="0"/>
              </a:rPr>
              <a:t>In one country, it might use international sales agents; in another country, it might partner with a local firm. </a:t>
            </a:r>
          </a:p>
          <a:p>
            <a:pPr algn="just"/>
            <a:endParaRPr lang="en-US" sz="2400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293A-969E-4DED-878E-E780067554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3907</TotalTime>
  <Words>4633</Words>
  <Application>Microsoft Office PowerPoint</Application>
  <PresentationFormat>On-screen Show (4:3)</PresentationFormat>
  <Paragraphs>604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Calibri</vt:lpstr>
      <vt:lpstr>Constantia</vt:lpstr>
      <vt:lpstr>Freestyle Script</vt:lpstr>
      <vt:lpstr>Majalla UI</vt:lpstr>
      <vt:lpstr>Times New Roman</vt:lpstr>
      <vt:lpstr>Wingdings</vt:lpstr>
      <vt:lpstr>Wingdings 2</vt:lpstr>
      <vt:lpstr>Flow</vt:lpstr>
      <vt:lpstr>PowerPoint Presentation</vt:lpstr>
      <vt:lpstr>PowerPoint Presentation</vt:lpstr>
      <vt:lpstr>Managing Channels &amp; Value Networks</vt:lpstr>
      <vt:lpstr>Managing Channels &amp; Value Networks</vt:lpstr>
      <vt:lpstr>Managing Channels &amp; Value Networks</vt:lpstr>
      <vt:lpstr>Managing Channels &amp; Value Networks</vt:lpstr>
      <vt:lpstr>Managing Channels &amp; Value Networks</vt:lpstr>
      <vt:lpstr>Managing Channels &amp; Value Networks</vt:lpstr>
      <vt:lpstr>Managing Channels &amp; Value Networks</vt:lpstr>
      <vt:lpstr>Managing Channels &amp; Value Networks</vt:lpstr>
      <vt:lpstr>Managing Channels &amp; Value Networks</vt:lpstr>
      <vt:lpstr>Managing Channels &amp; Value Networks</vt:lpstr>
      <vt:lpstr>Managing Channels &amp; Value Networks</vt:lpstr>
      <vt:lpstr>Managing Channels &amp; Value Networks</vt:lpstr>
      <vt:lpstr>Managing Channels &amp; Value Networks</vt:lpstr>
      <vt:lpstr>Managing Channels &amp; Value Networks</vt:lpstr>
      <vt:lpstr>The Role of Marketing Channels</vt:lpstr>
      <vt:lpstr>The Role of Marketing Channels</vt:lpstr>
      <vt:lpstr>The Role of Marketing Channels</vt:lpstr>
      <vt:lpstr>The Role of Marketing Channels</vt:lpstr>
      <vt:lpstr>The Role of Marketing Channels</vt:lpstr>
      <vt:lpstr>The Role of Marketing Channels</vt:lpstr>
      <vt:lpstr>The Role of Marketing Channels</vt:lpstr>
      <vt:lpstr>The Role of Marketing Channels</vt:lpstr>
      <vt:lpstr>The Role of Marketing Channels</vt:lpstr>
      <vt:lpstr>The Role of Marketing Channels</vt:lpstr>
      <vt:lpstr>The Role of Marketing Channels</vt:lpstr>
      <vt:lpstr>Channel Design &amp; Strategies </vt:lpstr>
      <vt:lpstr>Channel Design &amp; Strategies </vt:lpstr>
      <vt:lpstr>Channel Design &amp; Strategies </vt:lpstr>
      <vt:lpstr>Channel Design &amp; Strategies </vt:lpstr>
      <vt:lpstr>Channel Design &amp; Strategies </vt:lpstr>
      <vt:lpstr>Channel Design &amp; Strategies </vt:lpstr>
      <vt:lpstr>Channel Design &amp; Strategies </vt:lpstr>
      <vt:lpstr>Channel Design &amp; Strategies </vt:lpstr>
      <vt:lpstr>Channel Design &amp; Strategies </vt:lpstr>
      <vt:lpstr>Channel Design &amp; Strategies </vt:lpstr>
      <vt:lpstr>Channel Design &amp; Strategies </vt:lpstr>
      <vt:lpstr>Channel Design &amp; Strategies </vt:lpstr>
      <vt:lpstr>Channel Design &amp; Strategies </vt:lpstr>
      <vt:lpstr>Channel-Management Decisions </vt:lpstr>
      <vt:lpstr>Channel-Management Decisions </vt:lpstr>
      <vt:lpstr>Channel-Management Decisions </vt:lpstr>
      <vt:lpstr>Channel-Management Decisions </vt:lpstr>
      <vt:lpstr>Channel-Management Decisions </vt:lpstr>
      <vt:lpstr>Channel-Management Decisions </vt:lpstr>
      <vt:lpstr>Channel-Management Decisions </vt:lpstr>
      <vt:lpstr>Channel Integration &amp; Systems</vt:lpstr>
      <vt:lpstr>Channel Integration &amp; Systems</vt:lpstr>
      <vt:lpstr>Channel Integration &amp; Systems</vt:lpstr>
      <vt:lpstr>Channel Integration &amp; Systems</vt:lpstr>
      <vt:lpstr>Channel Integration &amp; Systems</vt:lpstr>
      <vt:lpstr>Channel Integration &amp; Systems</vt:lpstr>
      <vt:lpstr>Channel Integration &amp; Systems</vt:lpstr>
      <vt:lpstr>Channel Integration &amp; Systems</vt:lpstr>
      <vt:lpstr>Managing Channels &amp; Value Networks</vt:lpstr>
      <vt:lpstr>Managing Channels &amp; Value Networks</vt:lpstr>
      <vt:lpstr>Managing Channels &amp; Value Networks</vt:lpstr>
      <vt:lpstr>PowerPoint Presentation</vt:lpstr>
      <vt:lpstr>Conflict, Cooperation &amp; Competition</vt:lpstr>
      <vt:lpstr>Conflict, Cooperation &amp; Competition</vt:lpstr>
      <vt:lpstr>Conflict, Cooperation &amp; Competition</vt:lpstr>
      <vt:lpstr>Conflict, Cooperation &amp; Competition</vt:lpstr>
      <vt:lpstr>Ecommerce &amp; Marketing Practices </vt:lpstr>
      <vt:lpstr>Ecommerce &amp; Marketing Practices </vt:lpstr>
      <vt:lpstr>Ecommerce &amp; Marketing Practices </vt:lpstr>
      <vt:lpstr>Ecommerce &amp; Marketing Practices </vt:lpstr>
      <vt:lpstr>Ecommerce &amp; Marketing Practices </vt:lpstr>
      <vt:lpstr>Ecommerce &amp; Marketing Practices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Dr.Mortezamaleki</dc:creator>
  <cp:lastModifiedBy>A P</cp:lastModifiedBy>
  <cp:revision>168</cp:revision>
  <dcterms:created xsi:type="dcterms:W3CDTF">2011-08-26T19:48:49Z</dcterms:created>
  <dcterms:modified xsi:type="dcterms:W3CDTF">2018-11-25T12:23:54Z</dcterms:modified>
</cp:coreProperties>
</file>