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2" r:id="rId2"/>
    <p:sldId id="303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9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96" r:id="rId23"/>
    <p:sldId id="299" r:id="rId24"/>
    <p:sldId id="280" r:id="rId25"/>
    <p:sldId id="297" r:id="rId26"/>
    <p:sldId id="281" r:id="rId27"/>
    <p:sldId id="300" r:id="rId28"/>
    <p:sldId id="282" r:id="rId29"/>
    <p:sldId id="283" r:id="rId30"/>
    <p:sldId id="284" r:id="rId31"/>
    <p:sldId id="301" r:id="rId32"/>
    <p:sldId id="285" r:id="rId33"/>
    <p:sldId id="29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BF578F-A8CC-44D6-8A39-F892306B27BB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CA293A-969E-4DED-878E-E780067554D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839509"/>
            <a:ext cx="4464495" cy="578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7761" y="5257800"/>
            <a:ext cx="4038600" cy="80021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Instructor </a:t>
            </a:r>
          </a:p>
          <a:p>
            <a:pPr algn="ctr"/>
            <a:r>
              <a:rPr lang="en-US" sz="2800" b="1" dirty="0" smtClean="0">
                <a:latin typeface="+mj-lt"/>
              </a:rPr>
              <a:t>Morteza Maleki, </a:t>
            </a:r>
            <a:r>
              <a:rPr lang="en-US" b="1" dirty="0" smtClean="0">
                <a:latin typeface="+mj-lt"/>
              </a:rPr>
              <a:t>PhD</a:t>
            </a:r>
            <a:endParaRPr lang="en-US" sz="2800" b="1" dirty="0">
              <a:latin typeface="+mj-lt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2043112" cy="184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2" y="3290887"/>
            <a:ext cx="1800424" cy="19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64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5500"/>
            <a:ext cx="8229600" cy="39243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Critical Questions for Developing Communication Strategy </a:t>
            </a:r>
          </a:p>
          <a:p>
            <a:pPr algn="just">
              <a:buFont typeface="Wingdings" pitchFamily="2" charset="2"/>
              <a:buChar char="ü"/>
            </a:pPr>
            <a:endParaRPr lang="en-US" sz="18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971800"/>
            <a:ext cx="79629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590800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Who are our communication targets?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070C0"/>
                </a:solidFill>
              </a:rPr>
              <a:t>Two </a:t>
            </a:r>
            <a:r>
              <a:rPr lang="en-US" sz="2000" dirty="0">
                <a:solidFill>
                  <a:srgbClr val="0070C0"/>
                </a:solidFill>
              </a:rPr>
              <a:t>major types of communications </a:t>
            </a:r>
            <a:r>
              <a:rPr lang="en-US" sz="2000" dirty="0" smtClean="0">
                <a:solidFill>
                  <a:srgbClr val="0070C0"/>
                </a:solidFill>
              </a:rPr>
              <a:t>targets: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Directly 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related to the firm’s 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offers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Not 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directly related to such 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offers</a:t>
            </a:r>
          </a:p>
          <a:p>
            <a:pPr marL="1010412" lvl="2" indent="-342900" algn="just">
              <a:buFont typeface="+mj-lt"/>
              <a:buAutoNum type="arabicPeriod"/>
            </a:pP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Communication strategies fall into one of two types; </a:t>
            </a:r>
          </a:p>
          <a:p>
            <a:pPr marL="736092" lvl="1" indent="-342900" algn="just">
              <a:buFont typeface="+mj-lt"/>
              <a:buAutoNum type="arabicPeriod"/>
            </a:pPr>
            <a:r>
              <a:rPr lang="en-US" sz="2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Pull </a:t>
            </a:r>
          </a:p>
          <a:p>
            <a:pPr lvl="2" algn="just"/>
            <a:r>
              <a:rPr lang="en-US" sz="1600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Communications focus on 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Times New Roman" pitchFamily="18" charset="0"/>
              </a:rPr>
              <a:t>direct customers. </a:t>
            </a:r>
          </a:p>
          <a:p>
            <a:pPr lvl="2" algn="just"/>
            <a:r>
              <a:rPr lang="en-US" sz="1600" dirty="0">
                <a:solidFill>
                  <a:srgbClr val="0070C0"/>
                </a:solidFill>
                <a:latin typeface="+mj-lt"/>
              </a:rPr>
              <a:t>The subcomponent manufacturers places its effort on component manufacturers (CMs). </a:t>
            </a:r>
          </a:p>
          <a:p>
            <a:pPr lvl="2" algn="just"/>
            <a:r>
              <a:rPr lang="en-US" sz="1600" dirty="0">
                <a:solidFill>
                  <a:srgbClr val="0070C0"/>
                </a:solidFill>
                <a:latin typeface="+mj-lt"/>
              </a:rPr>
              <a:t>The SM expects CMs to communicate with finished-goods manufacturers and other indirect customers further down the channel. </a:t>
            </a:r>
          </a:p>
          <a:p>
            <a:pPr lvl="2" algn="just"/>
            <a:endParaRPr lang="en-US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36092" lvl="1" indent="-342900" algn="just">
              <a:buFont typeface="+mj-lt"/>
              <a:buAutoNum type="arabicPeriod"/>
            </a:pPr>
            <a:r>
              <a:rPr lang="en-US" sz="2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Push </a:t>
            </a:r>
          </a:p>
          <a:p>
            <a:pPr lvl="2" algn="just"/>
            <a:r>
              <a:rPr lang="en-US" sz="1600" dirty="0">
                <a:solidFill>
                  <a:srgbClr val="0070C0"/>
                </a:solidFill>
                <a:latin typeface="+mj-lt"/>
              </a:rPr>
              <a:t>Communications focus on </a:t>
            </a:r>
            <a:r>
              <a:rPr lang="en-US" sz="2000" dirty="0">
                <a:solidFill>
                  <a:srgbClr val="7030A0"/>
                </a:solidFill>
                <a:latin typeface="+mj-lt"/>
              </a:rPr>
              <a:t>indirect customers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further down the channel. </a:t>
            </a:r>
            <a:endParaRPr lang="en-US" sz="1900" dirty="0">
              <a:solidFill>
                <a:srgbClr val="0070C0"/>
              </a:solidFill>
              <a:latin typeface="+mj-lt"/>
              <a:cs typeface="Times New Roman" pitchFamily="18" charset="0"/>
            </a:endParaRPr>
          </a:p>
          <a:p>
            <a:pPr lvl="2" algn="just"/>
            <a:r>
              <a:rPr lang="en-US" sz="1600" dirty="0">
                <a:solidFill>
                  <a:srgbClr val="0070C0"/>
                </a:solidFill>
                <a:latin typeface="+mj-lt"/>
              </a:rPr>
              <a:t>SM might place its effort on final consumers or end-user customers. </a:t>
            </a:r>
          </a:p>
          <a:p>
            <a:pPr lvl="2" algn="just"/>
            <a:r>
              <a:rPr lang="en-US" sz="1600" dirty="0">
                <a:solidFill>
                  <a:srgbClr val="0070C0"/>
                </a:solidFill>
                <a:latin typeface="+mj-lt"/>
              </a:rPr>
              <a:t>Its goal is to persuade these customers to purchase finished goods and encourage the SM’s direct customers to buy its products. </a:t>
            </a:r>
            <a:endParaRPr lang="en-US" sz="1600" dirty="0">
              <a:solidFill>
                <a:srgbClr val="0070C0"/>
              </a:solidFill>
              <a:latin typeface="+mj-lt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25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1909763"/>
            <a:ext cx="6315075" cy="464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209800"/>
            <a:ext cx="1933575" cy="759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Lucida Calligraphy" pitchFamily="66" charset="0"/>
              </a:rPr>
              <a:t>Combination of Push &amp; Pull Strategies </a:t>
            </a:r>
          </a:p>
          <a:p>
            <a:pPr lvl="1" algn="just">
              <a:buFont typeface="Wingdings" pitchFamily="2" charset="2"/>
              <a:buChar char="ü"/>
            </a:pPr>
            <a:endParaRPr lang="en-US" sz="16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7" y="2420888"/>
            <a:ext cx="512445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76800" y="4751724"/>
            <a:ext cx="411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7030A0"/>
                </a:solidFill>
                <a:latin typeface="+mj-lt"/>
              </a:rPr>
              <a:t>FMCG</a:t>
            </a: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firms like </a:t>
            </a:r>
            <a:r>
              <a:rPr lang="en-US" sz="1600" b="1" dirty="0">
                <a:solidFill>
                  <a:srgbClr val="7030A0"/>
                </a:solidFill>
                <a:latin typeface="+mj-lt"/>
              </a:rPr>
              <a:t>Henkel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, </a:t>
            </a:r>
            <a:r>
              <a:rPr lang="en-US" sz="1600" b="1" dirty="0">
                <a:solidFill>
                  <a:srgbClr val="7030A0"/>
                </a:solidFill>
                <a:latin typeface="+mj-lt"/>
              </a:rPr>
              <a:t>P&amp;G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, and </a:t>
            </a:r>
            <a:r>
              <a:rPr lang="en-US" sz="1600" b="1" dirty="0">
                <a:solidFill>
                  <a:srgbClr val="7030A0"/>
                </a:solidFill>
                <a:latin typeface="+mj-lt"/>
              </a:rPr>
              <a:t>Unilever</a:t>
            </a:r>
            <a:r>
              <a:rPr lang="en-US" sz="16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rely heavily on </a:t>
            </a:r>
            <a:r>
              <a:rPr lang="en-US" sz="1600" i="1" dirty="0">
                <a:solidFill>
                  <a:srgbClr val="0070C0"/>
                </a:solidFill>
                <a:latin typeface="+mj-lt"/>
              </a:rPr>
              <a:t>pull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-based advertising directed at 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consumers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070C0"/>
                </a:solidFill>
                <a:latin typeface="+mj-lt"/>
              </a:rPr>
              <a:t>But, because of concentration in retail distribution and the emergence of 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powerful chains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they place major </a:t>
            </a:r>
            <a:r>
              <a:rPr lang="en-US" sz="1600" i="1" dirty="0">
                <a:solidFill>
                  <a:srgbClr val="0070C0"/>
                </a:solidFill>
                <a:latin typeface="+mj-lt"/>
              </a:rPr>
              <a:t>push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efforts at retailers.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90813"/>
            <a:ext cx="1600200" cy="87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 startAt="2"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What are our communication objectives?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0070C0"/>
                </a:solidFill>
              </a:rPr>
              <a:t>The </a:t>
            </a:r>
            <a:r>
              <a:rPr lang="en-US" sz="1800" dirty="0">
                <a:solidFill>
                  <a:srgbClr val="0070C0"/>
                </a:solidFill>
              </a:rPr>
              <a:t>firm’s long-run marketing communications objectives are to increase sales units </a:t>
            </a:r>
            <a:r>
              <a:rPr lang="en-US" sz="1800" dirty="0" smtClean="0">
                <a:solidFill>
                  <a:srgbClr val="0070C0"/>
                </a:solidFill>
              </a:rPr>
              <a:t>or revenues.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600" dirty="0">
                <a:solidFill>
                  <a:srgbClr val="7030A0"/>
                </a:solidFill>
                <a:latin typeface="+mj-lt"/>
              </a:rPr>
              <a:t>But achieving other objectives, like communications clarity and comprehending </a:t>
            </a: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the </a:t>
            </a:r>
            <a:r>
              <a:rPr lang="en-US" sz="1600" dirty="0">
                <a:solidFill>
                  <a:srgbClr val="7030A0"/>
                </a:solidFill>
                <a:latin typeface="+mj-lt"/>
              </a:rPr>
              <a:t>firm’s value proposition, may be prior requirements</a:t>
            </a: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. </a:t>
            </a:r>
          </a:p>
          <a:p>
            <a:pPr lvl="1" algn="just">
              <a:buFont typeface="Wingdings" pitchFamily="2" charset="2"/>
              <a:buChar char="ü"/>
            </a:pPr>
            <a:endParaRPr lang="en-US" sz="1400" dirty="0" smtClean="0">
              <a:solidFill>
                <a:srgbClr val="0070C0"/>
              </a:solidFill>
              <a:latin typeface="Lucida Calligraphy" pitchFamily="66" charset="0"/>
            </a:endParaRPr>
          </a:p>
          <a:p>
            <a:pPr marL="0" indent="0" algn="just">
              <a:buNone/>
            </a:pPr>
            <a:endParaRPr lang="en-US" sz="1600" b="1" dirty="0" smtClean="0">
              <a:solidFill>
                <a:srgbClr val="FF0000"/>
              </a:solidFill>
              <a:latin typeface="Lucida Calligraphy" pitchFamily="66" charset="0"/>
            </a:endParaRPr>
          </a:p>
          <a:p>
            <a:pPr algn="just">
              <a:buFont typeface="Wingdings" pitchFamily="2" charset="2"/>
              <a:buChar char="ü"/>
            </a:pPr>
            <a:endParaRPr lang="en-US" sz="1600" b="1" dirty="0">
              <a:solidFill>
                <a:srgbClr val="FF0000"/>
              </a:solidFill>
              <a:latin typeface="Lucida Calligraphy" pitchFamily="66" charset="0"/>
            </a:endParaRPr>
          </a:p>
          <a:p>
            <a:pPr marL="0" indent="0" algn="just"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Communication Targets </a:t>
            </a:r>
          </a:p>
          <a:p>
            <a:pPr marL="736092" lvl="1" indent="-342900" algn="just">
              <a:buFont typeface="+mj-lt"/>
              <a:buAutoNum type="arabicPeriod"/>
            </a:pPr>
            <a:r>
              <a:rPr lang="en-US" sz="1400" b="1" dirty="0">
                <a:solidFill>
                  <a:srgbClr val="7030A0"/>
                </a:solidFill>
                <a:latin typeface="+mj-lt"/>
              </a:rPr>
              <a:t>Direct or indirect </a:t>
            </a:r>
            <a:r>
              <a:rPr lang="en-US" sz="1400" b="1" dirty="0" smtClean="0">
                <a:solidFill>
                  <a:srgbClr val="7030A0"/>
                </a:solidFill>
                <a:latin typeface="+mj-lt"/>
              </a:rPr>
              <a:t>customers</a:t>
            </a:r>
          </a:p>
          <a:p>
            <a:pPr marL="736092" lvl="1" indent="-342900" algn="just">
              <a:buFont typeface="+mj-lt"/>
              <a:buAutoNum type="arabicPeriod"/>
            </a:pPr>
            <a:r>
              <a:rPr lang="en-US" sz="1400" b="1" dirty="0" smtClean="0">
                <a:solidFill>
                  <a:srgbClr val="7030A0"/>
                </a:solidFill>
                <a:latin typeface="+mj-lt"/>
              </a:rPr>
              <a:t>Competitors </a:t>
            </a:r>
            <a:r>
              <a:rPr lang="en-US" sz="1400" b="1" dirty="0">
                <a:solidFill>
                  <a:srgbClr val="7030A0"/>
                </a:solidFill>
                <a:latin typeface="+mj-lt"/>
              </a:rPr>
              <a:t>and </a:t>
            </a:r>
            <a:r>
              <a:rPr lang="en-US" sz="1400" b="1" dirty="0" smtClean="0">
                <a:solidFill>
                  <a:srgbClr val="7030A0"/>
                </a:solidFill>
                <a:latin typeface="+mj-lt"/>
              </a:rPr>
              <a:t>complementers</a:t>
            </a:r>
          </a:p>
          <a:p>
            <a:pPr marL="0" indent="0" algn="just">
              <a:buNone/>
            </a:pPr>
            <a:endParaRPr lang="en-US" sz="16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581400"/>
            <a:ext cx="4648200" cy="28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5157192"/>
            <a:ext cx="3352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solidFill>
                  <a:srgbClr val="0070C0"/>
                </a:solidFill>
                <a:latin typeface="+mj-lt"/>
              </a:rPr>
              <a:t>The firm tries to influence their actions so that its offering is more favorably positioned. </a:t>
            </a:r>
            <a:endParaRPr lang="en-US" sz="14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Communications objectives also depend on </a:t>
            </a:r>
            <a:endParaRPr lang="en-US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392" lvl="1" indent="-457200" algn="just">
              <a:buFont typeface="+mj-lt"/>
              <a:buAutoNum type="arabicPeriod"/>
            </a:pP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The age 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of the firm’s business </a:t>
            </a:r>
            <a:endParaRPr lang="en-US" sz="1800" dirty="0" smtClean="0">
              <a:solidFill>
                <a:srgbClr val="7030A0"/>
              </a:solidFill>
              <a:latin typeface="+mj-lt"/>
            </a:endParaRPr>
          </a:p>
          <a:p>
            <a:pPr marL="850392" lvl="1" indent="-457200" algn="just">
              <a:buFont typeface="+mj-lt"/>
              <a:buAutoNum type="arabicPeriod"/>
            </a:pP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The type 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of the firm’s business and 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market 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conditions</a:t>
            </a:r>
            <a:endParaRPr lang="en-US" sz="1800" dirty="0" smtClean="0">
              <a:solidFill>
                <a:srgbClr val="7030A0"/>
              </a:solidFill>
              <a:latin typeface="+mj-lt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rgbClr val="0070C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800" dirty="0">
                <a:solidFill>
                  <a:srgbClr val="FF0000"/>
                </a:solidFill>
                <a:latin typeface="+mj-lt"/>
              </a:rPr>
              <a:t>new markets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firm must necessarily focus on identifying, qualifying, 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communicating,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selling to 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non-users</a:t>
            </a:r>
            <a:r>
              <a:rPr lang="en-US" sz="2000" dirty="0">
                <a:solidFill>
                  <a:srgbClr val="0070C0"/>
                </a:solidFill>
              </a:rPr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Conversely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if the firm is well-placed in a </a:t>
            </a:r>
            <a:r>
              <a:rPr lang="en-US" sz="1800" dirty="0">
                <a:solidFill>
                  <a:srgbClr val="FF0000"/>
                </a:solidFill>
                <a:latin typeface="+mj-lt"/>
              </a:rPr>
              <a:t>mature market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will probably focus more on retaining 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current customers</a:t>
            </a:r>
            <a:r>
              <a:rPr lang="en-US" sz="2000" dirty="0" smtClean="0">
                <a:solidFill>
                  <a:srgbClr val="0070C0"/>
                </a:solidFill>
              </a:rPr>
              <a:t>. </a:t>
            </a:r>
            <a:endParaRPr lang="en-US" sz="20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73380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What communication tools shall we use?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</a:rPr>
              <a:t>The </a:t>
            </a:r>
            <a:r>
              <a:rPr lang="en-US" sz="2200" dirty="0">
                <a:solidFill>
                  <a:srgbClr val="0070C0"/>
                </a:solidFill>
              </a:rPr>
              <a:t>firm’s choice of communication </a:t>
            </a:r>
            <a:r>
              <a:rPr lang="en-US" sz="2200" dirty="0" smtClean="0">
                <a:solidFill>
                  <a:srgbClr val="0070C0"/>
                </a:solidFill>
              </a:rPr>
              <a:t>tools is derived by communication objectives;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To 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build awareness for a new product among a broad consumer 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group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rgbClr val="002060"/>
                </a:solidFill>
                <a:latin typeface="+mj-lt"/>
              </a:rPr>
              <a:t>Advertising </a:t>
            </a:r>
            <a:r>
              <a:rPr lang="en-US" sz="1600" dirty="0">
                <a:solidFill>
                  <a:srgbClr val="002060"/>
                </a:solidFill>
                <a:latin typeface="+mj-lt"/>
              </a:rPr>
              <a:t>is probably more effective than sending </a:t>
            </a:r>
            <a:r>
              <a:rPr lang="en-US" sz="1600" dirty="0" smtClean="0">
                <a:solidFill>
                  <a:srgbClr val="002060"/>
                </a:solidFill>
                <a:latin typeface="+mj-lt"/>
              </a:rPr>
              <a:t>salespeople </a:t>
            </a:r>
            <a:r>
              <a:rPr lang="en-US" sz="1600" dirty="0">
                <a:solidFill>
                  <a:srgbClr val="002060"/>
                </a:solidFill>
                <a:latin typeface="+mj-lt"/>
              </a:rPr>
              <a:t>door-to-door</a:t>
            </a:r>
            <a:r>
              <a:rPr lang="en-US" sz="1600" dirty="0" smtClean="0">
                <a:solidFill>
                  <a:srgbClr val="002060"/>
                </a:solidFill>
                <a:latin typeface="+mj-lt"/>
              </a:rPr>
              <a:t>. </a:t>
            </a:r>
          </a:p>
          <a:p>
            <a:pPr lvl="2" algn="just"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070C0"/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If 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the objective is selling sophisticated capital goods to large industrial 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companies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rgbClr val="002060"/>
                </a:solidFill>
                <a:latin typeface="+mj-lt"/>
              </a:rPr>
              <a:t>Personal </a:t>
            </a:r>
            <a:r>
              <a:rPr lang="en-US" sz="1600" dirty="0">
                <a:solidFill>
                  <a:srgbClr val="002060"/>
                </a:solidFill>
                <a:latin typeface="+mj-lt"/>
              </a:rPr>
              <a:t>selling would likely be more productive</a:t>
            </a:r>
            <a:endParaRPr lang="en-US" sz="1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2209800"/>
            <a:ext cx="7010400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76487"/>
            <a:ext cx="15430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029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Typically, firms use different communications tools for </a:t>
            </a:r>
            <a:r>
              <a:rPr lang="en-US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push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strategies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8" algn="just"/>
            <a:endParaRPr lang="en-US" sz="600" b="1" dirty="0" smtClean="0"/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Pull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strategies. 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 spend heavily on advertising to generate </a:t>
            </a:r>
            <a:r>
              <a:rPr lang="en-US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 cost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 large cash outflows for uncertain revenues. </a:t>
            </a:r>
            <a:endParaRPr lang="en-US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strategies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therefore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 more popular with well-financed large firms than with small firms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endParaRPr lang="en-US" sz="1600" dirty="0" smtClean="0"/>
          </a:p>
          <a:p>
            <a:pPr marL="0" indent="0" algn="just">
              <a:buNone/>
            </a:pPr>
            <a:r>
              <a:rPr lang="en-US" sz="2000" dirty="0">
                <a:solidFill>
                  <a:srgbClr val="FF0000"/>
                </a:solidFill>
                <a:latin typeface="+mj-lt"/>
              </a:rPr>
              <a:t>Push strategies. 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 incur high </a:t>
            </a:r>
            <a:r>
              <a:rPr lang="en-US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 costs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margins, discounts,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sales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commissions earned by intermediaries like wholesalers and retailers. </a:t>
            </a:r>
            <a:endParaRPr lang="en-US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payments directly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 to the firm’s sales, limiting cash outflows. </a:t>
            </a:r>
            <a:endParaRPr lang="en-US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Smaller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favor push strategies.</a:t>
            </a:r>
          </a:p>
          <a:p>
            <a:pPr lvl="1" algn="just"/>
            <a:endParaRPr lang="en-US" sz="1600" dirty="0" smtClean="0">
              <a:solidFill>
                <a:srgbClr val="0070C0"/>
              </a:solidFill>
              <a:latin typeface="Lucida Calligraphy" pitchFamily="66" charset="0"/>
            </a:endParaRPr>
          </a:p>
          <a:p>
            <a:pPr algn="just"/>
            <a:r>
              <a:rPr lang="en-US" sz="1800" dirty="0">
                <a:solidFill>
                  <a:srgbClr val="C00000"/>
                </a:solidFill>
                <a:latin typeface="+mj-lt"/>
              </a:rPr>
              <a:t>Budgeting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+mj-lt"/>
              </a:rPr>
              <a:t>and </a:t>
            </a:r>
            <a:r>
              <a:rPr lang="en-US" sz="1800" dirty="0">
                <a:solidFill>
                  <a:srgbClr val="C00000"/>
                </a:solidFill>
                <a:latin typeface="+mj-lt"/>
              </a:rPr>
              <a:t>timing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+mj-lt"/>
              </a:rPr>
              <a:t>of the firm’s communications efforts are critical for determining </a:t>
            </a:r>
            <a:r>
              <a:rPr lang="en-US" sz="1800" dirty="0" smtClean="0">
                <a:solidFill>
                  <a:srgbClr val="002060"/>
                </a:solidFill>
                <a:latin typeface="+mj-lt"/>
              </a:rPr>
              <a:t>the most </a:t>
            </a:r>
            <a:r>
              <a:rPr lang="en-US" sz="1800" dirty="0">
                <a:solidFill>
                  <a:srgbClr val="002060"/>
                </a:solidFill>
                <a:latin typeface="+mj-lt"/>
              </a:rPr>
              <a:t>effective communications strategy.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F24-9843-4FFE-A06E-5D0DE5713CD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14399"/>
            <a:ext cx="6172200" cy="3395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4287704"/>
            <a:ext cx="5486401" cy="1509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827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0168"/>
            <a:ext cx="8229600" cy="3733800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 startAt="4"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What communication budget shall we set?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Determining how much to spend on marketing communications or promotion is a daunting task.</a:t>
            </a:r>
          </a:p>
          <a:p>
            <a:pPr lvl="8" algn="just">
              <a:buFont typeface="Wingdings" panose="05000000000000000000" pitchFamily="2" charset="2"/>
              <a:buChar char="ü"/>
            </a:pPr>
            <a:endParaRPr lang="en-US" sz="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John Wanamaker (Department Store Magnate)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+mj-lt"/>
              </a:rPr>
              <a:t>John Wanamaker was a United States merchant, religious leader, civic and political figure, considered by some to be the father of modern advertising and a "pioneer in marketing." Wanamaker was born in Philadelphia, Pennsylvania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.</a:t>
            </a:r>
          </a:p>
          <a:p>
            <a:pPr lvl="1" algn="just">
              <a:buFont typeface="Wingdings" pitchFamily="2" charset="2"/>
              <a:buChar char="ü"/>
            </a:pPr>
            <a:endParaRPr lang="en-US" sz="1600" dirty="0" smtClean="0">
              <a:solidFill>
                <a:srgbClr val="0070C0"/>
              </a:solidFill>
              <a:latin typeface="Lucida Calligraphy" pitchFamily="66" charset="0"/>
            </a:endParaRPr>
          </a:p>
          <a:p>
            <a:pPr lvl="1" algn="just">
              <a:buFont typeface="Wingdings" pitchFamily="2" charset="2"/>
              <a:buChar char="ü"/>
            </a:pPr>
            <a:endParaRPr lang="en-US" sz="1600" dirty="0" smtClean="0">
              <a:solidFill>
                <a:srgbClr val="0070C0"/>
              </a:solidFill>
              <a:latin typeface="Lucida Calligraphy" pitchFamily="66" charset="0"/>
            </a:endParaRPr>
          </a:p>
        </p:txBody>
      </p:sp>
      <p:pic>
        <p:nvPicPr>
          <p:cNvPr id="8" name="Picture 7" descr="C:\Users\m\Desktop\downloa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772025"/>
            <a:ext cx="11049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 rot="10800000" flipH="1" flipV="1">
            <a:off x="1524000" y="5263247"/>
            <a:ext cx="4387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en-US" b="1" dirty="0">
                <a:solidFill>
                  <a:srgbClr val="002060"/>
                </a:solidFill>
                <a:latin typeface="+mj-lt"/>
              </a:rPr>
              <a:t>I know that half of my advertising is wasted, but I </a:t>
            </a:r>
            <a:r>
              <a:rPr lang="en-US" b="1" dirty="0" smtClean="0">
                <a:solidFill>
                  <a:srgbClr val="002060"/>
                </a:solidFill>
                <a:latin typeface="+mj-lt"/>
              </a:rPr>
              <a:t>do not 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know which half.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There are four common methods to decide on the promotion budget: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18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Affordable Method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18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Percentage of Sales Method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18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Competitive-Parity Method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US" sz="18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Objective-&amp;-Task Method </a:t>
            </a:r>
          </a:p>
          <a:p>
            <a:pPr marL="850392" lvl="1" indent="-457200" algn="just">
              <a:buFont typeface="+mj-lt"/>
              <a:buAutoNum type="arabicPeriod"/>
            </a:pP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" indent="0" algn="just">
              <a:buNone/>
            </a:pPr>
            <a:endParaRPr lang="en-US" sz="1800" dirty="0" smtClean="0">
              <a:solidFill>
                <a:srgbClr val="0070C0"/>
              </a:solidFill>
              <a:latin typeface="+mj-lt"/>
              <a:cs typeface="Times New Roman" pitchFamily="18" charset="0"/>
            </a:endParaRPr>
          </a:p>
          <a:p>
            <a:pPr marL="27432" indent="0" algn="just">
              <a:buNone/>
            </a:pP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theory, the total communication budget should be established in a manner so that the marginal profit from the last communication dollar just equals the marginal profit from the last dollar in the best non communication use.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0627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Integrating Communication Efforts</a:t>
            </a:r>
          </a:p>
          <a:p>
            <a:pPr marL="0" indent="0" algn="just">
              <a:buNone/>
            </a:pPr>
            <a:r>
              <a:rPr lang="en-US" sz="22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Firms should strive for four types of integration: </a:t>
            </a:r>
          </a:p>
          <a:p>
            <a:pPr marL="463550" lvl="2" indent="-342900" algn="just">
              <a:buFont typeface="+mj-lt"/>
              <a:buAutoNum type="alphaUcPeriod"/>
            </a:pP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 communications for all targets in a single market segment strategy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63550" lvl="2" indent="-342900" algn="just">
              <a:buFont typeface="+mj-lt"/>
              <a:buAutoNum type="alphaUcPeriod"/>
            </a:pP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 communications with other marketing implementation variables like product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price, distribution, and service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63550" lvl="2" indent="-342900" algn="just">
              <a:buFont typeface="+mj-lt"/>
              <a:buAutoNum type="alphaUcPeriod"/>
            </a:pP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 communications for all targets in several market segments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63550" lvl="2" indent="-342900" algn="just">
              <a:buFont typeface="+mj-lt"/>
              <a:buAutoNum type="alphaUcPeriod"/>
            </a:pP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 communications for all targets — market segment, market, business, 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corporate. </a:t>
            </a:r>
            <a:endParaRPr lang="en-US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49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61" y="1879784"/>
            <a:ext cx="7851039" cy="49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0" y="1879784"/>
            <a:ext cx="1268403" cy="554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Developing the Communication Strategy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32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895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Companies are always searching for ways to gain efficiency by replacing one communications tools with others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The substitutability among communications tools explains why marketing functions need to be coordinated. </a:t>
            </a:r>
          </a:p>
          <a:p>
            <a:pPr lvl="2" algn="just"/>
            <a:endParaRPr lang="en-US" sz="1400" dirty="0" smtClean="0">
              <a:solidFill>
                <a:srgbClr val="0070C0"/>
              </a:solidFill>
              <a:latin typeface="Lucida Calligraphy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3239" y="1219200"/>
            <a:ext cx="8812161" cy="627888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</a:rPr>
              <a:t>Deciding on the Marketing Communication Mix</a:t>
            </a:r>
            <a:endParaRPr lang="en-US" sz="3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Characteristics of Marketing Communication Mix </a:t>
            </a:r>
          </a:p>
          <a:p>
            <a:pPr marL="393192" lvl="1" indent="0" algn="just">
              <a:buNone/>
            </a:pPr>
            <a:r>
              <a:rPr lang="en-US" sz="2000" dirty="0">
                <a:solidFill>
                  <a:srgbClr val="C00000"/>
                </a:solidFill>
                <a:latin typeface="+mj-lt"/>
              </a:rPr>
              <a:t>Advertising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Pervasiveness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Amplified Expressiveness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Impersonality </a:t>
            </a:r>
          </a:p>
          <a:p>
            <a:pPr lvl="8" algn="just">
              <a:buFont typeface="Wingdings" pitchFamily="2" charset="2"/>
              <a:buChar char="ü"/>
            </a:pPr>
            <a:endParaRPr lang="en-US" sz="1000" dirty="0">
              <a:solidFill>
                <a:srgbClr val="0070C0"/>
              </a:solidFill>
              <a:latin typeface="Lucida Calligraphy" pitchFamily="66" charset="0"/>
            </a:endParaRPr>
          </a:p>
          <a:p>
            <a:pPr marL="393192" lvl="1" indent="0" algn="just">
              <a:buNone/>
            </a:pPr>
            <a:r>
              <a:rPr lang="en-US" sz="2000" dirty="0">
                <a:solidFill>
                  <a:srgbClr val="C00000"/>
                </a:solidFill>
                <a:latin typeface="+mj-lt"/>
              </a:rPr>
              <a:t>Sales Promotion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Communication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Incentive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Invitation 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3239" y="1219200"/>
            <a:ext cx="8812161" cy="627888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</a:rPr>
              <a:t>Deciding on the Marketing Communication Mix</a:t>
            </a:r>
            <a:endParaRPr lang="en-US" sz="3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29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10000"/>
          </a:xfrm>
        </p:spPr>
        <p:txBody>
          <a:bodyPr>
            <a:noAutofit/>
          </a:bodyPr>
          <a:lstStyle/>
          <a:p>
            <a:pPr marL="393192" lvl="1" indent="0" algn="just">
              <a:buNone/>
            </a:pPr>
            <a:r>
              <a:rPr lang="en-US" sz="2000" dirty="0" smtClean="0">
                <a:solidFill>
                  <a:srgbClr val="C00000"/>
                </a:solidFill>
                <a:latin typeface="+mj-lt"/>
              </a:rPr>
              <a:t>Public Relations &amp; Publicity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High Credibility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Ability to catch Buyers Off-guard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Dramatization </a:t>
            </a:r>
          </a:p>
          <a:p>
            <a:pPr marL="2564892" lvl="8" indent="-342900" algn="just">
              <a:buFont typeface="+mj-lt"/>
              <a:buAutoNum type="arabicPeriod"/>
            </a:pPr>
            <a:endParaRPr lang="en-US" sz="1300" dirty="0">
              <a:solidFill>
                <a:srgbClr val="0070C0"/>
              </a:solidFill>
              <a:latin typeface="Lucida Calligraphy" pitchFamily="66" charset="0"/>
            </a:endParaRPr>
          </a:p>
          <a:p>
            <a:pPr marL="393192" lvl="1" indent="0" algn="just">
              <a:buNone/>
            </a:pPr>
            <a:r>
              <a:rPr lang="en-US" sz="2000" dirty="0" smtClean="0">
                <a:solidFill>
                  <a:srgbClr val="C00000"/>
                </a:solidFill>
                <a:latin typeface="+mj-lt"/>
              </a:rPr>
              <a:t>Events or Experiences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Relevant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Involving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Implicit </a:t>
            </a:r>
          </a:p>
          <a:p>
            <a:pPr marL="2564892" lvl="8" indent="-342900" algn="just">
              <a:buFont typeface="+mj-lt"/>
              <a:buAutoNum type="arabicPeriod"/>
            </a:pPr>
            <a:endParaRPr lang="en-US" sz="17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Wingdings" pitchFamily="2" charset="2"/>
              <a:buChar char="ü"/>
            </a:pP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3239" y="1219200"/>
            <a:ext cx="8812161" cy="627888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</a:rPr>
              <a:t>Deciding on the Marketing Communication Mix</a:t>
            </a:r>
            <a:endParaRPr lang="en-US" sz="3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3192" lvl="1" indent="0" algn="just">
              <a:buNone/>
            </a:pPr>
            <a:r>
              <a:rPr lang="en-US" sz="2000" dirty="0">
                <a:solidFill>
                  <a:srgbClr val="C00000"/>
                </a:solidFill>
                <a:latin typeface="+mj-lt"/>
              </a:rPr>
              <a:t>Direct &amp; Interactive Marketing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Customized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Up-to-Date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Interactive </a:t>
            </a: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0412" lvl="2" indent="-342900" algn="just">
              <a:buFont typeface="+mj-lt"/>
              <a:buAutoNum type="arabicPeriod"/>
            </a:pP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93192" lvl="1" indent="0" algn="just">
              <a:buNone/>
            </a:pPr>
            <a:r>
              <a:rPr lang="en-US" sz="2000" dirty="0">
                <a:solidFill>
                  <a:srgbClr val="C00000"/>
                </a:solidFill>
                <a:latin typeface="+mj-lt"/>
              </a:rPr>
              <a:t>Word -of-Mouth Marketing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Credible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Personal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Timely 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3239" y="1219200"/>
            <a:ext cx="8812161" cy="627888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</a:rPr>
              <a:t>Deciding on the Marketing Communication Mix</a:t>
            </a:r>
            <a:endParaRPr lang="en-US" sz="3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568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895600"/>
          </a:xfrm>
        </p:spPr>
        <p:txBody>
          <a:bodyPr>
            <a:normAutofit/>
          </a:bodyPr>
          <a:lstStyle/>
          <a:p>
            <a:pPr marL="1010412" lvl="2" indent="-342900" algn="just">
              <a:buFont typeface="+mj-lt"/>
              <a:buAutoNum type="arabicPeriod"/>
            </a:pP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93192" lvl="1" indent="0" algn="just">
              <a:buNone/>
            </a:pPr>
            <a:r>
              <a:rPr lang="en-US" sz="2000" dirty="0" smtClean="0">
                <a:solidFill>
                  <a:srgbClr val="C00000"/>
                </a:solidFill>
                <a:latin typeface="+mj-lt"/>
              </a:rPr>
              <a:t>Personal Selling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Personal Interaction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Cultivation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Response </a:t>
            </a:r>
          </a:p>
          <a:p>
            <a:pPr marL="1010412" lvl="2" indent="-342900" algn="just">
              <a:buFont typeface="+mj-lt"/>
              <a:buAutoNum type="arabicPeriod"/>
            </a:pP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3239" y="1219200"/>
            <a:ext cx="8812161" cy="627888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</a:rPr>
              <a:t>Deciding on the Marketing Communication Mix</a:t>
            </a:r>
            <a:endParaRPr lang="en-US" sz="3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657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Factors in Setting the Marketing Communication Mix </a:t>
            </a:r>
          </a:p>
          <a:p>
            <a:pPr marL="370332" indent="-342900" algn="just">
              <a:buFont typeface="+mj-lt"/>
              <a:buAutoNum type="arabicPeriod"/>
            </a:pPr>
            <a:r>
              <a:rPr lang="en-US" sz="2000" b="1" dirty="0" smtClean="0">
                <a:solidFill>
                  <a:srgbClr val="7030A0"/>
                </a:solidFill>
                <a:latin typeface="+mj-lt"/>
              </a:rPr>
              <a:t>Type of Product Market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Communication mix allocation vary between consumer and business markets.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8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Consumer marketers </a:t>
            </a:r>
            <a:r>
              <a:rPr lang="en-US" sz="1800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tend to spend comparatively more on sales promotions and advertising. </a:t>
            </a:r>
          </a:p>
          <a:p>
            <a:pPr lvl="2" algn="just"/>
            <a:endParaRPr lang="en-US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8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Business marketers </a:t>
            </a:r>
            <a:r>
              <a:rPr lang="en-US" sz="1800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tend to spend comparatively more on personal selling. </a:t>
            </a:r>
          </a:p>
          <a:p>
            <a:pPr lvl="2" algn="just"/>
            <a:endParaRPr lang="en-US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/>
            <a:endParaRPr lang="en-US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/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3239" y="1219200"/>
            <a:ext cx="8812161" cy="627888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</a:rPr>
              <a:t>Deciding on the Marketing Communication Mix</a:t>
            </a:r>
            <a:endParaRPr lang="en-US" sz="3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 lnSpcReduction="10000"/>
          </a:bodyPr>
          <a:lstStyle/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070C0"/>
                </a:solidFill>
              </a:rPr>
              <a:t>To </a:t>
            </a:r>
            <a:r>
              <a:rPr lang="en-US" sz="2000" dirty="0">
                <a:solidFill>
                  <a:srgbClr val="0070C0"/>
                </a:solidFill>
              </a:rPr>
              <a:t>be successful, the firm must communicate the benefits and value of </a:t>
            </a:r>
            <a:r>
              <a:rPr lang="en-US" sz="2000" dirty="0" smtClean="0">
                <a:solidFill>
                  <a:srgbClr val="0070C0"/>
                </a:solidFill>
              </a:rPr>
              <a:t>its offer to </a:t>
            </a:r>
            <a:r>
              <a:rPr lang="en-US" sz="2000" dirty="0">
                <a:solidFill>
                  <a:srgbClr val="0070C0"/>
                </a:solidFill>
              </a:rPr>
              <a:t>target </a:t>
            </a:r>
            <a:r>
              <a:rPr lang="en-US" sz="2000" dirty="0" smtClean="0">
                <a:solidFill>
                  <a:srgbClr val="0070C0"/>
                </a:solidFill>
              </a:rPr>
              <a:t>customers.</a:t>
            </a:r>
          </a:p>
          <a:p>
            <a:pPr lvl="7" algn="just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70C0"/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70C0"/>
                </a:solidFill>
              </a:rPr>
              <a:t>Many communications tools and techniques are available for the </a:t>
            </a:r>
            <a:r>
              <a:rPr lang="en-US" sz="2000" dirty="0" smtClean="0">
                <a:solidFill>
                  <a:srgbClr val="0070C0"/>
                </a:solidFill>
              </a:rPr>
              <a:t>firm;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400" dirty="0" smtClean="0">
                <a:solidFill>
                  <a:srgbClr val="7030A0"/>
                </a:solidFill>
                <a:latin typeface="+mj-lt"/>
              </a:rPr>
              <a:t>Personal Selling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Advertising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Direct marketing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Packaging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Publicity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Public relations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Sales promotion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Trade Shows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Product placement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Websites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Email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Quasi-personal communication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Viral Marketing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</a:rPr>
              <a:t>Word of Mouth Marketing </a:t>
            </a:r>
            <a:endParaRPr lang="en-US" sz="1400" dirty="0" smtClean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16016" y="2914471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002060"/>
                </a:solidFill>
                <a:latin typeface="+mj-lt"/>
              </a:rPr>
              <a:t>These whole methods of communication are both blessing and Curse to the marketing professionals </a:t>
            </a: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81600" y="4419600"/>
            <a:ext cx="3429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  <a:latin typeface="+mj-lt"/>
              </a:rPr>
              <a:t>The problem: </a:t>
            </a:r>
            <a:r>
              <a:rPr lang="en-US" sz="1600" dirty="0">
                <a:solidFill>
                  <a:srgbClr val="002060"/>
                </a:solidFill>
                <a:latin typeface="+mj-lt"/>
              </a:rPr>
              <a:t>the difficulty, in time and cost, of coordinating </a:t>
            </a:r>
            <a:r>
              <a:rPr lang="en-US" sz="1600" dirty="0" smtClean="0">
                <a:solidFill>
                  <a:srgbClr val="002060"/>
                </a:solidFill>
                <a:latin typeface="+mj-lt"/>
              </a:rPr>
              <a:t>multiple </a:t>
            </a:r>
            <a:r>
              <a:rPr lang="en-US" sz="1600" dirty="0">
                <a:solidFill>
                  <a:srgbClr val="002060"/>
                </a:solidFill>
                <a:latin typeface="+mj-lt"/>
              </a:rPr>
              <a:t>messages to multiple targets, to produce a coherent, consistent, and integrated whole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91312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Introduction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 marL="370332" indent="-342900" algn="just">
              <a:buFont typeface="+mj-lt"/>
              <a:buAutoNum type="arabicPeriod" startAt="2"/>
            </a:pPr>
            <a:r>
              <a:rPr lang="en-US" sz="2000" b="1" dirty="0" smtClean="0">
                <a:solidFill>
                  <a:srgbClr val="7030A0"/>
                </a:solidFill>
                <a:latin typeface="+mj-lt"/>
              </a:rPr>
              <a:t>Buyer </a:t>
            </a:r>
            <a:r>
              <a:rPr lang="en-US" sz="2000" b="1" dirty="0">
                <a:solidFill>
                  <a:srgbClr val="7030A0"/>
                </a:solidFill>
                <a:latin typeface="+mj-lt"/>
              </a:rPr>
              <a:t>Readiness Stage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Communication tools vary in cost effectiveness at different stages of buyer readiness.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Advertising and publicity plays the most important roles  in the</a:t>
            </a:r>
            <a:r>
              <a:rPr lang="en-US" sz="1600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awareness building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stage</a:t>
            </a:r>
            <a:r>
              <a:rPr lang="en-US" sz="1600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.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Customer comprehension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is primarily affected by advertising and personal selling.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Customer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conviction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is influenced mostly by personal selling.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Closing the sale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is influenced mostly by personal selling and sales promotions.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Reordering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is mostly affected by personal selling and sales promotion, and somewhat by reminder advertising. </a:t>
            </a:r>
            <a:endParaRPr lang="en-US" sz="1600" dirty="0">
              <a:solidFill>
                <a:srgbClr val="7030A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3239" y="1219200"/>
            <a:ext cx="8812161" cy="627888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</a:rPr>
              <a:t>Deciding on the Marketing Communication Mix</a:t>
            </a:r>
            <a:endParaRPr lang="en-US" sz="3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57400"/>
            <a:ext cx="7924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3239" y="1219200"/>
            <a:ext cx="8812161" cy="627888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</a:rPr>
              <a:t>Deciding on the Marketing Communication Mix</a:t>
            </a:r>
            <a:endParaRPr lang="en-US" sz="3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10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>
            <a:normAutofit/>
          </a:bodyPr>
          <a:lstStyle/>
          <a:p>
            <a:pPr marL="342900" lvl="1" indent="-342900" algn="just">
              <a:buClr>
                <a:schemeClr val="accent3"/>
              </a:buClr>
              <a:buSzPct val="95000"/>
              <a:buFont typeface="+mj-lt"/>
              <a:buAutoNum type="arabicPeriod" startAt="3"/>
            </a:pPr>
            <a:r>
              <a:rPr lang="en-US" sz="2000" b="1" dirty="0">
                <a:solidFill>
                  <a:srgbClr val="7030A0"/>
                </a:solidFill>
                <a:latin typeface="+mj-lt"/>
              </a:rPr>
              <a:t>Product Life-cycle Stage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Communication tools also vary in cost effectiveness at different stages of the product life cycle;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In the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introduction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stage, advertising, events and experiences, and publicity have the highest cost-effectiveness, followed by personal selling to gain distribution coverage and sales promotion and direct marketing to induce trial.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In the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growth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stage, demand has its own momentum through word-of-mouth.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In the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maturity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stage, advertising, events, and experiences and personal selling all become more important. </a:t>
            </a:r>
          </a:p>
          <a:p>
            <a:pPr marL="1124712" lvl="2" indent="-4572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In the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decline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stage, sales promotion continues strong, other communication tools reduced, and salespeople give the product only minimal attention.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3239" y="1219200"/>
            <a:ext cx="8812161" cy="627888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</a:rPr>
              <a:t>Deciding on the Marketing Communication Mix</a:t>
            </a:r>
            <a:endParaRPr lang="en-US" sz="3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160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b="1" dirty="0" smtClean="0">
                <a:solidFill>
                  <a:srgbClr val="002060"/>
                </a:solidFill>
                <a:latin typeface="Freestyle Script" pitchFamily="66" charset="0"/>
              </a:rPr>
              <a:t>The End </a:t>
            </a:r>
            <a:endParaRPr lang="en-US" sz="8800" b="1" dirty="0">
              <a:solidFill>
                <a:srgbClr val="002060"/>
              </a:solidFill>
              <a:latin typeface="Freestyle Scrip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Integrated Marketing Communication (IMC) is a concept of marketing communications planning that recognizes the added value of a comprehensive plan. </a:t>
            </a:r>
          </a:p>
          <a:p>
            <a:pPr lvl="2" algn="just"/>
            <a:r>
              <a:rPr lang="en-US" sz="18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Such a plan evaluates the strategic roles of variety of communication disciplines &amp; combines these disciplines to provide clarity, consistency and maximum impact through the seamless integration of the messages (American Association of Advertising Agencies). </a:t>
            </a:r>
          </a:p>
          <a:p>
            <a:pPr lvl="2" algn="just"/>
            <a:endParaRPr lang="en-US" sz="1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IMC captures the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idea of coordinating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 communications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messages with the </a:t>
            </a:r>
            <a:r>
              <a:rPr lang="en-US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communication tools and techniques to the </a:t>
            </a:r>
            <a:r>
              <a:rPr lang="en-US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audience,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 the </a:t>
            </a:r>
            <a:r>
              <a:rPr lang="en-US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times.</a:t>
            </a:r>
            <a:endParaRPr lang="en-US" sz="2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/>
            <a:endParaRPr lang="en-US" sz="1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Integrated Marketing Communication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074545"/>
            <a:ext cx="42598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j-lt"/>
              </a:rPr>
              <a:t>Old Method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+mj-lt"/>
              </a:rPr>
              <a:t>Limited media/vehicle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choices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+mj-lt"/>
              </a:rPr>
              <a:t>Siloed 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communications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effort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+mj-lt"/>
              </a:rPr>
              <a:t>Customers are only communications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target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+mj-lt"/>
              </a:rPr>
              <a:t>Mass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communication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+mj-lt"/>
              </a:rPr>
              <a:t>Broad appeal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95936" y="3510677"/>
            <a:ext cx="4843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j-lt"/>
              </a:rPr>
              <a:t>New Method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+mj-lt"/>
              </a:rPr>
              <a:t>Proliferating media/vehicle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choices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+mj-lt"/>
              </a:rPr>
              <a:t>Integrated communications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effort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+mj-lt"/>
              </a:rPr>
              <a:t>Multiple communications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targets-including 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employees, shareholders, suppliers, complementers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, 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and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governments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+mj-lt"/>
              </a:rPr>
              <a:t>Interactive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communication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+mj-lt"/>
              </a:rPr>
              <a:t>Targeted messaging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The Changing View of the Communication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External Challenges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Noise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Multiple Info Sources about the Firm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Competitive Communications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Evolving Communication Technologies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Regulators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Public perception of Communication Techniques </a:t>
            </a:r>
          </a:p>
          <a:p>
            <a:pPr marL="736092" lvl="1" indent="-342900" algn="just">
              <a:buFont typeface="+mj-lt"/>
              <a:buAutoNum type="arabicPeriod"/>
            </a:pPr>
            <a:endParaRPr lang="en-US" sz="1600" dirty="0" smtClean="0">
              <a:solidFill>
                <a:srgbClr val="0070C0"/>
              </a:solidFill>
              <a:latin typeface="Lucida Calligraphy" pitchFamily="66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Internal Challenges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 don’t need it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We’ve already done that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It’s an unnecessary expense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10412" lvl="2" indent="-342900" algn="just">
              <a:buFont typeface="+mj-lt"/>
              <a:buAutoNum type="arabicPeriod"/>
            </a:pPr>
            <a:r>
              <a:rPr lang="en-US" sz="1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 need different messages for different audiences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36092" lvl="1" indent="-342900" algn="just">
              <a:buFont typeface="+mj-lt"/>
              <a:buAutoNum type="arabicPeriod"/>
            </a:pPr>
            <a:endParaRPr lang="en-US" sz="16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Challenges of IMC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581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Communication Process </a:t>
            </a:r>
          </a:p>
          <a:p>
            <a:pPr lvl="1" algn="just">
              <a:buFont typeface="Wingdings" pitchFamily="2" charset="2"/>
              <a:buChar char="ü"/>
            </a:pP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2828925"/>
            <a:ext cx="786765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Communication Process &amp; Tools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10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Communication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Tools 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pPr algn="just">
              <a:buFont typeface="Wingdings" pitchFamily="2" charset="2"/>
              <a:buChar char="ü"/>
            </a:pPr>
            <a:endParaRPr lang="en-US" sz="18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2348880"/>
            <a:ext cx="699135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Communication Process &amp; Tools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590800"/>
          </a:xfrm>
        </p:spPr>
        <p:txBody>
          <a:bodyPr>
            <a:normAutofit/>
          </a:bodyPr>
          <a:lstStyle/>
          <a:p>
            <a:pPr marL="0" lvl="1" indent="0" algn="just">
              <a:buClr>
                <a:schemeClr val="accent3"/>
              </a:buClr>
              <a:buSzPct val="95000"/>
              <a:buNone/>
            </a:pPr>
            <a:r>
              <a:rPr lang="en-US" b="1" dirty="0" smtClean="0">
                <a:solidFill>
                  <a:srgbClr val="FF0000"/>
                </a:solidFill>
                <a:latin typeface="+mj-lt"/>
              </a:rPr>
              <a:t>Micromodel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of the Communication Process </a:t>
            </a:r>
          </a:p>
          <a:p>
            <a:pPr lvl="1" algn="just"/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Micromodels of marketing communications concentrate on consumers’ specific responses to communications. </a:t>
            </a:r>
          </a:p>
          <a:p>
            <a:pPr lvl="1" algn="just">
              <a:buFont typeface="Wingdings" pitchFamily="2" charset="2"/>
              <a:buChar char="ü"/>
            </a:pP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123" y="2514600"/>
            <a:ext cx="6073877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581" y="4658142"/>
            <a:ext cx="2895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lphaLcPeriod"/>
            </a:pPr>
            <a:r>
              <a:rPr lang="en-US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E.K. Strong, the Psychology of Selling, New-York, McGraw Hill, 1925, p. 9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Robert J. Lavidge &amp; Garry A. Steiner, “a Model for Predictive </a:t>
            </a:r>
            <a:r>
              <a:rPr lang="en-US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easurement of Advertising </a:t>
            </a:r>
            <a:r>
              <a:rPr lang="en-US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ffectiveness, </a:t>
            </a:r>
            <a:r>
              <a:rPr lang="en-US" sz="1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Journal of Marketing</a:t>
            </a:r>
            <a:r>
              <a:rPr lang="en-US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(October 1961): 61 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Everett M. Rogers, Diffusion of Innovation (New-York: Free Press, 1962), pp. 79-86 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Various Sources </a:t>
            </a:r>
            <a:endParaRPr lang="en-US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2788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Communication Process Models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1184</TotalTime>
  <Words>1518</Words>
  <Application>Microsoft Office PowerPoint</Application>
  <PresentationFormat>On-screen Show (4:3)</PresentationFormat>
  <Paragraphs>221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Calibri</vt:lpstr>
      <vt:lpstr>Constantia</vt:lpstr>
      <vt:lpstr>Freestyle Script</vt:lpstr>
      <vt:lpstr>Lucida Calligraphy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Introduction </vt:lpstr>
      <vt:lpstr>Integrated Marketing Communication</vt:lpstr>
      <vt:lpstr>The Changing View of the Communication</vt:lpstr>
      <vt:lpstr>Challenges of IMC</vt:lpstr>
      <vt:lpstr>Communication Process &amp; Tools</vt:lpstr>
      <vt:lpstr>Communication Process &amp; Tools</vt:lpstr>
      <vt:lpstr>Communication Process Models</vt:lpstr>
      <vt:lpstr>Developing the Communication Strategy</vt:lpstr>
      <vt:lpstr>Developing the Communication Strategy</vt:lpstr>
      <vt:lpstr>Developing the Communication Strategy</vt:lpstr>
      <vt:lpstr>Developing the Communication Strategy</vt:lpstr>
      <vt:lpstr>Developing the Communication Strategy</vt:lpstr>
      <vt:lpstr>Developing the Communication Strategy</vt:lpstr>
      <vt:lpstr>Developing the Communication Strategy</vt:lpstr>
      <vt:lpstr>Developing the Communication Strategy</vt:lpstr>
      <vt:lpstr>Developing the Communication Strategy</vt:lpstr>
      <vt:lpstr>Developing the Communication Strategy</vt:lpstr>
      <vt:lpstr>Developing the Communication Strategy</vt:lpstr>
      <vt:lpstr>Developing the Communication Strategy</vt:lpstr>
      <vt:lpstr>Developing the Communication Strategy</vt:lpstr>
      <vt:lpstr>Developing the Communication Strategy</vt:lpstr>
      <vt:lpstr>Deciding on the Marketing Communication Mix</vt:lpstr>
      <vt:lpstr>Deciding on the Marketing Communication Mix</vt:lpstr>
      <vt:lpstr>Deciding on the Marketing Communication Mix</vt:lpstr>
      <vt:lpstr>Deciding on the Marketing Communication Mix</vt:lpstr>
      <vt:lpstr>Deciding on the Marketing Communication Mix</vt:lpstr>
      <vt:lpstr>Deciding on the Marketing Communication Mix</vt:lpstr>
      <vt:lpstr>Deciding on the Marketing Communication Mix</vt:lpstr>
      <vt:lpstr>Deciding on the Marketing Communication Mix</vt:lpstr>
      <vt:lpstr>Deciding on the Marketing Communication Mix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Dr.Mortezamaleki</dc:creator>
  <cp:lastModifiedBy>User</cp:lastModifiedBy>
  <cp:revision>87</cp:revision>
  <dcterms:created xsi:type="dcterms:W3CDTF">2011-08-26T19:48:49Z</dcterms:created>
  <dcterms:modified xsi:type="dcterms:W3CDTF">2017-11-07T12:13:46Z</dcterms:modified>
</cp:coreProperties>
</file>